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p:scale>
          <a:sx n="125" d="100"/>
          <a:sy n="125" d="100"/>
        </p:scale>
        <p:origin x="9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Tỷ USD</c:v>
                </c:pt>
              </c:strCache>
            </c:strRef>
          </c:tx>
          <c:spPr>
            <a:solidFill>
              <a:srgbClr val="E9C46A"/>
            </a:solidFill>
            <a:effectLst/>
          </c:spPr>
          <c:invertIfNegative val="0"/>
          <c:dPt>
            <c:idx val="0"/>
            <c:invertIfNegative val="0"/>
            <c:bubble3D val="0"/>
            <c:extLst>
              <c:ext xmlns:c16="http://schemas.microsoft.com/office/drawing/2014/chart" uri="{C3380CC4-5D6E-409C-BE32-E72D297353CC}">
                <c16:uniqueId val="{00000001-5516-4985-B009-CD16294EC106}"/>
              </c:ext>
            </c:extLst>
          </c:dPt>
          <c:dPt>
            <c:idx val="1"/>
            <c:invertIfNegative val="0"/>
            <c:bubble3D val="0"/>
            <c:spPr>
              <a:solidFill>
                <a:srgbClr val="E3A81E"/>
              </a:solidFill>
              <a:effectLst/>
            </c:spPr>
            <c:extLst>
              <c:ext xmlns:c16="http://schemas.microsoft.com/office/drawing/2014/chart" uri="{C3380CC4-5D6E-409C-BE32-E72D297353CC}">
                <c16:uniqueId val="{00000003-5516-4985-B009-CD16294EC106}"/>
              </c:ext>
            </c:extLst>
          </c:dPt>
          <c:dPt>
            <c:idx val="2"/>
            <c:invertIfNegative val="0"/>
            <c:bubble3D val="0"/>
            <c:spPr>
              <a:solidFill>
                <a:srgbClr val="C8951B"/>
              </a:solidFill>
              <a:effectLst/>
            </c:spPr>
            <c:extLst>
              <c:ext xmlns:c16="http://schemas.microsoft.com/office/drawing/2014/chart" uri="{C3380CC4-5D6E-409C-BE32-E72D297353CC}">
                <c16:uniqueId val="{00000005-5516-4985-B009-CD16294EC106}"/>
              </c:ext>
            </c:extLst>
          </c:dPt>
          <c:dPt>
            <c:idx val="3"/>
            <c:invertIfNegative val="0"/>
            <c:bubble3D val="0"/>
            <c:spPr>
              <a:solidFill>
                <a:srgbClr val="C1272D"/>
              </a:solidFill>
              <a:effectLst/>
            </c:spPr>
            <c:extLst>
              <c:ext xmlns:c16="http://schemas.microsoft.com/office/drawing/2014/chart" uri="{C3380CC4-5D6E-409C-BE32-E72D297353CC}">
                <c16:uniqueId val="{00000007-5516-4985-B009-CD16294EC106}"/>
              </c:ext>
            </c:extLst>
          </c:dPt>
          <c:dLbls>
            <c:numFmt formatCode="#,##0" sourceLinked="0"/>
            <c:spPr>
              <a:noFill/>
              <a:ln>
                <a:noFill/>
              </a:ln>
              <a:effectLst/>
            </c:spPr>
            <c:txPr>
              <a:bodyPr/>
              <a:lstStyle/>
              <a:p>
                <a:pPr>
                  <a:defRPr sz="1100" b="1" i="0" u="none" strike="noStrike">
                    <a:solidFill>
                      <a:srgbClr val="2A1C14"/>
                    </a:solidFill>
                    <a:latin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2017</c:v>
                </c:pt>
                <c:pt idx="1">
                  <c:v>2023</c:v>
                </c:pt>
                <c:pt idx="2">
                  <c:v>2024</c:v>
                </c:pt>
                <c:pt idx="3">
                  <c:v>2025</c:v>
                </c:pt>
              </c:strCache>
            </c:strRef>
          </c:cat>
          <c:val>
            <c:numRef>
              <c:f>Sheet1!$B$2:$B$5</c:f>
              <c:numCache>
                <c:formatCode>General</c:formatCode>
                <c:ptCount val="4"/>
                <c:pt idx="0">
                  <c:v>203</c:v>
                </c:pt>
                <c:pt idx="1">
                  <c:v>498.13</c:v>
                </c:pt>
                <c:pt idx="2">
                  <c:v>507</c:v>
                </c:pt>
                <c:pt idx="3">
                  <c:v>519.6</c:v>
                </c:pt>
              </c:numCache>
            </c:numRef>
          </c:val>
          <c:extLst>
            <c:ext xmlns:c16="http://schemas.microsoft.com/office/drawing/2014/chart" uri="{C3380CC4-5D6E-409C-BE32-E72D297353CC}">
              <c16:uniqueId val="{00000008-5516-4985-B009-CD16294EC106}"/>
            </c:ext>
          </c:extLst>
        </c:ser>
        <c:dLbls>
          <c:showLegendKey val="0"/>
          <c:showVal val="1"/>
          <c:showCatName val="0"/>
          <c:showSerName val="0"/>
          <c:showPercent val="0"/>
          <c:showBubbleSize val="0"/>
        </c:dLbls>
        <c:gapWidth val="55"/>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8A7A68"/>
                </a:solidFill>
                <a:latin typeface="Calibri"/>
              </a:defRPr>
            </a:pPr>
            <a:endParaRPr lang="en-US"/>
          </a:p>
        </c:txPr>
        <c:crossAx val="2094734552"/>
        <c:crosses val="autoZero"/>
        <c:auto val="1"/>
        <c:lblAlgn val="ctr"/>
        <c:lblOffset val="100"/>
        <c:noMultiLvlLbl val="1"/>
      </c:catAx>
      <c:valAx>
        <c:axId val="2094734552"/>
        <c:scaling>
          <c:orientation val="minMax"/>
          <c:max val="600"/>
        </c:scaling>
        <c:delete val="1"/>
        <c:axPos val="l"/>
        <c:majorGridlines>
          <c:spPr>
            <a:ln w="6350" cap="flat">
              <a:solidFill>
                <a:srgbClr val="EDE1CE"/>
              </a:solidFill>
              <a:prstDash val="solid"/>
              <a:round/>
            </a:ln>
          </c:spPr>
        </c:majorGridlines>
        <c:numFmt formatCode="General" sourceLinked="0"/>
        <c:majorTickMark val="out"/>
        <c:minorTickMark val="none"/>
        <c:tickLblPos val="nextTo"/>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barChart>
        <c:barDir val="col"/>
        <c:grouping val="clustered"/>
        <c:varyColors val="0"/>
        <c:ser>
          <c:idx val="0"/>
          <c:order val="0"/>
          <c:tx>
            <c:strRef>
              <c:f>Sheet1!$B$1</c:f>
              <c:strCache>
                <c:ptCount val="1"/>
                <c:pt idx="0">
                  <c:v>Doanh nghiệp</c:v>
                </c:pt>
              </c:strCache>
            </c:strRef>
          </c:tx>
          <c:spPr>
            <a:solidFill>
              <a:srgbClr val="E9C46A"/>
            </a:solidFill>
            <a:effectLst/>
          </c:spPr>
          <c:invertIfNegative val="0"/>
          <c:dPt>
            <c:idx val="0"/>
            <c:invertIfNegative val="0"/>
            <c:bubble3D val="0"/>
            <c:extLst>
              <c:ext xmlns:c16="http://schemas.microsoft.com/office/drawing/2014/chart" uri="{C3380CC4-5D6E-409C-BE32-E72D297353CC}">
                <c16:uniqueId val="{00000001-54B3-4845-BE13-70548788C413}"/>
              </c:ext>
            </c:extLst>
          </c:dPt>
          <c:dPt>
            <c:idx val="1"/>
            <c:invertIfNegative val="0"/>
            <c:bubble3D val="0"/>
            <c:spPr>
              <a:solidFill>
                <a:srgbClr val="E3A81E"/>
              </a:solidFill>
              <a:effectLst/>
            </c:spPr>
            <c:extLst>
              <c:ext xmlns:c16="http://schemas.microsoft.com/office/drawing/2014/chart" uri="{C3380CC4-5D6E-409C-BE32-E72D297353CC}">
                <c16:uniqueId val="{00000003-54B3-4845-BE13-70548788C413}"/>
              </c:ext>
            </c:extLst>
          </c:dPt>
          <c:dPt>
            <c:idx val="2"/>
            <c:invertIfNegative val="0"/>
            <c:bubble3D val="0"/>
            <c:spPr>
              <a:solidFill>
                <a:srgbClr val="C1272D"/>
              </a:solidFill>
              <a:effectLst/>
            </c:spPr>
            <c:extLst>
              <c:ext xmlns:c16="http://schemas.microsoft.com/office/drawing/2014/chart" uri="{C3380CC4-5D6E-409C-BE32-E72D297353CC}">
                <c16:uniqueId val="{00000005-54B3-4845-BE13-70548788C413}"/>
              </c:ext>
            </c:extLst>
          </c:dPt>
          <c:dLbls>
            <c:numFmt formatCode="#,##0" sourceLinked="0"/>
            <c:spPr>
              <a:noFill/>
              <a:ln>
                <a:noFill/>
              </a:ln>
              <a:effectLst/>
            </c:spPr>
            <c:txPr>
              <a:bodyPr/>
              <a:lstStyle/>
              <a:p>
                <a:pPr>
                  <a:defRPr sz="1200" b="1" i="0" u="none" strike="noStrike">
                    <a:solidFill>
                      <a:srgbClr val="2A1C14"/>
                    </a:solidFill>
                    <a:latin typeface="Calibri"/>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2008</c:v>
                </c:pt>
                <c:pt idx="1">
                  <c:v>2020</c:v>
                </c:pt>
                <c:pt idx="2">
                  <c:v>2024</c:v>
                </c:pt>
              </c:strCache>
            </c:strRef>
          </c:cat>
          <c:val>
            <c:numRef>
              <c:f>Sheet1!$B$2:$B$4</c:f>
              <c:numCache>
                <c:formatCode>General</c:formatCode>
                <c:ptCount val="3"/>
                <c:pt idx="0">
                  <c:v>30</c:v>
                </c:pt>
                <c:pt idx="1">
                  <c:v>124</c:v>
                </c:pt>
                <c:pt idx="2">
                  <c:v>190</c:v>
                </c:pt>
              </c:numCache>
            </c:numRef>
          </c:val>
          <c:extLst>
            <c:ext xmlns:c16="http://schemas.microsoft.com/office/drawing/2014/chart" uri="{C3380CC4-5D6E-409C-BE32-E72D297353CC}">
              <c16:uniqueId val="{00000006-54B3-4845-BE13-70548788C413}"/>
            </c:ext>
          </c:extLst>
        </c:ser>
        <c:dLbls>
          <c:showLegendKey val="0"/>
          <c:showVal val="1"/>
          <c:showCatName val="0"/>
          <c:showSerName val="0"/>
          <c:showPercent val="0"/>
          <c:showBubbleSize val="0"/>
        </c:dLbls>
        <c:gapWidth val="70"/>
        <c:axId val="2094734554"/>
        <c:axId val="2094734552"/>
      </c:bar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8A7A68"/>
                </a:solidFill>
                <a:latin typeface="Calibri"/>
              </a:defRPr>
            </a:pPr>
            <a:endParaRPr lang="en-US"/>
          </a:p>
        </c:txPr>
        <c:crossAx val="2094734552"/>
        <c:crosses val="autoZero"/>
        <c:auto val="1"/>
        <c:lblAlgn val="ctr"/>
        <c:lblOffset val="100"/>
        <c:noMultiLvlLbl val="1"/>
      </c:catAx>
      <c:valAx>
        <c:axId val="2094734552"/>
        <c:scaling>
          <c:orientation val="minMax"/>
          <c:max val="220"/>
        </c:scaling>
        <c:delete val="1"/>
        <c:axPos val="l"/>
        <c:majorGridlines>
          <c:spPr>
            <a:ln w="6350" cap="flat">
              <a:solidFill>
                <a:srgbClr val="EDE1CE"/>
              </a:solidFill>
              <a:prstDash val="solid"/>
              <a:round/>
            </a:ln>
          </c:spPr>
        </c:majorGridlines>
        <c:numFmt formatCode="General" sourceLinked="0"/>
        <c:majorTickMark val="out"/>
        <c:minorTickMark val="none"/>
        <c:tickLblPos val="nextTo"/>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lineChart>
        <c:grouping val="standard"/>
        <c:varyColors val="0"/>
        <c:ser>
          <c:idx val="0"/>
          <c:order val="0"/>
          <c:tx>
            <c:strRef>
              <c:f>Sheet1!$B$1</c:f>
              <c:strCache>
                <c:ptCount val="1"/>
                <c:pt idx="0">
                  <c:v>Tỷ USD</c:v>
                </c:pt>
              </c:strCache>
            </c:strRef>
          </c:tx>
          <c:spPr>
            <a:ln w="50800" cap="flat">
              <a:solidFill>
                <a:srgbClr val="C1272D"/>
              </a:solidFill>
              <a:prstDash val="solid"/>
              <a:round/>
            </a:ln>
            <a:effectLst/>
          </c:spPr>
          <c:marker>
            <c:symbol val="circle"/>
            <c:size val="9"/>
            <c:spPr>
              <a:solidFill>
                <a:srgbClr val="C1272D"/>
              </a:solidFill>
              <a:ln w="9525" cap="flat">
                <a:solidFill>
                  <a:srgbClr val="C1272D"/>
                </a:solidFill>
                <a:prstDash val="solid"/>
                <a:round/>
              </a:ln>
              <a:effectLst/>
            </c:spPr>
          </c:marker>
          <c:dLbls>
            <c:numFmt formatCode="#,##0" sourceLinked="0"/>
            <c:spPr>
              <a:noFill/>
              <a:ln>
                <a:noFill/>
              </a:ln>
              <a:effectLst/>
            </c:spPr>
            <c:txPr>
              <a:bodyPr/>
              <a:lstStyle/>
              <a:p>
                <a:pPr>
                  <a:defRPr sz="1200" b="1" i="0" u="none" strike="noStrike">
                    <a:solidFill>
                      <a:srgbClr val="C1272D"/>
                    </a:solidFill>
                    <a:latin typeface="Calibri"/>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2022</c:v>
                </c:pt>
                <c:pt idx="1">
                  <c:v>2024</c:v>
                </c:pt>
                <c:pt idx="2">
                  <c:v>2025</c:v>
                </c:pt>
              </c:strCache>
            </c:strRef>
          </c:cat>
          <c:val>
            <c:numRef>
              <c:f>Sheet1!$B$2:$B$4</c:f>
              <c:numCache>
                <c:formatCode>General</c:formatCode>
                <c:ptCount val="3"/>
                <c:pt idx="0">
                  <c:v>732.5</c:v>
                </c:pt>
                <c:pt idx="1">
                  <c:v>786.29</c:v>
                </c:pt>
                <c:pt idx="2">
                  <c:v>930.05</c:v>
                </c:pt>
              </c:numCache>
            </c:numRef>
          </c:val>
          <c:smooth val="1"/>
          <c:extLst>
            <c:ext xmlns:c16="http://schemas.microsoft.com/office/drawing/2014/chart" uri="{C3380CC4-5D6E-409C-BE32-E72D297353CC}">
              <c16:uniqueId val="{00000000-DD2F-471C-809B-7F1A1C5D559D}"/>
            </c:ext>
          </c:extLst>
        </c:ser>
        <c:dLbls>
          <c:dLblPos val="t"/>
          <c:showLegendKey val="0"/>
          <c:showVal val="1"/>
          <c:showCatName val="0"/>
          <c:showSerName val="0"/>
          <c:showPercent val="0"/>
          <c:showBubbleSize val="0"/>
        </c:dLbls>
        <c:marker val="1"/>
        <c:smooth val="0"/>
        <c:axId val="2094734554"/>
        <c:axId val="2094734552"/>
      </c:lineChart>
      <c:catAx>
        <c:axId val="2094734554"/>
        <c:scaling>
          <c:orientation val="minMax"/>
        </c:scaling>
        <c:delete val="0"/>
        <c:axPos val="b"/>
        <c:numFmt formatCode="General" sourceLinked="1"/>
        <c:majorTickMark val="out"/>
        <c:minorTickMark val="none"/>
        <c:tickLblPos val="low"/>
        <c:spPr>
          <a:ln w="12700" cap="flat">
            <a:solidFill>
              <a:srgbClr val="888888"/>
            </a:solidFill>
            <a:prstDash val="solid"/>
            <a:round/>
          </a:ln>
        </c:spPr>
        <c:txPr>
          <a:bodyPr/>
          <a:lstStyle/>
          <a:p>
            <a:pPr>
              <a:defRPr sz="1200" b="0" i="0" u="none" strike="noStrike">
                <a:solidFill>
                  <a:srgbClr val="8A7A68"/>
                </a:solidFill>
                <a:latin typeface="Calibri"/>
              </a:defRPr>
            </a:pPr>
            <a:endParaRPr lang="en-US"/>
          </a:p>
        </c:txPr>
        <c:crossAx val="2094734552"/>
        <c:crosses val="autoZero"/>
        <c:auto val="1"/>
        <c:lblAlgn val="ctr"/>
        <c:lblOffset val="100"/>
        <c:noMultiLvlLbl val="1"/>
      </c:catAx>
      <c:valAx>
        <c:axId val="2094734552"/>
        <c:scaling>
          <c:orientation val="minMax"/>
          <c:max val="1000"/>
          <c:min val="600"/>
        </c:scaling>
        <c:delete val="1"/>
        <c:axPos val="l"/>
        <c:majorGridlines>
          <c:spPr>
            <a:ln w="6350" cap="flat">
              <a:solidFill>
                <a:srgbClr val="EDE1CE"/>
              </a:solidFill>
              <a:prstDash val="solid"/>
              <a:round/>
            </a:ln>
          </c:spPr>
        </c:majorGridlines>
        <c:numFmt formatCode="General" sourceLinked="0"/>
        <c:majorTickMark val="out"/>
        <c:minorTickMark val="none"/>
        <c:tickLblPos val="nextTo"/>
        <c:crossAx val="2094734554"/>
        <c:crosses val="autoZero"/>
        <c:crossBetween val="between"/>
      </c:valAx>
      <c:spPr>
        <a:noFill/>
        <a:ln>
          <a:noFill/>
        </a:ln>
        <a:effectLst/>
      </c:spPr>
    </c:plotArea>
    <c:plotVisOnly val="1"/>
    <c:dispBlanksAs val="span"/>
    <c:showDLblsOverMax val="1"/>
  </c:chart>
  <c:spPr>
    <a:solidFill>
      <a:srgbClr val="FFFFFF"/>
    </a:solid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c:style val="2"/>
  <c:chart>
    <c:autoTitleDeleted val="1"/>
    <c:plotArea>
      <c:layout/>
      <c:doughnutChart>
        <c:varyColors val="1"/>
        <c:ser>
          <c:idx val="0"/>
          <c:order val="0"/>
          <c:tx>
            <c:strRef>
              <c:f>Sheet1!$B$1</c:f>
              <c:strCache>
                <c:ptCount val="1"/>
                <c:pt idx="0">
                  <c:v>Cơ cấu</c:v>
                </c:pt>
              </c:strCache>
            </c:strRef>
          </c:tx>
          <c:spPr>
            <a:solidFill>
              <a:schemeClr val="accent1"/>
            </a:solidFill>
            <a:ln w="9525" cap="flat">
              <a:solidFill>
                <a:srgbClr val="F9F9F9"/>
              </a:solidFill>
              <a:prstDash val="solid"/>
              <a:round/>
            </a:ln>
            <a:effectLst/>
          </c:spPr>
          <c:dPt>
            <c:idx val="0"/>
            <c:bubble3D val="0"/>
            <c:spPr>
              <a:solidFill>
                <a:srgbClr val="C1272D"/>
              </a:solidFill>
              <a:ln w="25400" cap="flat">
                <a:solidFill>
                  <a:srgbClr val="FFFFFF"/>
                </a:solidFill>
                <a:prstDash val="solid"/>
                <a:round/>
              </a:ln>
              <a:effectLst/>
            </c:spPr>
            <c:extLst>
              <c:ext xmlns:c16="http://schemas.microsoft.com/office/drawing/2014/chart" uri="{C3380CC4-5D6E-409C-BE32-E72D297353CC}">
                <c16:uniqueId val="{00000001-C895-4BE0-A578-A2EBC89D6493}"/>
              </c:ext>
            </c:extLst>
          </c:dPt>
          <c:dPt>
            <c:idx val="1"/>
            <c:bubble3D val="0"/>
            <c:spPr>
              <a:solidFill>
                <a:srgbClr val="F1E2C9"/>
              </a:solidFill>
              <a:ln w="25400" cap="flat">
                <a:solidFill>
                  <a:srgbClr val="FFFFFF"/>
                </a:solidFill>
                <a:prstDash val="solid"/>
                <a:round/>
              </a:ln>
              <a:effectLst/>
            </c:spPr>
            <c:extLst>
              <c:ext xmlns:c16="http://schemas.microsoft.com/office/drawing/2014/chart" uri="{C3380CC4-5D6E-409C-BE32-E72D297353CC}">
                <c16:uniqueId val="{00000003-C895-4BE0-A578-A2EBC89D6493}"/>
              </c:ext>
            </c:extLst>
          </c:dPt>
          <c:cat>
            <c:strRef>
              <c:f>Sheet1!$A$2:$A$3</c:f>
              <c:strCache>
                <c:ptCount val="2"/>
                <c:pt idx="0">
                  <c:v>TMĐT</c:v>
                </c:pt>
                <c:pt idx="1">
                  <c:v>Bán lẻ khác</c:v>
                </c:pt>
              </c:strCache>
            </c:strRef>
          </c:cat>
          <c:val>
            <c:numRef>
              <c:f>Sheet1!$B$2:$B$3</c:f>
              <c:numCache>
                <c:formatCode>General</c:formatCode>
                <c:ptCount val="2"/>
                <c:pt idx="0">
                  <c:v>10</c:v>
                </c:pt>
                <c:pt idx="1">
                  <c:v>90</c:v>
                </c:pt>
              </c:numCache>
            </c:numRef>
          </c:val>
          <c:extLst>
            <c:ext xmlns:c16="http://schemas.microsoft.com/office/drawing/2014/chart" uri="{C3380CC4-5D6E-409C-BE32-E72D297353CC}">
              <c16:uniqueId val="{00000004-C895-4BE0-A578-A2EBC89D6493}"/>
            </c:ext>
          </c:extLst>
        </c:ser>
        <c:dLbls>
          <c:showLegendKey val="0"/>
          <c:showVal val="0"/>
          <c:showCatName val="0"/>
          <c:showSerName val="0"/>
          <c:showPercent val="0"/>
          <c:showBubbleSize val="0"/>
          <c:showLeaderLines val="0"/>
        </c:dLbls>
        <c:firstSliceAng val="0"/>
        <c:holeSize val="68"/>
      </c:doughnutChart>
      <c:spPr>
        <a:noFill/>
        <a:ln>
          <a:noFill/>
        </a:ln>
        <a:effectLst/>
      </c:spPr>
    </c:plotArea>
    <c:plotVisOnly val="1"/>
    <c:dispBlanksAs val="span"/>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1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0:15  (đến 0:15)  ·  LƯỚT</a:t>
            </a:r>
          </a:p>
          <a:p>
            <a:r>
              <a:t>Mở khi được giới thiệu, chưa nói nhiều.</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0:20  (đến 4:45)  ·  LƯỚT</a:t>
            </a:r>
          </a:p>
          <a:p>
            <a:r>
              <a:t>Hàng Việt giữ sân nhà: trên 80% / trên 90%.</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0:40  (đến 5:25)  ·  DỪNG</a:t>
            </a:r>
          </a:p>
          <a:p>
            <a:r>
              <a:t>Khoảng cách thế giới: Hàn Quốc, Nhật Bản, Thái Lan.</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0:45  (đến 6:10)  ·  DỪNG KỸ</a:t>
            </a:r>
          </a:p>
          <a:p>
            <a:r>
              <a:t>Cao trào: bốn lần đàm phán thuế tại Hoa Kỳ.</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0:35  (đến 6:45)  ·  DỪNG</a:t>
            </a:r>
          </a:p>
          <a:p>
            <a:r>
              <a:t>Khung 15 lĩnh vực, 5 tuyến phòng thủ.</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0:25  (đến 7:10)  ·  LƯỚT</a:t>
            </a:r>
          </a:p>
          <a:p>
            <a:r>
              <a:t>Tuyến 2: 17 FTA, kỷ lục 930 tỷ USD.</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0:25  (đến 7:35)  ·  LƯỚT</a:t>
            </a:r>
          </a:p>
          <a:p>
            <a:r>
              <a:t>Tuyến 3: phòng vệ thương mại — tấm khiên.</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0:25  (đến 8:00)  ·  LƯỚT</a:t>
            </a:r>
          </a:p>
          <a:p>
            <a:r>
              <a:t>Tuyến 5: mặt trận không gian số.</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0:35  (đến 8:35)  ·  DỪNG</a:t>
            </a:r>
          </a:p>
          <a:p>
            <a:r>
              <a:t>Sáu nhóm giải pháp trên hai trụ và một nền.</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0:20  (đến 8:55)  ·  LƯỚT</a:t>
            </a:r>
          </a:p>
          <a:p>
            <a:r>
              <a:t>Trụ 1 chi tiết — 3 việc quảng bá.</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0:20  (đến 9:15)  ·  LƯỚT</a:t>
            </a:r>
          </a:p>
          <a:p>
            <a:r>
              <a:t>Trụ 2 + nền — 2 việc bảo vệ, 1 việc kết nối.</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0:45  (đến 1:00)  ·  DỪNG KỸ</a:t>
            </a:r>
          </a:p>
          <a:p>
            <a:r>
              <a:t>Vào đề từ thư Bác Hồ gửi giới Công Thương (13/10/1945).</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0:40  (đến 9:55)  ·  DỪNG KỸ</a:t>
            </a:r>
          </a:p>
          <a:p>
            <a:r>
              <a:t>Kết luận và lời cảm ơn — chốt 'hai việc là một'.</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0:05  (đến 10:00)  ·  không dừng</a:t>
            </a:r>
          </a:p>
          <a:p>
            <a:r>
              <a:t>Phụ lục nguồn — để dành cho phần hỏi đáp.</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0:25  (đến 1:25)  ·  vừa</a:t>
            </a:r>
          </a:p>
          <a:p>
            <a:r>
              <a:t>Trải nghiệm hơn 30 quốc gia — hai điều thấm thía.</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0:30  (đến 1:55)  ·  DỪNG</a:t>
            </a:r>
          </a:p>
          <a:p>
            <a:r>
              <a:t>Luận đề: quảng bá và bảo vệ là hai mặt một bàn tay.</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0:45  (đến 2:40)  ·  DỪNG KỸ</a:t>
            </a:r>
          </a:p>
          <a:p>
            <a:r>
              <a:t>Số liệu lõi: 519,6 tỷ USD, hạng 32/193.</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0:35  (đến 3:15)  ·  DỪNG</a:t>
            </a:r>
          </a:p>
          <a:p>
            <a:r>
              <a:t>Nghịch lý: hạng 32 giá trị nhưng hạng 52 sức mạnh mềm.</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0:25  (đến 3:40)  ·  vừa</a:t>
            </a:r>
          </a:p>
          <a:p>
            <a:r>
              <a:t>Hai thập kỷ: 30 lên 190 DN, hơn 1.000 hồ sơ 2026.</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0:15  (đến 3:55)  ·  LƯỚT</a:t>
            </a:r>
          </a:p>
          <a:p>
            <a:r>
              <a:t>Top thương hiệu: Viettel, Vinamilk, Vietcombank.</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 NHỊP 10 PHÚT ]  0:30  (đến 4:25)  ·  vừa</a:t>
            </a:r>
          </a:p>
          <a:p>
            <a:r>
              <a:t>Báo Công Thương đồng hành — hệ sinh thái đa nền tảng.</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7A121B"/>
        </a:solidFill>
        <a:effectLst/>
      </p:bgPr>
    </p:bg>
    <p:spTree>
      <p:nvGrpSpPr>
        <p:cNvPr id="1" name=""/>
        <p:cNvGrpSpPr/>
        <p:nvPr/>
      </p:nvGrpSpPr>
      <p:grpSpPr>
        <a:xfrm>
          <a:off x="0" y="0"/>
          <a:ext cx="0" cy="0"/>
          <a:chOff x="0" y="0"/>
          <a:chExt cx="0" cy="0"/>
        </a:xfrm>
      </p:grpSpPr>
      <p:sp>
        <p:nvSpPr>
          <p:cNvPr id="2" name="Shape 0"/>
          <p:cNvSpPr/>
          <p:nvPr/>
        </p:nvSpPr>
        <p:spPr>
          <a:xfrm>
            <a:off x="7818120" y="0"/>
            <a:ext cx="4370832" cy="6858000"/>
          </a:xfrm>
          <a:prstGeom prst="roundRect">
            <a:avLst>
              <a:gd name="adj" fmla="val 1255"/>
            </a:avLst>
          </a:prstGeom>
          <a:solidFill>
            <a:srgbClr val="5A1018"/>
          </a:solidFill>
          <a:ln w="19050">
            <a:solidFill>
              <a:srgbClr val="C8951B"/>
            </a:solidFill>
            <a:prstDash val="dash"/>
          </a:ln>
        </p:spPr>
      </p:sp>
      <p:sp>
        <p:nvSpPr>
          <p:cNvPr id="7" name="Shape 5"/>
          <p:cNvSpPr/>
          <p:nvPr/>
        </p:nvSpPr>
        <p:spPr>
          <a:xfrm>
            <a:off x="640080" y="1371600"/>
            <a:ext cx="457200" cy="109728"/>
          </a:xfrm>
          <a:prstGeom prst="rect">
            <a:avLst/>
          </a:prstGeom>
          <a:solidFill>
            <a:srgbClr val="C8951B"/>
          </a:solidFill>
          <a:ln/>
        </p:spPr>
      </p:sp>
      <p:sp>
        <p:nvSpPr>
          <p:cNvPr id="8" name="Shape 6"/>
          <p:cNvSpPr/>
          <p:nvPr/>
        </p:nvSpPr>
        <p:spPr>
          <a:xfrm>
            <a:off x="1207008" y="1371600"/>
            <a:ext cx="109728" cy="109728"/>
          </a:xfrm>
          <a:prstGeom prst="rect">
            <a:avLst/>
          </a:prstGeom>
          <a:solidFill>
            <a:srgbClr val="E3A81E"/>
          </a:solidFill>
          <a:ln/>
        </p:spPr>
      </p:sp>
      <p:sp>
        <p:nvSpPr>
          <p:cNvPr id="9" name="Text 7"/>
          <p:cNvSpPr/>
          <p:nvPr/>
        </p:nvSpPr>
        <p:spPr>
          <a:xfrm>
            <a:off x="640080" y="1691640"/>
            <a:ext cx="6766560" cy="365760"/>
          </a:xfrm>
          <a:prstGeom prst="rect">
            <a:avLst/>
          </a:prstGeom>
          <a:noFill/>
          <a:ln/>
        </p:spPr>
        <p:txBody>
          <a:bodyPr wrap="square" lIns="0" tIns="0" rIns="0" bIns="0" rtlCol="0" anchor="ctr"/>
          <a:lstStyle/>
          <a:p>
            <a:pPr marL="0" indent="0">
              <a:buNone/>
            </a:pPr>
            <a:r>
              <a:rPr lang="en-US" sz="1400" b="1" kern="0" spc="200" dirty="0">
                <a:solidFill>
                  <a:srgbClr val="F0CE73"/>
                </a:solidFill>
                <a:latin typeface="Calibri" pitchFamily="34" charset="0"/>
                <a:ea typeface="Calibri" pitchFamily="34" charset="-122"/>
                <a:cs typeface="Calibri" pitchFamily="34" charset="-120"/>
              </a:rPr>
              <a:t>HỘI BÁO TOÀN QUỐC NĂM 2026  ·  HẢI PHÒNG</a:t>
            </a:r>
            <a:endParaRPr lang="en-US" sz="1400" dirty="0"/>
          </a:p>
        </p:txBody>
      </p:sp>
      <p:sp>
        <p:nvSpPr>
          <p:cNvPr id="10" name="Text 8"/>
          <p:cNvSpPr/>
          <p:nvPr/>
        </p:nvSpPr>
        <p:spPr>
          <a:xfrm>
            <a:off x="640080" y="2103120"/>
            <a:ext cx="7040880" cy="2468880"/>
          </a:xfrm>
          <a:prstGeom prst="rect">
            <a:avLst/>
          </a:prstGeom>
          <a:noFill/>
          <a:ln/>
        </p:spPr>
        <p:txBody>
          <a:bodyPr wrap="square" lIns="0" tIns="0" rIns="0" bIns="0" rtlCol="0" anchor="t"/>
          <a:lstStyle/>
          <a:p>
            <a:pPr marL="0" indent="0">
              <a:lnSpc>
                <a:spcPct val="108000"/>
              </a:lnSpc>
              <a:buNone/>
            </a:pPr>
            <a:r>
              <a:rPr lang="en-US" sz="2900" b="1" dirty="0">
                <a:solidFill>
                  <a:srgbClr val="FFFFFF"/>
                </a:solidFill>
                <a:latin typeface="Georgia" pitchFamily="34" charset="0"/>
                <a:ea typeface="Georgia" pitchFamily="34" charset="-122"/>
                <a:cs typeface="Georgia" pitchFamily="34" charset="-120"/>
              </a:rPr>
              <a:t>GIẢI PHÁP TĂNG CƯỜNG</a:t>
            </a:r>
            <a:endParaRPr lang="en-US" sz="2900" dirty="0"/>
          </a:p>
          <a:p>
            <a:pPr marL="0" indent="0">
              <a:lnSpc>
                <a:spcPct val="108000"/>
              </a:lnSpc>
              <a:buNone/>
            </a:pPr>
            <a:r>
              <a:rPr lang="en-US" sz="2900" b="1" dirty="0">
                <a:solidFill>
                  <a:srgbClr val="FFFFFF"/>
                </a:solidFill>
                <a:latin typeface="Georgia" pitchFamily="34" charset="0"/>
                <a:ea typeface="Georgia" pitchFamily="34" charset="-122"/>
                <a:cs typeface="Georgia" pitchFamily="34" charset="-120"/>
              </a:rPr>
              <a:t>QUẢNG BÁ THƯƠNG HIỆU VIỆT</a:t>
            </a:r>
            <a:endParaRPr lang="en-US" sz="2900" dirty="0"/>
          </a:p>
          <a:p>
            <a:pPr marL="0" indent="0">
              <a:lnSpc>
                <a:spcPct val="108000"/>
              </a:lnSpc>
              <a:buNone/>
            </a:pPr>
            <a:r>
              <a:rPr lang="en-US" sz="2900" b="1" dirty="0">
                <a:solidFill>
                  <a:srgbClr val="FFFFFF"/>
                </a:solidFill>
                <a:latin typeface="Georgia" pitchFamily="34" charset="0"/>
                <a:ea typeface="Georgia" pitchFamily="34" charset="-122"/>
                <a:cs typeface="Georgia" pitchFamily="34" charset="-120"/>
              </a:rPr>
              <a:t>VÀ BẢO VỆ LỢI ÍCH QUỐC GIA</a:t>
            </a:r>
            <a:endParaRPr lang="en-US" sz="2900" dirty="0"/>
          </a:p>
        </p:txBody>
      </p:sp>
      <p:sp>
        <p:nvSpPr>
          <p:cNvPr id="11" name="Shape 9"/>
          <p:cNvSpPr/>
          <p:nvPr/>
        </p:nvSpPr>
        <p:spPr>
          <a:xfrm>
            <a:off x="640080" y="4709160"/>
            <a:ext cx="6583680" cy="0"/>
          </a:xfrm>
          <a:prstGeom prst="line">
            <a:avLst/>
          </a:prstGeom>
          <a:noFill/>
          <a:ln w="12700">
            <a:solidFill>
              <a:srgbClr val="B5803A"/>
            </a:solidFill>
            <a:prstDash val="solid"/>
          </a:ln>
        </p:spPr>
      </p:sp>
      <p:sp>
        <p:nvSpPr>
          <p:cNvPr id="12" name="Text 10"/>
          <p:cNvSpPr/>
          <p:nvPr/>
        </p:nvSpPr>
        <p:spPr>
          <a:xfrm>
            <a:off x="640080" y="4892040"/>
            <a:ext cx="6766560" cy="822960"/>
          </a:xfrm>
          <a:prstGeom prst="rect">
            <a:avLst/>
          </a:prstGeom>
          <a:noFill/>
          <a:ln/>
        </p:spPr>
        <p:txBody>
          <a:bodyPr wrap="square" lIns="0" tIns="0" rIns="0" bIns="0" rtlCol="0" anchor="t"/>
          <a:lstStyle/>
          <a:p>
            <a:pPr marL="0" indent="0">
              <a:lnSpc>
                <a:spcPct val="110000"/>
              </a:lnSpc>
              <a:buNone/>
            </a:pPr>
            <a:r>
              <a:rPr lang="en-US" sz="1700" b="1" dirty="0">
                <a:solidFill>
                  <a:srgbClr val="FFFFFF"/>
                </a:solidFill>
                <a:latin typeface="Calibri" pitchFamily="34" charset="0"/>
                <a:ea typeface="Calibri" pitchFamily="34" charset="-122"/>
                <a:cs typeface="Calibri" pitchFamily="34" charset="-120"/>
              </a:rPr>
              <a:t>Tham luận của Nhà báo NGUYỄN VĂN MINH</a:t>
            </a:r>
            <a:endParaRPr lang="en-US" sz="1700" dirty="0"/>
          </a:p>
          <a:p>
            <a:pPr marL="0" indent="0">
              <a:lnSpc>
                <a:spcPct val="110000"/>
              </a:lnSpc>
              <a:buNone/>
            </a:pPr>
            <a:r>
              <a:rPr lang="en-US" sz="1400" dirty="0">
                <a:solidFill>
                  <a:srgbClr val="EAD7BB"/>
                </a:solidFill>
                <a:latin typeface="Calibri" pitchFamily="34" charset="0"/>
                <a:ea typeface="Calibri" pitchFamily="34" charset="-122"/>
                <a:cs typeface="Calibri" pitchFamily="34" charset="-120"/>
              </a:rPr>
              <a:t>Tổng Biên tập Báo Công Thương</a:t>
            </a:r>
            <a:endParaRPr lang="en-US" sz="1700" dirty="0"/>
          </a:p>
        </p:txBody>
      </p:sp>
      <p:sp>
        <p:nvSpPr>
          <p:cNvPr id="13" name="Text 11"/>
          <p:cNvSpPr/>
          <p:nvPr/>
        </p:nvSpPr>
        <p:spPr>
          <a:xfrm>
            <a:off x="640080" y="5806440"/>
            <a:ext cx="6766560" cy="365760"/>
          </a:xfrm>
          <a:prstGeom prst="rect">
            <a:avLst/>
          </a:prstGeom>
          <a:noFill/>
          <a:ln/>
        </p:spPr>
        <p:txBody>
          <a:bodyPr wrap="square" lIns="0" tIns="0" rIns="0" bIns="0" rtlCol="0" anchor="ctr"/>
          <a:lstStyle/>
          <a:p>
            <a:pPr marL="0" indent="0">
              <a:buNone/>
            </a:pPr>
            <a:r>
              <a:rPr lang="en-US" sz="1300" i="1" dirty="0">
                <a:solidFill>
                  <a:srgbClr val="CBAE86"/>
                </a:solidFill>
                <a:latin typeface="Calibri" pitchFamily="34" charset="0"/>
                <a:ea typeface="Calibri" pitchFamily="34" charset="-122"/>
                <a:cs typeface="Calibri" pitchFamily="34" charset="-120"/>
              </a:rPr>
              <a:t>Hải Phòng, ngày 19 tháng 6 năm 2026</a:t>
            </a:r>
            <a:endParaRPr lang="en-US" sz="1300" dirty="0"/>
          </a:p>
        </p:txBody>
      </p:sp>
      <p:pic>
        <p:nvPicPr>
          <p:cNvPr id="15" name="Picture 14">
            <a:extLst>
              <a:ext uri="{FF2B5EF4-FFF2-40B4-BE49-F238E27FC236}">
                <a16:creationId xmlns:a16="http://schemas.microsoft.com/office/drawing/2014/main" id="{E9903CDD-81A5-5B9E-EDBB-8B5596870A67}"/>
              </a:ext>
            </a:extLst>
          </p:cNvPr>
          <p:cNvPicPr>
            <a:picLocks noChangeAspect="1"/>
          </p:cNvPicPr>
          <p:nvPr/>
        </p:nvPicPr>
        <p:blipFill>
          <a:blip r:embed="rId3"/>
          <a:srcRect l="39196" t="5903" r="32057" b="21621"/>
          <a:stretch/>
        </p:blipFill>
        <p:spPr>
          <a:xfrm>
            <a:off x="8121468" y="259202"/>
            <a:ext cx="3826151" cy="6270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GIỮ HẬU PHƯƠNG</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Người Việt Nam ưu tiên dùng hàng Việt Nam</a:t>
            </a:r>
            <a:endParaRPr lang="en-US" sz="3100" dirty="0"/>
          </a:p>
        </p:txBody>
      </p:sp>
      <p:sp>
        <p:nvSpPr>
          <p:cNvPr id="5" name="Shape 3"/>
          <p:cNvSpPr/>
          <p:nvPr/>
        </p:nvSpPr>
        <p:spPr>
          <a:xfrm>
            <a:off x="640080" y="2286000"/>
            <a:ext cx="1828800" cy="1828800"/>
          </a:xfrm>
          <a:prstGeom prst="ellipse">
            <a:avLst/>
          </a:prstGeom>
          <a:solidFill>
            <a:srgbClr val="FFFFFF"/>
          </a:solidFill>
          <a:ln w="88900">
            <a:solidFill>
              <a:srgbClr val="C8951B"/>
            </a:solidFill>
            <a:prstDash val="solid"/>
          </a:ln>
          <a:effectLst>
            <a:outerShdw blurRad="139700" dist="38100" dir="8100000" algn="bl" rotWithShape="0">
              <a:srgbClr val="2A1C14">
                <a:alpha val="14000"/>
              </a:srgbClr>
            </a:outerShdw>
          </a:effectLst>
        </p:spPr>
      </p:sp>
      <p:sp>
        <p:nvSpPr>
          <p:cNvPr id="6" name="Text 4"/>
          <p:cNvSpPr/>
          <p:nvPr/>
        </p:nvSpPr>
        <p:spPr>
          <a:xfrm>
            <a:off x="640080" y="2377440"/>
            <a:ext cx="1828800" cy="1645920"/>
          </a:xfrm>
          <a:prstGeom prst="rect">
            <a:avLst/>
          </a:prstGeom>
          <a:noFill/>
          <a:ln/>
        </p:spPr>
        <p:txBody>
          <a:bodyPr wrap="square" lIns="0" tIns="0" rIns="0" bIns="0" rtlCol="0" anchor="ctr"/>
          <a:lstStyle/>
          <a:p>
            <a:pPr marL="0" indent="0" algn="ctr">
              <a:buNone/>
            </a:pPr>
            <a:r>
              <a:rPr lang="en-US" sz="3000" b="1" dirty="0">
                <a:solidFill>
                  <a:srgbClr val="9A6E0F"/>
                </a:solidFill>
                <a:latin typeface="Georgia" pitchFamily="34" charset="0"/>
                <a:ea typeface="Georgia" pitchFamily="34" charset="-122"/>
                <a:cs typeface="Georgia" pitchFamily="34" charset="-120"/>
              </a:rPr>
              <a:t>&gt;80%</a:t>
            </a:r>
            <a:endParaRPr lang="en-US" sz="3000" dirty="0"/>
          </a:p>
        </p:txBody>
      </p:sp>
      <p:sp>
        <p:nvSpPr>
          <p:cNvPr id="7" name="Text 5"/>
          <p:cNvSpPr/>
          <p:nvPr/>
        </p:nvSpPr>
        <p:spPr>
          <a:xfrm>
            <a:off x="502920" y="4206240"/>
            <a:ext cx="2103120" cy="822960"/>
          </a:xfrm>
          <a:prstGeom prst="rect">
            <a:avLst/>
          </a:prstGeom>
          <a:noFill/>
          <a:ln/>
        </p:spPr>
        <p:txBody>
          <a:bodyPr wrap="square" lIns="0" tIns="0" rIns="0" bIns="0" rtlCol="0" anchor="t"/>
          <a:lstStyle/>
          <a:p>
            <a:pPr marL="0" indent="0" algn="ctr">
              <a:lnSpc>
                <a:spcPct val="105000"/>
              </a:lnSpc>
              <a:buNone/>
            </a:pPr>
            <a:r>
              <a:rPr lang="en-US" sz="1250" dirty="0">
                <a:solidFill>
                  <a:srgbClr val="2A1C14"/>
                </a:solidFill>
                <a:latin typeface="Calibri" pitchFamily="34" charset="0"/>
                <a:ea typeface="Calibri" pitchFamily="34" charset="-122"/>
                <a:cs typeface="Calibri" pitchFamily="34" charset="-120"/>
              </a:rPr>
              <a:t>hàng Việt tại hệ thống siêu thị</a:t>
            </a:r>
            <a:endParaRPr lang="en-US" sz="1250" dirty="0"/>
          </a:p>
        </p:txBody>
      </p:sp>
      <p:sp>
        <p:nvSpPr>
          <p:cNvPr id="8" name="Shape 6"/>
          <p:cNvSpPr/>
          <p:nvPr/>
        </p:nvSpPr>
        <p:spPr>
          <a:xfrm>
            <a:off x="3108960" y="2286000"/>
            <a:ext cx="1828800" cy="1828800"/>
          </a:xfrm>
          <a:prstGeom prst="ellipse">
            <a:avLst/>
          </a:prstGeom>
          <a:solidFill>
            <a:srgbClr val="FFFFFF"/>
          </a:solidFill>
          <a:ln w="88900">
            <a:solidFill>
              <a:srgbClr val="C1272D"/>
            </a:solidFill>
            <a:prstDash val="solid"/>
          </a:ln>
          <a:effectLst>
            <a:outerShdw blurRad="139700" dist="38100" dir="8100000" algn="bl" rotWithShape="0">
              <a:srgbClr val="2A1C14">
                <a:alpha val="14000"/>
              </a:srgbClr>
            </a:outerShdw>
          </a:effectLst>
        </p:spPr>
      </p:sp>
      <p:sp>
        <p:nvSpPr>
          <p:cNvPr id="9" name="Text 7"/>
          <p:cNvSpPr/>
          <p:nvPr/>
        </p:nvSpPr>
        <p:spPr>
          <a:xfrm>
            <a:off x="3108960" y="2377440"/>
            <a:ext cx="1828800" cy="1645920"/>
          </a:xfrm>
          <a:prstGeom prst="rect">
            <a:avLst/>
          </a:prstGeom>
          <a:noFill/>
          <a:ln/>
        </p:spPr>
        <p:txBody>
          <a:bodyPr wrap="square" lIns="0" tIns="0" rIns="0" bIns="0" rtlCol="0" anchor="ctr"/>
          <a:lstStyle/>
          <a:p>
            <a:pPr marL="0" indent="0" algn="ctr">
              <a:buNone/>
            </a:pPr>
            <a:r>
              <a:rPr lang="en-US" sz="3000" b="1" dirty="0">
                <a:solidFill>
                  <a:srgbClr val="C1272D"/>
                </a:solidFill>
                <a:latin typeface="Georgia" pitchFamily="34" charset="0"/>
                <a:ea typeface="Georgia" pitchFamily="34" charset="-122"/>
                <a:cs typeface="Georgia" pitchFamily="34" charset="-120"/>
              </a:rPr>
              <a:t>&gt;90%</a:t>
            </a:r>
            <a:endParaRPr lang="en-US" sz="3000" dirty="0"/>
          </a:p>
        </p:txBody>
      </p:sp>
      <p:sp>
        <p:nvSpPr>
          <p:cNvPr id="10" name="Text 8"/>
          <p:cNvSpPr/>
          <p:nvPr/>
        </p:nvSpPr>
        <p:spPr>
          <a:xfrm>
            <a:off x="2971800" y="4206240"/>
            <a:ext cx="2103120" cy="822960"/>
          </a:xfrm>
          <a:prstGeom prst="rect">
            <a:avLst/>
          </a:prstGeom>
          <a:noFill/>
          <a:ln/>
        </p:spPr>
        <p:txBody>
          <a:bodyPr wrap="square" lIns="0" tIns="0" rIns="0" bIns="0" rtlCol="0" anchor="t"/>
          <a:lstStyle/>
          <a:p>
            <a:pPr marL="0" indent="0" algn="ctr">
              <a:lnSpc>
                <a:spcPct val="105000"/>
              </a:lnSpc>
              <a:buNone/>
            </a:pPr>
            <a:r>
              <a:rPr lang="en-US" sz="1250" dirty="0">
                <a:solidFill>
                  <a:srgbClr val="2A1C14"/>
                </a:solidFill>
                <a:latin typeface="Calibri" pitchFamily="34" charset="0"/>
                <a:ea typeface="Calibri" pitchFamily="34" charset="-122"/>
                <a:cs typeface="Calibri" pitchFamily="34" charset="-120"/>
              </a:rPr>
              <a:t>người tiêu dùng ưu tiên chọn hàng Việt</a:t>
            </a:r>
            <a:endParaRPr lang="en-US" sz="1250" dirty="0"/>
          </a:p>
        </p:txBody>
      </p:sp>
      <p:sp>
        <p:nvSpPr>
          <p:cNvPr id="11" name="Shape 9"/>
          <p:cNvSpPr/>
          <p:nvPr/>
        </p:nvSpPr>
        <p:spPr>
          <a:xfrm>
            <a:off x="5577840" y="2286000"/>
            <a:ext cx="1828800" cy="1828800"/>
          </a:xfrm>
          <a:prstGeom prst="ellipse">
            <a:avLst/>
          </a:prstGeom>
          <a:solidFill>
            <a:srgbClr val="FFFFFF"/>
          </a:solidFill>
          <a:ln w="88900">
            <a:solidFill>
              <a:srgbClr val="7A121B"/>
            </a:solidFill>
            <a:prstDash val="solid"/>
          </a:ln>
          <a:effectLst>
            <a:outerShdw blurRad="139700" dist="38100" dir="8100000" algn="bl" rotWithShape="0">
              <a:srgbClr val="2A1C14">
                <a:alpha val="14000"/>
              </a:srgbClr>
            </a:outerShdw>
          </a:effectLst>
        </p:spPr>
      </p:sp>
      <p:sp>
        <p:nvSpPr>
          <p:cNvPr id="12" name="Text 10"/>
          <p:cNvSpPr/>
          <p:nvPr/>
        </p:nvSpPr>
        <p:spPr>
          <a:xfrm>
            <a:off x="5577840" y="2377440"/>
            <a:ext cx="1828800" cy="1645920"/>
          </a:xfrm>
          <a:prstGeom prst="rect">
            <a:avLst/>
          </a:prstGeom>
          <a:noFill/>
          <a:ln/>
        </p:spPr>
        <p:txBody>
          <a:bodyPr wrap="square" lIns="0" tIns="0" rIns="0" bIns="0" rtlCol="0" anchor="ctr"/>
          <a:lstStyle/>
          <a:p>
            <a:pPr marL="0" indent="0" algn="ctr">
              <a:buNone/>
            </a:pPr>
            <a:r>
              <a:rPr lang="en-US" sz="3000" b="1" dirty="0">
                <a:solidFill>
                  <a:srgbClr val="7A121B"/>
                </a:solidFill>
                <a:latin typeface="Georgia" pitchFamily="34" charset="0"/>
                <a:ea typeface="Georgia" pitchFamily="34" charset="-122"/>
                <a:cs typeface="Georgia" pitchFamily="34" charset="-120"/>
              </a:rPr>
              <a:t>≥60%</a:t>
            </a:r>
            <a:endParaRPr lang="en-US" sz="3000" dirty="0"/>
          </a:p>
        </p:txBody>
      </p:sp>
      <p:sp>
        <p:nvSpPr>
          <p:cNvPr id="13" name="Text 11"/>
          <p:cNvSpPr/>
          <p:nvPr/>
        </p:nvSpPr>
        <p:spPr>
          <a:xfrm>
            <a:off x="5440680" y="4206240"/>
            <a:ext cx="2103120" cy="822960"/>
          </a:xfrm>
          <a:prstGeom prst="rect">
            <a:avLst/>
          </a:prstGeom>
          <a:noFill/>
          <a:ln/>
        </p:spPr>
        <p:txBody>
          <a:bodyPr wrap="square" lIns="0" tIns="0" rIns="0" bIns="0" rtlCol="0" anchor="t"/>
          <a:lstStyle/>
          <a:p>
            <a:pPr marL="0" indent="0" algn="ctr">
              <a:lnSpc>
                <a:spcPct val="105000"/>
              </a:lnSpc>
              <a:buNone/>
            </a:pPr>
            <a:r>
              <a:rPr lang="en-US" sz="1250" dirty="0">
                <a:solidFill>
                  <a:srgbClr val="2A1C14"/>
                </a:solidFill>
                <a:latin typeface="Calibri" pitchFamily="34" charset="0"/>
                <a:ea typeface="Calibri" pitchFamily="34" charset="-122"/>
                <a:cs typeface="Calibri" pitchFamily="34" charset="-120"/>
              </a:rPr>
              <a:t>hàng Việt tại kênh bán lẻ truyền thống</a:t>
            </a:r>
            <a:endParaRPr lang="en-US" sz="1250" dirty="0"/>
          </a:p>
        </p:txBody>
      </p:sp>
      <p:sp>
        <p:nvSpPr>
          <p:cNvPr id="14" name="Shape 12"/>
          <p:cNvSpPr/>
          <p:nvPr/>
        </p:nvSpPr>
        <p:spPr>
          <a:xfrm>
            <a:off x="640080" y="5440680"/>
            <a:ext cx="6766560" cy="777240"/>
          </a:xfrm>
          <a:prstGeom prst="rect">
            <a:avLst/>
          </a:prstGeom>
          <a:solidFill>
            <a:srgbClr val="F4EADA"/>
          </a:solidFill>
          <a:ln/>
        </p:spPr>
      </p:sp>
      <p:sp>
        <p:nvSpPr>
          <p:cNvPr id="15" name="Text 13"/>
          <p:cNvSpPr/>
          <p:nvPr/>
        </p:nvSpPr>
        <p:spPr>
          <a:xfrm>
            <a:off x="914400" y="5440680"/>
            <a:ext cx="6217920" cy="777240"/>
          </a:xfrm>
          <a:prstGeom prst="rect">
            <a:avLst/>
          </a:prstGeom>
          <a:noFill/>
          <a:ln/>
        </p:spPr>
        <p:txBody>
          <a:bodyPr wrap="square" lIns="0" tIns="0" rIns="0" bIns="0" rtlCol="0" anchor="ctr"/>
          <a:lstStyle/>
          <a:p>
            <a:pPr marL="0" indent="0">
              <a:lnSpc>
                <a:spcPct val="105000"/>
              </a:lnSpc>
              <a:buNone/>
            </a:pPr>
            <a:r>
              <a:rPr lang="en-US" sz="1200" i="1" dirty="0">
                <a:solidFill>
                  <a:srgbClr val="2A1C14"/>
                </a:solidFill>
                <a:latin typeface="Calibri" pitchFamily="34" charset="0"/>
                <a:ea typeface="Calibri" pitchFamily="34" charset="-122"/>
                <a:cs typeface="Calibri" pitchFamily="34" charset="-120"/>
              </a:rPr>
              <a:t>Gắn với Cuộc vận động “Người Việt Nam ưu tiên dùng hàng Việt Nam” và Chương trình Thương hiệu quốc gia. Giữ được thị trường trong nước chính là giữ hậu phương cho thương hiệu vươn ra ngoài.</a:t>
            </a:r>
            <a:endParaRPr lang="en-US" sz="1200" dirty="0"/>
          </a:p>
        </p:txBody>
      </p:sp>
      <p:sp>
        <p:nvSpPr>
          <p:cNvPr id="16" name="Shape 14"/>
          <p:cNvSpPr/>
          <p:nvPr/>
        </p:nvSpPr>
        <p:spPr>
          <a:xfrm>
            <a:off x="7726680" y="2103120"/>
            <a:ext cx="3822192" cy="4114800"/>
          </a:xfrm>
          <a:prstGeom prst="roundRect">
            <a:avLst>
              <a:gd name="adj" fmla="val 1435"/>
            </a:avLst>
          </a:prstGeom>
          <a:solidFill>
            <a:srgbClr val="F7EAD6"/>
          </a:solidFill>
          <a:ln w="19050">
            <a:solidFill>
              <a:srgbClr val="C8951B"/>
            </a:solidFill>
            <a:prstDash val="dash"/>
          </a:ln>
        </p:spPr>
      </p:sp>
      <p:sp>
        <p:nvSpPr>
          <p:cNvPr id="20" name="Text 18"/>
          <p:cNvSpPr/>
          <p:nvPr/>
        </p:nvSpPr>
        <p:spPr>
          <a:xfrm>
            <a:off x="8001000" y="5808155"/>
            <a:ext cx="3456432" cy="346329"/>
          </a:xfrm>
          <a:prstGeom prst="rect">
            <a:avLst/>
          </a:prstGeom>
          <a:noFill/>
          <a:ln/>
        </p:spPr>
        <p:txBody>
          <a:bodyPr wrap="square" lIns="0" tIns="0" rIns="0" bIns="0" rtlCol="0" anchor="t"/>
          <a:lstStyle/>
          <a:p>
            <a:pPr marL="0" indent="0" algn="ctr">
              <a:lnSpc>
                <a:spcPct val="105000"/>
              </a:lnSpc>
              <a:buNone/>
            </a:pPr>
            <a:r>
              <a:rPr lang="en-US" sz="1050" dirty="0">
                <a:solidFill>
                  <a:srgbClr val="8A7A68"/>
                </a:solidFill>
                <a:latin typeface="Calibri" pitchFamily="34" charset="0"/>
                <a:ea typeface="Calibri" pitchFamily="34" charset="-122"/>
                <a:cs typeface="Calibri" pitchFamily="34" charset="-120"/>
              </a:rPr>
              <a:t>“Tự hào hàng Việt Nam” - gian hàng, người tiêu dùng chọn hàng Việt tại siêu thị.</a:t>
            </a:r>
            <a:endParaRPr lang="en-US" sz="1100" dirty="0"/>
          </a:p>
        </p:txBody>
      </p:sp>
      <p:sp>
        <p:nvSpPr>
          <p:cNvPr id="21" name="Text 19"/>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2" name="Text 20"/>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10</a:t>
            </a:r>
            <a:endParaRPr lang="en-US" sz="900" dirty="0"/>
          </a:p>
        </p:txBody>
      </p:sp>
      <p:pic>
        <p:nvPicPr>
          <p:cNvPr id="24" name="Picture 23">
            <a:extLst>
              <a:ext uri="{FF2B5EF4-FFF2-40B4-BE49-F238E27FC236}">
                <a16:creationId xmlns:a16="http://schemas.microsoft.com/office/drawing/2014/main" id="{BECA5006-9201-D198-452D-A827E78E8751}"/>
              </a:ext>
            </a:extLst>
          </p:cNvPr>
          <p:cNvPicPr>
            <a:picLocks noChangeAspect="1"/>
          </p:cNvPicPr>
          <p:nvPr/>
        </p:nvPicPr>
        <p:blipFill>
          <a:blip r:embed="rId3"/>
          <a:srcRect r="21620"/>
          <a:stretch/>
        </p:blipFill>
        <p:spPr>
          <a:xfrm>
            <a:off x="7928610" y="2318005"/>
            <a:ext cx="3456432" cy="330879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II.3 KHOẢNG CÁCH VỚI THẾ GIỚI</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Họ đã thể chế hóa bài bản, ta mới ở giai đoạn đầu</a:t>
            </a:r>
            <a:endParaRPr lang="en-US" sz="3100" dirty="0"/>
          </a:p>
        </p:txBody>
      </p:sp>
      <p:graphicFrame>
        <p:nvGraphicFramePr>
          <p:cNvPr id="12" name="Table 0"/>
          <p:cNvGraphicFramePr>
            <a:graphicFrameLocks noGrp="1"/>
          </p:cNvGraphicFramePr>
          <p:nvPr>
            <p:extLst>
              <p:ext uri="{D42A27DB-BD31-4B8C-83A1-F6EECF244321}">
                <p14:modId xmlns:p14="http://schemas.microsoft.com/office/powerpoint/2010/main" val="1579011935"/>
              </p:ext>
            </p:extLst>
          </p:nvPr>
        </p:nvGraphicFramePr>
        <p:xfrm>
          <a:off x="640080" y="2057400"/>
          <a:ext cx="10908792" cy="3822192"/>
        </p:xfrm>
        <a:graphic>
          <a:graphicData uri="http://schemas.openxmlformats.org/drawingml/2006/table">
            <a:tbl>
              <a:tblPr/>
              <a:tblGrid>
                <a:gridCol w="178308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gridCol w="3182112">
                  <a:extLst>
                    <a:ext uri="{9D8B030D-6E8A-4147-A177-3AD203B41FA5}">
                      <a16:colId xmlns:a16="http://schemas.microsoft.com/office/drawing/2014/main" val="20003"/>
                    </a:ext>
                  </a:extLst>
                </a:gridCol>
              </a:tblGrid>
              <a:tr h="457200">
                <a:tc>
                  <a:txBody>
                    <a:bodyPr/>
                    <a:lstStyle/>
                    <a:p>
                      <a:pPr marL="0" indent="0" algn="l">
                        <a:buNone/>
                      </a:pPr>
                      <a:r>
                        <a:rPr lang="en-US" sz="1150" b="1" dirty="0">
                          <a:solidFill>
                            <a:srgbClr val="F0CE73"/>
                          </a:solidFill>
                          <a:latin typeface="Calibri" pitchFamily="34" charset="0"/>
                          <a:ea typeface="Calibri" pitchFamily="34" charset="-122"/>
                          <a:cs typeface="Calibri" pitchFamily="34" charset="-120"/>
                        </a:rPr>
                        <a:t>Quốc gia</a:t>
                      </a:r>
                      <a:endParaRPr lang="en-US" sz="1150" dirty="0">
                        <a:latin typeface="Calibri" charset="0"/>
                        <a:ea typeface="Calibri" charset="0"/>
                        <a:cs typeface="Calibri" charset="0"/>
                      </a:endParaRPr>
                    </a:p>
                  </a:txBody>
                  <a:tcPr marL="1270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7A121B"/>
                    </a:solidFill>
                  </a:tcPr>
                </a:tc>
                <a:tc>
                  <a:txBody>
                    <a:bodyPr/>
                    <a:lstStyle/>
                    <a:p>
                      <a:pPr marL="0" indent="0" algn="l">
                        <a:buNone/>
                      </a:pPr>
                      <a:r>
                        <a:rPr lang="en-US" sz="1150" b="1" dirty="0">
                          <a:solidFill>
                            <a:srgbClr val="F0CE73"/>
                          </a:solidFill>
                          <a:latin typeface="Calibri" pitchFamily="34" charset="0"/>
                          <a:ea typeface="Calibri" pitchFamily="34" charset="-122"/>
                          <a:cs typeface="Calibri" pitchFamily="34" charset="-120"/>
                        </a:rPr>
                        <a:t>Điều phối</a:t>
                      </a:r>
                      <a:endParaRPr lang="en-US" sz="115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7A121B"/>
                    </a:solidFill>
                  </a:tcPr>
                </a:tc>
                <a:tc>
                  <a:txBody>
                    <a:bodyPr/>
                    <a:lstStyle/>
                    <a:p>
                      <a:pPr marL="0" indent="0" algn="l">
                        <a:buNone/>
                      </a:pPr>
                      <a:r>
                        <a:rPr lang="en-US" sz="1150" b="1" dirty="0">
                          <a:solidFill>
                            <a:srgbClr val="F0CE73"/>
                          </a:solidFill>
                          <a:latin typeface="Calibri" pitchFamily="34" charset="0"/>
                          <a:ea typeface="Calibri" pitchFamily="34" charset="-122"/>
                          <a:cs typeface="Calibri" pitchFamily="34" charset="-120"/>
                        </a:rPr>
                        <a:t>Nguồn lực · Công cụ</a:t>
                      </a:r>
                      <a:endParaRPr lang="en-US" sz="115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7A121B"/>
                    </a:solidFill>
                  </a:tcPr>
                </a:tc>
                <a:tc>
                  <a:txBody>
                    <a:bodyPr/>
                    <a:lstStyle/>
                    <a:p>
                      <a:pPr marL="0" indent="0" algn="l">
                        <a:buNone/>
                      </a:pPr>
                      <a:r>
                        <a:rPr lang="en-US" sz="1150" b="1" dirty="0">
                          <a:solidFill>
                            <a:srgbClr val="F0CE73"/>
                          </a:solidFill>
                          <a:latin typeface="Calibri" pitchFamily="34" charset="0"/>
                          <a:ea typeface="Calibri" pitchFamily="34" charset="-122"/>
                          <a:cs typeface="Calibri" pitchFamily="34" charset="-120"/>
                        </a:rPr>
                        <a:t>Kết quả nổi bật</a:t>
                      </a:r>
                      <a:endParaRPr lang="en-US" sz="115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7A121B"/>
                    </a:solidFill>
                  </a:tcPr>
                </a:tc>
                <a:extLst>
                  <a:ext uri="{0D108BD9-81ED-4DB2-BD59-A6C34878D82A}">
                    <a16:rowId xmlns:a16="http://schemas.microsoft.com/office/drawing/2014/main" val="10000"/>
                  </a:ext>
                </a:extLst>
              </a:tr>
              <a:tr h="841248">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Hàn Quốc</a:t>
                      </a:r>
                      <a:endParaRPr lang="en-US" sz="1100" dirty="0">
                        <a:latin typeface="Calibri" charset="0"/>
                        <a:ea typeface="Calibri" charset="0"/>
                        <a:cs typeface="Calibri" charset="0"/>
                      </a:endParaRPr>
                    </a:p>
                  </a:txBody>
                  <a:tcPr marL="1524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KOCIS · chiến lược Hallyu</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Ngân sách CN văn hóa 1,74 nghìn tỷ won (2024)</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Xuất khẩu nội dung văn hóa 13,24 tỷ USD (2022)</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41248">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Nhật Bản</a:t>
                      </a:r>
                      <a:endParaRPr lang="en-US" sz="1100" dirty="0">
                        <a:latin typeface="Calibri" charset="0"/>
                        <a:ea typeface="Calibri" charset="0"/>
                        <a:cs typeface="Calibri" charset="0"/>
                      </a:endParaRPr>
                    </a:p>
                  </a:txBody>
                  <a:tcPr marL="1524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4EADA"/>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Quỹ Cool Japan (2013)</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4EADA"/>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Cam kết 50 tỷ yên (~500 triệu USD)</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4EADA"/>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Thương hiệu “Cool Japan” lan tỏa toàn cầu</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4EADA"/>
                    </a:solidFill>
                  </a:tcPr>
                </a:tc>
                <a:extLst>
                  <a:ext uri="{0D108BD9-81ED-4DB2-BD59-A6C34878D82A}">
                    <a16:rowId xmlns:a16="http://schemas.microsoft.com/office/drawing/2014/main" val="10002"/>
                  </a:ext>
                </a:extLst>
              </a:tr>
              <a:tr h="841248">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Thái Lan</a:t>
                      </a:r>
                      <a:endParaRPr lang="en-US" sz="1100" dirty="0">
                        <a:latin typeface="Calibri" charset="0"/>
                        <a:ea typeface="Calibri" charset="0"/>
                        <a:cs typeface="Calibri" charset="0"/>
                      </a:endParaRPr>
                    </a:p>
                  </a:txBody>
                  <a:tcPr marL="1524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Bộ Thương mại · chiến lược 5F</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Chứng nhận “Thai SELECT”</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tc>
                  <a:txBody>
                    <a:bodyPr/>
                    <a:lstStyle/>
                    <a:p>
                      <a:pPr marL="0" indent="0" algn="l">
                        <a:buNone/>
                      </a:pPr>
                      <a:r>
                        <a:rPr lang="en-US" sz="1100" dirty="0">
                          <a:solidFill>
                            <a:srgbClr val="2A1C14"/>
                          </a:solidFill>
                          <a:latin typeface="Calibri" pitchFamily="34" charset="0"/>
                          <a:ea typeface="Calibri" pitchFamily="34" charset="-122"/>
                          <a:cs typeface="Calibri" pitchFamily="34" charset="-120"/>
                        </a:rPr>
                        <a:t>Quảng bá ẩm thực, điện ảnh, lễ hội ra thế giới</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41248">
                <a:tc>
                  <a:txBody>
                    <a:bodyPr/>
                    <a:lstStyle/>
                    <a:p>
                      <a:pPr marL="0" indent="0" algn="l">
                        <a:buNone/>
                      </a:pPr>
                      <a:r>
                        <a:rPr lang="en-US" sz="1100" b="1" dirty="0">
                          <a:solidFill>
                            <a:srgbClr val="8E1B20"/>
                          </a:solidFill>
                          <a:latin typeface="Calibri" pitchFamily="34" charset="0"/>
                          <a:ea typeface="Calibri" pitchFamily="34" charset="-122"/>
                          <a:cs typeface="Calibri" pitchFamily="34" charset="-120"/>
                        </a:rPr>
                        <a:t>Việt Nam</a:t>
                      </a:r>
                      <a:endParaRPr lang="en-US" sz="1100" dirty="0">
                        <a:latin typeface="Calibri" charset="0"/>
                        <a:ea typeface="Calibri" charset="0"/>
                        <a:cs typeface="Calibri" charset="0"/>
                      </a:endParaRPr>
                    </a:p>
                  </a:txBody>
                  <a:tcPr marL="1524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7E1DC"/>
                    </a:solidFill>
                  </a:tcPr>
                </a:tc>
                <a:tc>
                  <a:txBody>
                    <a:bodyPr/>
                    <a:lstStyle/>
                    <a:p>
                      <a:pPr marL="0" indent="0" algn="l">
                        <a:buNone/>
                      </a:pPr>
                      <a:r>
                        <a:rPr lang="en-US" sz="1100" dirty="0">
                          <a:solidFill>
                            <a:srgbClr val="8E1B20"/>
                          </a:solidFill>
                          <a:latin typeface="Calibri" pitchFamily="34" charset="0"/>
                          <a:ea typeface="Calibri" pitchFamily="34" charset="-122"/>
                          <a:cs typeface="Calibri" pitchFamily="34" charset="-120"/>
                        </a:rPr>
                        <a:t>Chương trình THQG (Bộ Công Thương)</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7E1DC"/>
                    </a:solidFill>
                  </a:tcPr>
                </a:tc>
                <a:tc>
                  <a:txBody>
                    <a:bodyPr/>
                    <a:lstStyle/>
                    <a:p>
                      <a:pPr marL="0" indent="0" algn="l">
                        <a:buNone/>
                      </a:pPr>
                      <a:r>
                        <a:rPr lang="en-US" sz="1100" dirty="0">
                          <a:solidFill>
                            <a:srgbClr val="8E1B20"/>
                          </a:solidFill>
                          <a:latin typeface="Calibri" pitchFamily="34" charset="0"/>
                          <a:ea typeface="Calibri" pitchFamily="34" charset="-122"/>
                          <a:cs typeface="Calibri" pitchFamily="34" charset="-120"/>
                        </a:rPr>
                        <a:t>Chưa có đầu mối điều phối truyền thông chuyên trách</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7E1DC"/>
                    </a:solidFill>
                  </a:tcPr>
                </a:tc>
                <a:tc>
                  <a:txBody>
                    <a:bodyPr/>
                    <a:lstStyle/>
                    <a:p>
                      <a:pPr marL="0" indent="0" algn="l">
                        <a:buNone/>
                      </a:pPr>
                      <a:r>
                        <a:rPr lang="en-US" sz="1100" dirty="0">
                          <a:solidFill>
                            <a:srgbClr val="8E1B20"/>
                          </a:solidFill>
                          <a:latin typeface="Calibri" pitchFamily="34" charset="0"/>
                          <a:ea typeface="Calibri" pitchFamily="34" charset="-122"/>
                          <a:cs typeface="Calibri" pitchFamily="34" charset="-120"/>
                        </a:rPr>
                        <a:t>Thương hiệu QG 519,6 tỷ USD, hạng 32 thế giới</a:t>
                      </a:r>
                      <a:endParaRPr lang="en-US" sz="1100" dirty="0">
                        <a:latin typeface="Calibri" charset="0"/>
                        <a:ea typeface="Calibri" charset="0"/>
                        <a:cs typeface="Calibri" charset="0"/>
                      </a:endParaRPr>
                    </a:p>
                  </a:txBody>
                  <a:tcPr marL="101600" marR="101600" marT="50800" marB="50800" anchor="ctr">
                    <a:lnL w="12700" cap="flat" cmpd="sng" algn="ctr">
                      <a:solidFill>
                        <a:srgbClr val="E3D4BD"/>
                      </a:solidFill>
                      <a:prstDash val="solid"/>
                      <a:round/>
                      <a:headEnd type="none" w="med" len="med"/>
                      <a:tailEnd type="none" w="med" len="med"/>
                    </a:lnL>
                    <a:lnR w="12700" cap="flat" cmpd="sng" algn="ctr">
                      <a:solidFill>
                        <a:srgbClr val="E3D4BD"/>
                      </a:solidFill>
                      <a:prstDash val="solid"/>
                      <a:round/>
                      <a:headEnd type="none" w="med" len="med"/>
                      <a:tailEnd type="none" w="med" len="med"/>
                    </a:lnR>
                    <a:lnT w="12700" cap="flat" cmpd="sng" algn="ctr">
                      <a:solidFill>
                        <a:srgbClr val="E3D4BD"/>
                      </a:solidFill>
                      <a:prstDash val="solid"/>
                      <a:round/>
                      <a:headEnd type="none" w="med" len="med"/>
                      <a:tailEnd type="none" w="med" len="med"/>
                    </a:lnT>
                    <a:lnB w="12700" cap="flat" cmpd="sng" algn="ctr">
                      <a:solidFill>
                        <a:srgbClr val="E3D4BD"/>
                      </a:solidFill>
                      <a:prstDash val="solid"/>
                      <a:round/>
                      <a:headEnd type="none" w="med" len="med"/>
                      <a:tailEnd type="none" w="med" len="med"/>
                    </a:lnB>
                    <a:solidFill>
                      <a:srgbClr val="F7E1DC"/>
                    </a:solidFill>
                  </a:tcPr>
                </a:tc>
                <a:extLst>
                  <a:ext uri="{0D108BD9-81ED-4DB2-BD59-A6C34878D82A}">
                    <a16:rowId xmlns:a16="http://schemas.microsoft.com/office/drawing/2014/main" val="10004"/>
                  </a:ext>
                </a:extLst>
              </a:tr>
            </a:tbl>
          </a:graphicData>
        </a:graphic>
      </p:graphicFrame>
      <p:sp>
        <p:nvSpPr>
          <p:cNvPr id="6" name="Shape 3"/>
          <p:cNvSpPr/>
          <p:nvPr/>
        </p:nvSpPr>
        <p:spPr>
          <a:xfrm>
            <a:off x="640080" y="2514600"/>
            <a:ext cx="64008" cy="841248"/>
          </a:xfrm>
          <a:prstGeom prst="rect">
            <a:avLst/>
          </a:prstGeom>
          <a:solidFill>
            <a:srgbClr val="C8951B"/>
          </a:solidFill>
          <a:ln/>
        </p:spPr>
      </p:sp>
      <p:sp>
        <p:nvSpPr>
          <p:cNvPr id="7" name="Shape 4"/>
          <p:cNvSpPr/>
          <p:nvPr/>
        </p:nvSpPr>
        <p:spPr>
          <a:xfrm>
            <a:off x="640080" y="3355848"/>
            <a:ext cx="64008" cy="841248"/>
          </a:xfrm>
          <a:prstGeom prst="rect">
            <a:avLst/>
          </a:prstGeom>
          <a:solidFill>
            <a:srgbClr val="E3A81E"/>
          </a:solidFill>
          <a:ln/>
        </p:spPr>
      </p:sp>
      <p:sp>
        <p:nvSpPr>
          <p:cNvPr id="8" name="Shape 5"/>
          <p:cNvSpPr/>
          <p:nvPr/>
        </p:nvSpPr>
        <p:spPr>
          <a:xfrm>
            <a:off x="640080" y="4197096"/>
            <a:ext cx="64008" cy="841248"/>
          </a:xfrm>
          <a:prstGeom prst="rect">
            <a:avLst/>
          </a:prstGeom>
          <a:solidFill>
            <a:srgbClr val="C1272D"/>
          </a:solidFill>
          <a:ln/>
        </p:spPr>
      </p:sp>
      <p:sp>
        <p:nvSpPr>
          <p:cNvPr id="9" name="Shape 6"/>
          <p:cNvSpPr/>
          <p:nvPr/>
        </p:nvSpPr>
        <p:spPr>
          <a:xfrm>
            <a:off x="640080" y="5038344"/>
            <a:ext cx="64008" cy="841248"/>
          </a:xfrm>
          <a:prstGeom prst="rect">
            <a:avLst/>
          </a:prstGeom>
          <a:solidFill>
            <a:srgbClr val="7A121B"/>
          </a:solidFill>
          <a:ln/>
        </p:spPr>
      </p:sp>
      <p:sp>
        <p:nvSpPr>
          <p:cNvPr id="10" name="Text 7"/>
          <p:cNvSpPr/>
          <p:nvPr/>
        </p:nvSpPr>
        <p:spPr>
          <a:xfrm>
            <a:off x="640080" y="5989320"/>
            <a:ext cx="10908792" cy="548640"/>
          </a:xfrm>
          <a:prstGeom prst="rect">
            <a:avLst/>
          </a:prstGeom>
          <a:noFill/>
          <a:ln/>
        </p:spPr>
        <p:txBody>
          <a:bodyPr wrap="square" lIns="0" tIns="0" rIns="0" bIns="0" rtlCol="0" anchor="t"/>
          <a:lstStyle/>
          <a:p>
            <a:pPr marL="0" indent="0">
              <a:lnSpc>
                <a:spcPct val="105000"/>
              </a:lnSpc>
              <a:buNone/>
            </a:pPr>
            <a:r>
              <a:rPr lang="en-US" sz="1050" i="1" dirty="0">
                <a:solidFill>
                  <a:srgbClr val="8A7A68"/>
                </a:solidFill>
                <a:latin typeface="Calibri" pitchFamily="34" charset="0"/>
                <a:ea typeface="Calibri" pitchFamily="34" charset="-122"/>
                <a:cs typeface="Calibri" pitchFamily="34" charset="-120"/>
              </a:rPr>
              <a:t>Điểm chung của họ: một cơ quan điều phối cấp quốc gia, nguồn lực tài chính ổn định, hệ thống truyền thông đối ngoại đa ngôn ngữ. Trụ cột “Truyền thông” của Việt Nam tăng 23 bậc nhưng mới ở hạng 78.   Nguồn: tổng hợp [28,29,30,3,24]</a:t>
            </a:r>
            <a:endParaRPr lang="en-US" sz="1050" dirty="0"/>
          </a:p>
        </p:txBody>
      </p:sp>
      <p:sp>
        <p:nvSpPr>
          <p:cNvPr id="11" name="Text 8"/>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5" name="Text 9"/>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11</a:t>
            </a:r>
            <a:endParaRPr lang="en-US" sz="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7A121B"/>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F0CE73"/>
                </a:solidFill>
                <a:latin typeface="Calibri" pitchFamily="34" charset="0"/>
                <a:ea typeface="Calibri" pitchFamily="34" charset="-122"/>
                <a:cs typeface="Calibri" pitchFamily="34" charset="-120"/>
              </a:rPr>
              <a:t>III. BẢO VỆ LỢI ÍCH QUỐC GIA</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FFFFFF"/>
                </a:solidFill>
                <a:latin typeface="Georgia" pitchFamily="34" charset="0"/>
                <a:ea typeface="Georgia" pitchFamily="34" charset="-122"/>
                <a:cs typeface="Georgia" pitchFamily="34" charset="-120"/>
              </a:rPr>
              <a:t>Bốn lần ở bàn đàm phán thuế đối ứng</a:t>
            </a:r>
            <a:endParaRPr lang="en-US" sz="3100" dirty="0"/>
          </a:p>
        </p:txBody>
      </p:sp>
      <p:sp>
        <p:nvSpPr>
          <p:cNvPr id="5" name="Shape 3"/>
          <p:cNvSpPr/>
          <p:nvPr/>
        </p:nvSpPr>
        <p:spPr>
          <a:xfrm>
            <a:off x="640080" y="2103120"/>
            <a:ext cx="3017520" cy="1920240"/>
          </a:xfrm>
          <a:prstGeom prst="rect">
            <a:avLst/>
          </a:prstGeom>
          <a:solidFill>
            <a:srgbClr val="C1272D"/>
          </a:solidFill>
          <a:ln/>
          <a:effectLst>
            <a:outerShdw blurRad="139700" dist="38100" dir="8100000" algn="bl" rotWithShape="0">
              <a:srgbClr val="2A1C14">
                <a:alpha val="14000"/>
              </a:srgbClr>
            </a:outerShdw>
          </a:effectLst>
        </p:spPr>
      </p:sp>
      <p:sp>
        <p:nvSpPr>
          <p:cNvPr id="6" name="Text 4"/>
          <p:cNvSpPr/>
          <p:nvPr/>
        </p:nvSpPr>
        <p:spPr>
          <a:xfrm>
            <a:off x="640080" y="2148840"/>
            <a:ext cx="3017520" cy="1097280"/>
          </a:xfrm>
          <a:prstGeom prst="rect">
            <a:avLst/>
          </a:prstGeom>
          <a:noFill/>
          <a:ln/>
        </p:spPr>
        <p:txBody>
          <a:bodyPr wrap="square" lIns="0" tIns="0" rIns="0" bIns="0" rtlCol="0" anchor="ctr"/>
          <a:lstStyle/>
          <a:p>
            <a:pPr marL="0" indent="0" algn="ctr">
              <a:buNone/>
            </a:pPr>
            <a:r>
              <a:rPr lang="en-US" sz="6400" b="1" dirty="0">
                <a:solidFill>
                  <a:srgbClr val="FFFFFF"/>
                </a:solidFill>
                <a:latin typeface="Georgia" pitchFamily="34" charset="0"/>
                <a:ea typeface="Georgia" pitchFamily="34" charset="-122"/>
                <a:cs typeface="Georgia" pitchFamily="34" charset="-120"/>
              </a:rPr>
              <a:t>04</a:t>
            </a:r>
            <a:endParaRPr lang="en-US" sz="6400" dirty="0"/>
          </a:p>
        </p:txBody>
      </p:sp>
      <p:sp>
        <p:nvSpPr>
          <p:cNvPr id="7" name="Text 5"/>
          <p:cNvSpPr/>
          <p:nvPr/>
        </p:nvSpPr>
        <p:spPr>
          <a:xfrm>
            <a:off x="822960" y="3246120"/>
            <a:ext cx="2651760" cy="731520"/>
          </a:xfrm>
          <a:prstGeom prst="rect">
            <a:avLst/>
          </a:prstGeom>
          <a:noFill/>
          <a:ln/>
        </p:spPr>
        <p:txBody>
          <a:bodyPr wrap="square" lIns="0" tIns="0" rIns="0" bIns="0" rtlCol="0" anchor="t"/>
          <a:lstStyle/>
          <a:p>
            <a:pPr marL="0" indent="0" algn="ctr">
              <a:lnSpc>
                <a:spcPct val="105000"/>
              </a:lnSpc>
              <a:buNone/>
            </a:pPr>
            <a:r>
              <a:rPr lang="en-US" sz="1200" dirty="0">
                <a:solidFill>
                  <a:srgbClr val="F7E1DC"/>
                </a:solidFill>
                <a:latin typeface="Calibri" pitchFamily="34" charset="0"/>
                <a:ea typeface="Calibri" pitchFamily="34" charset="-122"/>
                <a:cs typeface="Calibri" pitchFamily="34" charset="-120"/>
              </a:rPr>
              <a:t>lần có mặt tại Hoa Kỳ, gần như là nhà báo Việt Nam duy nhất tại bàn đàm phán</a:t>
            </a:r>
            <a:endParaRPr lang="en-US" sz="1200" dirty="0"/>
          </a:p>
        </p:txBody>
      </p:sp>
      <p:sp>
        <p:nvSpPr>
          <p:cNvPr id="8" name="Shape 6"/>
          <p:cNvSpPr/>
          <p:nvPr/>
        </p:nvSpPr>
        <p:spPr>
          <a:xfrm>
            <a:off x="3977640" y="2103120"/>
            <a:ext cx="3840480" cy="1920240"/>
          </a:xfrm>
          <a:prstGeom prst="rect">
            <a:avLst/>
          </a:prstGeom>
          <a:solidFill>
            <a:srgbClr val="9A2630"/>
          </a:solidFill>
          <a:ln/>
        </p:spPr>
      </p:sp>
      <p:sp>
        <p:nvSpPr>
          <p:cNvPr id="9" name="Shape 7"/>
          <p:cNvSpPr/>
          <p:nvPr/>
        </p:nvSpPr>
        <p:spPr>
          <a:xfrm>
            <a:off x="3977640" y="2103120"/>
            <a:ext cx="91440" cy="1920240"/>
          </a:xfrm>
          <a:prstGeom prst="rect">
            <a:avLst/>
          </a:prstGeom>
          <a:solidFill>
            <a:srgbClr val="C8951B"/>
          </a:solidFill>
          <a:ln/>
        </p:spPr>
      </p:sp>
      <p:sp>
        <p:nvSpPr>
          <p:cNvPr id="10" name="Text 8"/>
          <p:cNvSpPr/>
          <p:nvPr/>
        </p:nvSpPr>
        <p:spPr>
          <a:xfrm>
            <a:off x="4206240" y="2240280"/>
            <a:ext cx="3474720" cy="1645920"/>
          </a:xfrm>
          <a:prstGeom prst="rect">
            <a:avLst/>
          </a:prstGeom>
          <a:noFill/>
          <a:ln/>
        </p:spPr>
        <p:txBody>
          <a:bodyPr wrap="square" lIns="0" tIns="0" rIns="0" bIns="0" rtlCol="0" anchor="ctr"/>
          <a:lstStyle/>
          <a:p>
            <a:pPr marL="0" indent="0">
              <a:lnSpc>
                <a:spcPct val="112000"/>
              </a:lnSpc>
              <a:buNone/>
            </a:pPr>
            <a:r>
              <a:rPr lang="en-US" sz="1500" i="1" dirty="0">
                <a:solidFill>
                  <a:srgbClr val="FFFFFF"/>
                </a:solidFill>
                <a:latin typeface="Georgia" pitchFamily="34" charset="0"/>
                <a:ea typeface="Georgia" pitchFamily="34" charset="-122"/>
                <a:cs typeface="Georgia" pitchFamily="34" charset="-120"/>
              </a:rPr>
              <a:t>“Một cường quốc còn giữ gìn lợi ích của mình kỹ đến từng dòng thuế, thì ta không có lý do gì để xem nhẹ việc bảo vệ lợi ích quốc gia, dân tộc mình.”</a:t>
            </a:r>
            <a:endParaRPr lang="en-US" sz="1500" dirty="0"/>
          </a:p>
        </p:txBody>
      </p:sp>
      <p:sp>
        <p:nvSpPr>
          <p:cNvPr id="11" name="Shape 9"/>
          <p:cNvSpPr/>
          <p:nvPr/>
        </p:nvSpPr>
        <p:spPr>
          <a:xfrm>
            <a:off x="8001000" y="2103120"/>
            <a:ext cx="3547872" cy="3977640"/>
          </a:xfrm>
          <a:prstGeom prst="roundRect">
            <a:avLst>
              <a:gd name="adj" fmla="val 1546"/>
            </a:avLst>
          </a:prstGeom>
          <a:solidFill>
            <a:srgbClr val="5A1018"/>
          </a:solidFill>
          <a:ln w="19050">
            <a:solidFill>
              <a:srgbClr val="C8951B"/>
            </a:solidFill>
            <a:prstDash val="dash"/>
          </a:ln>
        </p:spPr>
      </p:sp>
      <p:sp>
        <p:nvSpPr>
          <p:cNvPr id="16" name="Text 14"/>
          <p:cNvSpPr/>
          <p:nvPr/>
        </p:nvSpPr>
        <p:spPr>
          <a:xfrm>
            <a:off x="640080" y="4343400"/>
            <a:ext cx="7178040" cy="1371600"/>
          </a:xfrm>
          <a:prstGeom prst="rect">
            <a:avLst/>
          </a:prstGeom>
          <a:noFill/>
          <a:ln/>
        </p:spPr>
        <p:txBody>
          <a:bodyPr wrap="square" lIns="0" tIns="0" rIns="0" bIns="0" rtlCol="0" anchor="t"/>
          <a:lstStyle/>
          <a:p>
            <a:pPr marL="0" indent="0">
              <a:lnSpc>
                <a:spcPct val="118000"/>
              </a:lnSpc>
              <a:buNone/>
            </a:pPr>
            <a:r>
              <a:rPr lang="en-US" sz="1400" dirty="0">
                <a:solidFill>
                  <a:srgbClr val="F3E6CC"/>
                </a:solidFill>
                <a:latin typeface="Calibri" pitchFamily="34" charset="0"/>
                <a:ea typeface="Calibri" pitchFamily="34" charset="-122"/>
                <a:cs typeface="Calibri" pitchFamily="34" charset="-120"/>
              </a:rPr>
              <a:t>Bài học theo tôi về tận tòa soạn: bảo vệ lợi ích quốc gia không phải khẩu hiệu, mà là từng việc rất cụ thể — một mặt trận rộng trải suốt cả chuỗi, từ nhà máy đến thị trường, từ sân nhà ra thế giới.</a:t>
            </a:r>
            <a:endParaRPr lang="en-US" sz="1400" dirty="0"/>
          </a:p>
        </p:txBody>
      </p:sp>
      <p:sp>
        <p:nvSpPr>
          <p:cNvPr id="17" name="Text 15"/>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D8B98E"/>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18" name="Text 16"/>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D8B98E"/>
                </a:solidFill>
                <a:latin typeface="Calibri" pitchFamily="34" charset="0"/>
                <a:ea typeface="Calibri" pitchFamily="34" charset="-122"/>
                <a:cs typeface="Calibri" pitchFamily="34" charset="-120"/>
              </a:rPr>
              <a:t>12</a:t>
            </a:r>
            <a:endParaRPr lang="en-US" sz="900" dirty="0"/>
          </a:p>
        </p:txBody>
      </p:sp>
      <p:sp>
        <p:nvSpPr>
          <p:cNvPr id="13" name="Text 13">
            <a:extLst>
              <a:ext uri="{FF2B5EF4-FFF2-40B4-BE49-F238E27FC236}">
                <a16:creationId xmlns:a16="http://schemas.microsoft.com/office/drawing/2014/main" id="{BF728246-CCFE-C60C-3749-68A599F6C25F}"/>
              </a:ext>
            </a:extLst>
          </p:cNvPr>
          <p:cNvSpPr/>
          <p:nvPr/>
        </p:nvSpPr>
        <p:spPr>
          <a:xfrm>
            <a:off x="8252891" y="5656812"/>
            <a:ext cx="3182112" cy="365846"/>
          </a:xfrm>
          <a:prstGeom prst="rect">
            <a:avLst/>
          </a:prstGeom>
          <a:noFill/>
          <a:ln/>
        </p:spPr>
        <p:txBody>
          <a:bodyPr wrap="square" lIns="0" tIns="0" rIns="0" bIns="0" rtlCol="0" anchor="t"/>
          <a:lstStyle/>
          <a:p>
            <a:pPr marL="0" indent="0" algn="ctr">
              <a:lnSpc>
                <a:spcPct val="105000"/>
              </a:lnSpc>
              <a:buNone/>
            </a:pPr>
            <a:r>
              <a:rPr lang="en-US" sz="1050" dirty="0" err="1">
                <a:solidFill>
                  <a:srgbClr val="EBD9BE"/>
                </a:solidFill>
                <a:latin typeface="Calibri" pitchFamily="34" charset="0"/>
                <a:ea typeface="Calibri" pitchFamily="34" charset="-122"/>
                <a:cs typeface="Calibri" pitchFamily="34" charset="-120"/>
              </a:rPr>
              <a:t>Đồng</a:t>
            </a:r>
            <a:r>
              <a:rPr lang="en-US" sz="1050" dirty="0">
                <a:solidFill>
                  <a:srgbClr val="EBD9BE"/>
                </a:solidFill>
                <a:latin typeface="Calibri" pitchFamily="34" charset="0"/>
                <a:ea typeface="Calibri" pitchFamily="34" charset="-122"/>
                <a:cs typeface="Calibri" pitchFamily="34" charset="-120"/>
              </a:rPr>
              <a:t> chí TBT tác nghiệp tại Hoa Kỳ trong các </a:t>
            </a:r>
            <a:r>
              <a:rPr lang="en-US" sz="1050" dirty="0" err="1">
                <a:solidFill>
                  <a:srgbClr val="EBD9BE"/>
                </a:solidFill>
                <a:latin typeface="Calibri" pitchFamily="34" charset="0"/>
                <a:ea typeface="Calibri" pitchFamily="34" charset="-122"/>
                <a:cs typeface="Calibri" pitchFamily="34" charset="-120"/>
              </a:rPr>
              <a:t>cuộc</a:t>
            </a:r>
            <a:r>
              <a:rPr lang="en-US" sz="1050" dirty="0">
                <a:solidFill>
                  <a:srgbClr val="EBD9BE"/>
                </a:solidFill>
                <a:latin typeface="Calibri" pitchFamily="34" charset="0"/>
                <a:ea typeface="Calibri" pitchFamily="34" charset="-122"/>
                <a:cs typeface="Calibri" pitchFamily="34" charset="-120"/>
              </a:rPr>
              <a:t> </a:t>
            </a:r>
            <a:br>
              <a:rPr lang="en-US" sz="1050" dirty="0">
                <a:solidFill>
                  <a:srgbClr val="EBD9BE"/>
                </a:solidFill>
                <a:latin typeface="Calibri" pitchFamily="34" charset="0"/>
                <a:ea typeface="Calibri" pitchFamily="34" charset="-122"/>
                <a:cs typeface="Calibri" pitchFamily="34" charset="-120"/>
              </a:rPr>
            </a:br>
            <a:r>
              <a:rPr lang="en-US" sz="1050" dirty="0" err="1">
                <a:solidFill>
                  <a:srgbClr val="EBD9BE"/>
                </a:solidFill>
                <a:latin typeface="Calibri" pitchFamily="34" charset="0"/>
                <a:ea typeface="Calibri" pitchFamily="34" charset="-122"/>
                <a:cs typeface="Calibri" pitchFamily="34" charset="-120"/>
              </a:rPr>
              <a:t>đàm</a:t>
            </a:r>
            <a:r>
              <a:rPr lang="en-US" sz="1050" dirty="0">
                <a:solidFill>
                  <a:srgbClr val="EBD9BE"/>
                </a:solidFill>
                <a:latin typeface="Calibri" pitchFamily="34" charset="0"/>
                <a:ea typeface="Calibri" pitchFamily="34" charset="-122"/>
                <a:cs typeface="Calibri" pitchFamily="34" charset="-120"/>
              </a:rPr>
              <a:t> phán thuế đối ứng.</a:t>
            </a:r>
            <a:endParaRPr lang="en-US" sz="1100" dirty="0"/>
          </a:p>
        </p:txBody>
      </p:sp>
      <p:pic>
        <p:nvPicPr>
          <p:cNvPr id="25" name="Picture 24">
            <a:extLst>
              <a:ext uri="{FF2B5EF4-FFF2-40B4-BE49-F238E27FC236}">
                <a16:creationId xmlns:a16="http://schemas.microsoft.com/office/drawing/2014/main" id="{300753BD-DB7B-A55D-F87A-A334E5B9D17B}"/>
              </a:ext>
            </a:extLst>
          </p:cNvPr>
          <p:cNvPicPr>
            <a:picLocks noChangeAspect="1"/>
          </p:cNvPicPr>
          <p:nvPr/>
        </p:nvPicPr>
        <p:blipFill>
          <a:blip r:embed="rId3"/>
          <a:srcRect l="22800"/>
          <a:stretch/>
        </p:blipFill>
        <p:spPr>
          <a:xfrm>
            <a:off x="8129533" y="2318004"/>
            <a:ext cx="3296843" cy="32029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MỘT MẶT TRẬN RỘNG</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Mười lăm lĩnh vực, năm tuyến phòng thủ</a:t>
            </a:r>
            <a:endParaRPr lang="en-US" sz="3100" dirty="0"/>
          </a:p>
        </p:txBody>
      </p:sp>
      <p:sp>
        <p:nvSpPr>
          <p:cNvPr id="5" name="Text 3"/>
          <p:cNvSpPr/>
          <p:nvPr/>
        </p:nvSpPr>
        <p:spPr>
          <a:xfrm>
            <a:off x="640080" y="1783080"/>
            <a:ext cx="10908792" cy="457200"/>
          </a:xfrm>
          <a:prstGeom prst="rect">
            <a:avLst/>
          </a:prstGeom>
          <a:noFill/>
          <a:ln/>
        </p:spPr>
        <p:txBody>
          <a:bodyPr wrap="square" lIns="0" tIns="0" rIns="0" bIns="0" rtlCol="0" anchor="t"/>
          <a:lstStyle/>
          <a:p>
            <a:pPr marL="0" indent="0">
              <a:buNone/>
            </a:pPr>
            <a:r>
              <a:rPr lang="en-US" sz="1350" dirty="0">
                <a:solidFill>
                  <a:srgbClr val="2A1C14"/>
                </a:solidFill>
                <a:latin typeface="Calibri" pitchFamily="34" charset="0"/>
                <a:ea typeface="Calibri" pitchFamily="34" charset="-122"/>
                <a:cs typeface="Calibri" pitchFamily="34" charset="-120"/>
              </a:rPr>
              <a:t>Theo Nghị định 40/2025/NĐ-CP, Bộ Công Thương quản lý nhà nước trên 15 lĩnh vực — bảo vệ lợi ích quốc gia trải trên năm tuyến:</a:t>
            </a:r>
            <a:endParaRPr lang="en-US" sz="1350" dirty="0"/>
          </a:p>
        </p:txBody>
      </p:sp>
      <p:sp>
        <p:nvSpPr>
          <p:cNvPr id="6" name="Shape 4"/>
          <p:cNvSpPr/>
          <p:nvPr/>
        </p:nvSpPr>
        <p:spPr>
          <a:xfrm>
            <a:off x="640080" y="2423160"/>
            <a:ext cx="2050085" cy="35204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7" name="Shape 5"/>
          <p:cNvSpPr/>
          <p:nvPr/>
        </p:nvSpPr>
        <p:spPr>
          <a:xfrm>
            <a:off x="640080" y="2423160"/>
            <a:ext cx="2050085" cy="566928"/>
          </a:xfrm>
          <a:prstGeom prst="rect">
            <a:avLst/>
          </a:prstGeom>
          <a:solidFill>
            <a:srgbClr val="C8951B"/>
          </a:solidFill>
          <a:ln/>
        </p:spPr>
      </p:sp>
      <p:sp>
        <p:nvSpPr>
          <p:cNvPr id="8" name="Text 6"/>
          <p:cNvSpPr/>
          <p:nvPr/>
        </p:nvSpPr>
        <p:spPr>
          <a:xfrm>
            <a:off x="640080" y="2423160"/>
            <a:ext cx="2050085" cy="566928"/>
          </a:xfrm>
          <a:prstGeom prst="rect">
            <a:avLst/>
          </a:prstGeom>
          <a:noFill/>
          <a:ln/>
        </p:spPr>
        <p:txBody>
          <a:bodyPr wrap="square" lIns="0" tIns="0" rIns="0" bIns="0" rtlCol="0" anchor="ctr"/>
          <a:lstStyle/>
          <a:p>
            <a:pPr marL="0" indent="0" algn="ctr">
              <a:buNone/>
            </a:pPr>
            <a:r>
              <a:rPr lang="en-US" sz="2400" b="1" dirty="0">
                <a:solidFill>
                  <a:srgbClr val="3A2708"/>
                </a:solidFill>
                <a:latin typeface="Georgia" pitchFamily="34" charset="0"/>
                <a:ea typeface="Georgia" pitchFamily="34" charset="-122"/>
                <a:cs typeface="Georgia" pitchFamily="34" charset="-120"/>
              </a:rPr>
              <a:t>1</a:t>
            </a:r>
            <a:endParaRPr lang="en-US" sz="2400" dirty="0"/>
          </a:p>
        </p:txBody>
      </p:sp>
      <p:sp>
        <p:nvSpPr>
          <p:cNvPr id="9" name="Text 7"/>
          <p:cNvSpPr/>
          <p:nvPr/>
        </p:nvSpPr>
        <p:spPr>
          <a:xfrm>
            <a:off x="786384" y="3136392"/>
            <a:ext cx="1757477" cy="1005840"/>
          </a:xfrm>
          <a:prstGeom prst="rect">
            <a:avLst/>
          </a:prstGeom>
          <a:noFill/>
          <a:ln/>
        </p:spPr>
        <p:txBody>
          <a:bodyPr wrap="square" lIns="0" tIns="0" rIns="0" bIns="0" rtlCol="0" anchor="t"/>
          <a:lstStyle/>
          <a:p>
            <a:pPr marL="0" indent="0" algn="ctr">
              <a:lnSpc>
                <a:spcPct val="104000"/>
              </a:lnSpc>
              <a:buNone/>
            </a:pPr>
            <a:r>
              <a:rPr lang="en-US" sz="1400" b="1" dirty="0">
                <a:solidFill>
                  <a:srgbClr val="9A6E0F"/>
                </a:solidFill>
                <a:latin typeface="Georgia" pitchFamily="34" charset="0"/>
                <a:ea typeface="Georgia" pitchFamily="34" charset="-122"/>
                <a:cs typeface="Georgia" pitchFamily="34" charset="-120"/>
              </a:rPr>
              <a:t>Gốc sản </a:t>
            </a:r>
            <a:r>
              <a:rPr lang="en-US" sz="1400" b="1" dirty="0" err="1">
                <a:solidFill>
                  <a:srgbClr val="9A6E0F"/>
                </a:solidFill>
                <a:latin typeface="Georgia" pitchFamily="34" charset="0"/>
                <a:ea typeface="Georgia" pitchFamily="34" charset="-122"/>
                <a:cs typeface="Georgia" pitchFamily="34" charset="-120"/>
              </a:rPr>
              <a:t>xuất</a:t>
            </a:r>
            <a:r>
              <a:rPr lang="en-US" sz="1400" b="1" dirty="0">
                <a:solidFill>
                  <a:srgbClr val="9A6E0F"/>
                </a:solidFill>
                <a:latin typeface="Georgia" pitchFamily="34" charset="0"/>
                <a:ea typeface="Georgia" pitchFamily="34" charset="-122"/>
                <a:cs typeface="Georgia" pitchFamily="34" charset="-120"/>
              </a:rPr>
              <a:t> </a:t>
            </a:r>
            <a:br>
              <a:rPr lang="en-US" sz="1400" b="1" dirty="0">
                <a:solidFill>
                  <a:srgbClr val="9A6E0F"/>
                </a:solidFill>
                <a:latin typeface="Georgia" pitchFamily="34" charset="0"/>
                <a:ea typeface="Georgia" pitchFamily="34" charset="-122"/>
                <a:cs typeface="Georgia" pitchFamily="34" charset="-120"/>
              </a:rPr>
            </a:br>
            <a:r>
              <a:rPr lang="en-US" sz="1400" b="1" dirty="0" err="1">
                <a:solidFill>
                  <a:srgbClr val="9A6E0F"/>
                </a:solidFill>
                <a:latin typeface="Georgia" pitchFamily="34" charset="0"/>
                <a:ea typeface="Georgia" pitchFamily="34" charset="-122"/>
                <a:cs typeface="Georgia" pitchFamily="34" charset="-120"/>
              </a:rPr>
              <a:t>công</a:t>
            </a:r>
            <a:r>
              <a:rPr lang="en-US" sz="1400" b="1" dirty="0">
                <a:solidFill>
                  <a:srgbClr val="9A6E0F"/>
                </a:solidFill>
                <a:latin typeface="Georgia" pitchFamily="34" charset="0"/>
                <a:ea typeface="Georgia" pitchFamily="34" charset="-122"/>
                <a:cs typeface="Georgia" pitchFamily="34" charset="-120"/>
              </a:rPr>
              <a:t> nghiệp</a:t>
            </a:r>
            <a:endParaRPr lang="en-US" sz="1400" dirty="0"/>
          </a:p>
        </p:txBody>
      </p:sp>
      <p:sp>
        <p:nvSpPr>
          <p:cNvPr id="10" name="Text 8"/>
          <p:cNvSpPr/>
          <p:nvPr/>
        </p:nvSpPr>
        <p:spPr>
          <a:xfrm>
            <a:off x="786384" y="4050792"/>
            <a:ext cx="1757477" cy="1783080"/>
          </a:xfrm>
          <a:prstGeom prst="rect">
            <a:avLst/>
          </a:prstGeom>
          <a:noFill/>
          <a:ln/>
        </p:spPr>
        <p:txBody>
          <a:bodyPr wrap="square" lIns="0" tIns="0" rIns="0" bIns="0" rtlCol="0" anchor="t"/>
          <a:lstStyle/>
          <a:p>
            <a:pPr marL="0" indent="0">
              <a:lnSpc>
                <a:spcPct val="108000"/>
              </a:lnSpc>
              <a:buNone/>
            </a:pPr>
            <a:r>
              <a:rPr lang="en-US" sz="1150" dirty="0">
                <a:solidFill>
                  <a:srgbClr val="2A1C14"/>
                </a:solidFill>
                <a:latin typeface="Calibri" pitchFamily="34" charset="0"/>
                <a:ea typeface="Calibri" pitchFamily="34" charset="-122"/>
                <a:cs typeface="Calibri" pitchFamily="34" charset="-120"/>
              </a:rPr>
              <a:t>Tự chủ sản xuất, bảo đảm năng lượng, giữ vững các ngành công nghiệp nền tảng — tuyến phòng thủ đầu tiên.</a:t>
            </a:r>
            <a:endParaRPr lang="en-US" sz="1150" dirty="0"/>
          </a:p>
        </p:txBody>
      </p:sp>
      <p:sp>
        <p:nvSpPr>
          <p:cNvPr id="11" name="Shape 9"/>
          <p:cNvSpPr/>
          <p:nvPr/>
        </p:nvSpPr>
        <p:spPr>
          <a:xfrm>
            <a:off x="2854757" y="2423160"/>
            <a:ext cx="2050085" cy="35204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2" name="Shape 10"/>
          <p:cNvSpPr/>
          <p:nvPr/>
        </p:nvSpPr>
        <p:spPr>
          <a:xfrm>
            <a:off x="2854757" y="2423160"/>
            <a:ext cx="2050085" cy="566928"/>
          </a:xfrm>
          <a:prstGeom prst="rect">
            <a:avLst/>
          </a:prstGeom>
          <a:solidFill>
            <a:srgbClr val="E3A81E"/>
          </a:solidFill>
          <a:ln/>
        </p:spPr>
      </p:sp>
      <p:sp>
        <p:nvSpPr>
          <p:cNvPr id="13" name="Text 11"/>
          <p:cNvSpPr/>
          <p:nvPr/>
        </p:nvSpPr>
        <p:spPr>
          <a:xfrm>
            <a:off x="2854757" y="2423160"/>
            <a:ext cx="2050085" cy="566928"/>
          </a:xfrm>
          <a:prstGeom prst="rect">
            <a:avLst/>
          </a:prstGeom>
          <a:noFill/>
          <a:ln/>
        </p:spPr>
        <p:txBody>
          <a:bodyPr wrap="square" lIns="0" tIns="0" rIns="0" bIns="0" rtlCol="0" anchor="ctr"/>
          <a:lstStyle/>
          <a:p>
            <a:pPr marL="0" indent="0" algn="ctr">
              <a:buNone/>
            </a:pPr>
            <a:r>
              <a:rPr lang="en-US" sz="2400" b="1" dirty="0">
                <a:solidFill>
                  <a:srgbClr val="3A2708"/>
                </a:solidFill>
                <a:latin typeface="Georgia" pitchFamily="34" charset="0"/>
                <a:ea typeface="Georgia" pitchFamily="34" charset="-122"/>
                <a:cs typeface="Georgia" pitchFamily="34" charset="-120"/>
              </a:rPr>
              <a:t>2</a:t>
            </a:r>
            <a:endParaRPr lang="en-US" sz="2400" dirty="0"/>
          </a:p>
        </p:txBody>
      </p:sp>
      <p:sp>
        <p:nvSpPr>
          <p:cNvPr id="14" name="Text 12"/>
          <p:cNvSpPr/>
          <p:nvPr/>
        </p:nvSpPr>
        <p:spPr>
          <a:xfrm>
            <a:off x="3001061" y="3136392"/>
            <a:ext cx="1757477" cy="1005840"/>
          </a:xfrm>
          <a:prstGeom prst="rect">
            <a:avLst/>
          </a:prstGeom>
          <a:noFill/>
          <a:ln/>
        </p:spPr>
        <p:txBody>
          <a:bodyPr wrap="square" lIns="0" tIns="0" rIns="0" bIns="0" rtlCol="0" anchor="t"/>
          <a:lstStyle/>
          <a:p>
            <a:pPr marL="0" indent="0" algn="ctr">
              <a:lnSpc>
                <a:spcPct val="104000"/>
              </a:lnSpc>
              <a:buNone/>
            </a:pPr>
            <a:r>
              <a:rPr lang="en-US" sz="1400" b="1" dirty="0">
                <a:solidFill>
                  <a:srgbClr val="9A6E0F"/>
                </a:solidFill>
                <a:latin typeface="Georgia" pitchFamily="34" charset="0"/>
                <a:ea typeface="Georgia" pitchFamily="34" charset="-122"/>
                <a:cs typeface="Georgia" pitchFamily="34" charset="-120"/>
              </a:rPr>
              <a:t>Bàn đàm </a:t>
            </a:r>
            <a:r>
              <a:rPr lang="en-US" sz="1400" b="1" dirty="0" err="1">
                <a:solidFill>
                  <a:srgbClr val="9A6E0F"/>
                </a:solidFill>
                <a:latin typeface="Georgia" pitchFamily="34" charset="0"/>
                <a:ea typeface="Georgia" pitchFamily="34" charset="-122"/>
                <a:cs typeface="Georgia" pitchFamily="34" charset="-120"/>
              </a:rPr>
              <a:t>phán</a:t>
            </a:r>
            <a:r>
              <a:rPr lang="en-US" sz="1400" b="1" dirty="0">
                <a:solidFill>
                  <a:srgbClr val="9A6E0F"/>
                </a:solidFill>
                <a:latin typeface="Georgia" pitchFamily="34" charset="0"/>
                <a:ea typeface="Georgia" pitchFamily="34" charset="-122"/>
                <a:cs typeface="Georgia" pitchFamily="34" charset="-120"/>
              </a:rPr>
              <a:t> </a:t>
            </a:r>
            <a:br>
              <a:rPr lang="en-US" sz="1400" b="1" dirty="0">
                <a:solidFill>
                  <a:srgbClr val="9A6E0F"/>
                </a:solidFill>
                <a:latin typeface="Georgia" pitchFamily="34" charset="0"/>
                <a:ea typeface="Georgia" pitchFamily="34" charset="-122"/>
                <a:cs typeface="Georgia" pitchFamily="34" charset="-120"/>
              </a:rPr>
            </a:br>
            <a:r>
              <a:rPr lang="en-US" sz="1400" b="1" dirty="0" err="1">
                <a:solidFill>
                  <a:srgbClr val="9A6E0F"/>
                </a:solidFill>
                <a:latin typeface="Georgia" pitchFamily="34" charset="0"/>
                <a:ea typeface="Georgia" pitchFamily="34" charset="-122"/>
                <a:cs typeface="Georgia" pitchFamily="34" charset="-120"/>
              </a:rPr>
              <a:t>hội</a:t>
            </a:r>
            <a:r>
              <a:rPr lang="en-US" sz="1400" b="1" dirty="0">
                <a:solidFill>
                  <a:srgbClr val="9A6E0F"/>
                </a:solidFill>
                <a:latin typeface="Georgia" pitchFamily="34" charset="0"/>
                <a:ea typeface="Georgia" pitchFamily="34" charset="-122"/>
                <a:cs typeface="Georgia" pitchFamily="34" charset="-120"/>
              </a:rPr>
              <a:t> nhập</a:t>
            </a:r>
            <a:endParaRPr lang="en-US" sz="1400" dirty="0"/>
          </a:p>
        </p:txBody>
      </p:sp>
      <p:sp>
        <p:nvSpPr>
          <p:cNvPr id="15" name="Text 13"/>
          <p:cNvSpPr/>
          <p:nvPr/>
        </p:nvSpPr>
        <p:spPr>
          <a:xfrm>
            <a:off x="3001061" y="4050792"/>
            <a:ext cx="1757477" cy="1783080"/>
          </a:xfrm>
          <a:prstGeom prst="rect">
            <a:avLst/>
          </a:prstGeom>
          <a:noFill/>
          <a:ln/>
        </p:spPr>
        <p:txBody>
          <a:bodyPr wrap="square" lIns="0" tIns="0" rIns="0" bIns="0" rtlCol="0" anchor="t"/>
          <a:lstStyle/>
          <a:p>
            <a:pPr marL="0" indent="0">
              <a:lnSpc>
                <a:spcPct val="108000"/>
              </a:lnSpc>
              <a:buNone/>
            </a:pPr>
            <a:r>
              <a:rPr lang="en-US" sz="1150" dirty="0">
                <a:solidFill>
                  <a:srgbClr val="2A1C14"/>
                </a:solidFill>
                <a:latin typeface="Calibri" pitchFamily="34" charset="0"/>
                <a:ea typeface="Calibri" pitchFamily="34" charset="-122"/>
                <a:cs typeface="Calibri" pitchFamily="34" charset="-120"/>
              </a:rPr>
              <a:t>17 FTA, trong đó có CPTPP, EVFTA, RCEP, UKVFTA — giành thế chủ động, giữ phần lợi cho đất nước.</a:t>
            </a:r>
            <a:endParaRPr lang="en-US" sz="1150" dirty="0"/>
          </a:p>
        </p:txBody>
      </p:sp>
      <p:sp>
        <p:nvSpPr>
          <p:cNvPr id="16" name="Shape 14"/>
          <p:cNvSpPr/>
          <p:nvPr/>
        </p:nvSpPr>
        <p:spPr>
          <a:xfrm>
            <a:off x="5069434" y="2423160"/>
            <a:ext cx="2050085" cy="35204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7" name="Shape 15"/>
          <p:cNvSpPr/>
          <p:nvPr/>
        </p:nvSpPr>
        <p:spPr>
          <a:xfrm>
            <a:off x="5069434" y="2423160"/>
            <a:ext cx="2050085" cy="566928"/>
          </a:xfrm>
          <a:prstGeom prst="rect">
            <a:avLst/>
          </a:prstGeom>
          <a:solidFill>
            <a:srgbClr val="C1272D"/>
          </a:solidFill>
          <a:ln/>
        </p:spPr>
      </p:sp>
      <p:sp>
        <p:nvSpPr>
          <p:cNvPr id="18" name="Text 16"/>
          <p:cNvSpPr/>
          <p:nvPr/>
        </p:nvSpPr>
        <p:spPr>
          <a:xfrm>
            <a:off x="5069434" y="2423160"/>
            <a:ext cx="2050085" cy="566928"/>
          </a:xfrm>
          <a:prstGeom prst="rect">
            <a:avLst/>
          </a:prstGeom>
          <a:noFill/>
          <a:ln/>
        </p:spPr>
        <p:txBody>
          <a:bodyPr wrap="square" lIns="0" tIns="0" rIns="0" bIns="0" rtlCol="0" anchor="ctr"/>
          <a:lstStyle/>
          <a:p>
            <a:pPr marL="0" indent="0" algn="ctr">
              <a:buNone/>
            </a:pPr>
            <a:r>
              <a:rPr lang="en-US" sz="2400" b="1" dirty="0">
                <a:solidFill>
                  <a:srgbClr val="FFFFFF"/>
                </a:solidFill>
                <a:latin typeface="Georgia" pitchFamily="34" charset="0"/>
                <a:ea typeface="Georgia" pitchFamily="34" charset="-122"/>
                <a:cs typeface="Georgia" pitchFamily="34" charset="-120"/>
              </a:rPr>
              <a:t>3</a:t>
            </a:r>
            <a:endParaRPr lang="en-US" sz="2400" dirty="0"/>
          </a:p>
        </p:txBody>
      </p:sp>
      <p:sp>
        <p:nvSpPr>
          <p:cNvPr id="19" name="Text 17"/>
          <p:cNvSpPr/>
          <p:nvPr/>
        </p:nvSpPr>
        <p:spPr>
          <a:xfrm>
            <a:off x="5215738" y="3136392"/>
            <a:ext cx="1757477" cy="1005840"/>
          </a:xfrm>
          <a:prstGeom prst="rect">
            <a:avLst/>
          </a:prstGeom>
          <a:noFill/>
          <a:ln/>
        </p:spPr>
        <p:txBody>
          <a:bodyPr wrap="square" lIns="0" tIns="0" rIns="0" bIns="0" rtlCol="0" anchor="t"/>
          <a:lstStyle/>
          <a:p>
            <a:pPr marL="0" indent="0" algn="ctr">
              <a:lnSpc>
                <a:spcPct val="104000"/>
              </a:lnSpc>
              <a:buNone/>
            </a:pPr>
            <a:r>
              <a:rPr lang="en-US" sz="1400" b="1" dirty="0">
                <a:solidFill>
                  <a:srgbClr val="C1272D"/>
                </a:solidFill>
                <a:latin typeface="Georgia" pitchFamily="34" charset="0"/>
                <a:ea typeface="Georgia" pitchFamily="34" charset="-122"/>
                <a:cs typeface="Georgia" pitchFamily="34" charset="-120"/>
              </a:rPr>
              <a:t>Bảo vệ hàng Việt vươn ra</a:t>
            </a:r>
            <a:endParaRPr lang="en-US" sz="1400" dirty="0"/>
          </a:p>
        </p:txBody>
      </p:sp>
      <p:sp>
        <p:nvSpPr>
          <p:cNvPr id="20" name="Text 18"/>
          <p:cNvSpPr/>
          <p:nvPr/>
        </p:nvSpPr>
        <p:spPr>
          <a:xfrm>
            <a:off x="5215738" y="4050792"/>
            <a:ext cx="1757477" cy="1783080"/>
          </a:xfrm>
          <a:prstGeom prst="rect">
            <a:avLst/>
          </a:prstGeom>
          <a:noFill/>
          <a:ln/>
        </p:spPr>
        <p:txBody>
          <a:bodyPr wrap="square" lIns="0" tIns="0" rIns="0" bIns="0" rtlCol="0" anchor="t"/>
          <a:lstStyle/>
          <a:p>
            <a:pPr marL="0" indent="0">
              <a:lnSpc>
                <a:spcPct val="108000"/>
              </a:lnSpc>
              <a:buNone/>
            </a:pPr>
            <a:r>
              <a:rPr lang="en-US" sz="1150" dirty="0">
                <a:solidFill>
                  <a:srgbClr val="2A1C14"/>
                </a:solidFill>
                <a:latin typeface="Calibri" pitchFamily="34" charset="0"/>
                <a:ea typeface="Calibri" pitchFamily="34" charset="-122"/>
                <a:cs typeface="Calibri" pitchFamily="34" charset="-120"/>
              </a:rPr>
              <a:t>Phòng vệ thương mại và truy xuất nguồn gốc — tấm khiên và tấm hộ chiếu cho hàng Việt.</a:t>
            </a:r>
            <a:endParaRPr lang="en-US" sz="1150" dirty="0"/>
          </a:p>
        </p:txBody>
      </p:sp>
      <p:sp>
        <p:nvSpPr>
          <p:cNvPr id="21" name="Shape 19"/>
          <p:cNvSpPr/>
          <p:nvPr/>
        </p:nvSpPr>
        <p:spPr>
          <a:xfrm>
            <a:off x="7284110" y="2423160"/>
            <a:ext cx="2050085" cy="35204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22" name="Shape 20"/>
          <p:cNvSpPr/>
          <p:nvPr/>
        </p:nvSpPr>
        <p:spPr>
          <a:xfrm>
            <a:off x="7284110" y="2423160"/>
            <a:ext cx="2050085" cy="566928"/>
          </a:xfrm>
          <a:prstGeom prst="rect">
            <a:avLst/>
          </a:prstGeom>
          <a:solidFill>
            <a:srgbClr val="8E1B20"/>
          </a:solidFill>
          <a:ln/>
        </p:spPr>
      </p:sp>
      <p:sp>
        <p:nvSpPr>
          <p:cNvPr id="23" name="Text 21"/>
          <p:cNvSpPr/>
          <p:nvPr/>
        </p:nvSpPr>
        <p:spPr>
          <a:xfrm>
            <a:off x="7284110" y="2423160"/>
            <a:ext cx="2050085" cy="566928"/>
          </a:xfrm>
          <a:prstGeom prst="rect">
            <a:avLst/>
          </a:prstGeom>
          <a:noFill/>
          <a:ln/>
        </p:spPr>
        <p:txBody>
          <a:bodyPr wrap="square" lIns="0" tIns="0" rIns="0" bIns="0" rtlCol="0" anchor="ctr"/>
          <a:lstStyle/>
          <a:p>
            <a:pPr marL="0" indent="0" algn="ctr">
              <a:buNone/>
            </a:pPr>
            <a:r>
              <a:rPr lang="en-US" sz="2400" b="1" dirty="0">
                <a:solidFill>
                  <a:srgbClr val="FFFFFF"/>
                </a:solidFill>
                <a:latin typeface="Georgia" pitchFamily="34" charset="0"/>
                <a:ea typeface="Georgia" pitchFamily="34" charset="-122"/>
                <a:cs typeface="Georgia" pitchFamily="34" charset="-120"/>
              </a:rPr>
              <a:t>4</a:t>
            </a:r>
            <a:endParaRPr lang="en-US" sz="2400" dirty="0"/>
          </a:p>
        </p:txBody>
      </p:sp>
      <p:sp>
        <p:nvSpPr>
          <p:cNvPr id="24" name="Text 22"/>
          <p:cNvSpPr/>
          <p:nvPr/>
        </p:nvSpPr>
        <p:spPr>
          <a:xfrm>
            <a:off x="7430414" y="3136392"/>
            <a:ext cx="1757477" cy="1005840"/>
          </a:xfrm>
          <a:prstGeom prst="rect">
            <a:avLst/>
          </a:prstGeom>
          <a:noFill/>
          <a:ln/>
        </p:spPr>
        <p:txBody>
          <a:bodyPr wrap="square" lIns="0" tIns="0" rIns="0" bIns="0" rtlCol="0" anchor="t"/>
          <a:lstStyle/>
          <a:p>
            <a:pPr marL="0" indent="0" algn="ctr">
              <a:lnSpc>
                <a:spcPct val="104000"/>
              </a:lnSpc>
              <a:buNone/>
            </a:pPr>
            <a:r>
              <a:rPr lang="en-US" sz="1400" b="1" dirty="0">
                <a:solidFill>
                  <a:srgbClr val="8E1B20"/>
                </a:solidFill>
                <a:latin typeface="Georgia" pitchFamily="34" charset="0"/>
                <a:ea typeface="Georgia" pitchFamily="34" charset="-122"/>
                <a:cs typeface="Georgia" pitchFamily="34" charset="-120"/>
              </a:rPr>
              <a:t>Giữ sân </a:t>
            </a:r>
            <a:r>
              <a:rPr lang="en-US" sz="1400" b="1" dirty="0" err="1">
                <a:solidFill>
                  <a:srgbClr val="8E1B20"/>
                </a:solidFill>
                <a:latin typeface="Georgia" pitchFamily="34" charset="0"/>
                <a:ea typeface="Georgia" pitchFamily="34" charset="-122"/>
                <a:cs typeface="Georgia" pitchFamily="34" charset="-120"/>
              </a:rPr>
              <a:t>nhà</a:t>
            </a:r>
            <a:r>
              <a:rPr lang="en-US" sz="1400" b="1" dirty="0">
                <a:solidFill>
                  <a:srgbClr val="8E1B20"/>
                </a:solidFill>
                <a:latin typeface="Georgia" pitchFamily="34" charset="0"/>
                <a:ea typeface="Georgia" pitchFamily="34" charset="-122"/>
                <a:cs typeface="Georgia" pitchFamily="34" charset="-120"/>
              </a:rPr>
              <a:t> </a:t>
            </a:r>
            <a:br>
              <a:rPr lang="en-US" sz="1400" b="1" dirty="0">
                <a:solidFill>
                  <a:srgbClr val="8E1B20"/>
                </a:solidFill>
                <a:latin typeface="Georgia" pitchFamily="34" charset="0"/>
                <a:ea typeface="Georgia" pitchFamily="34" charset="-122"/>
                <a:cs typeface="Georgia" pitchFamily="34" charset="-120"/>
              </a:rPr>
            </a:br>
            <a:r>
              <a:rPr lang="en-US" sz="1400" b="1" dirty="0" err="1">
                <a:solidFill>
                  <a:srgbClr val="8E1B20"/>
                </a:solidFill>
                <a:latin typeface="Georgia" pitchFamily="34" charset="0"/>
                <a:ea typeface="Georgia" pitchFamily="34" charset="-122"/>
                <a:cs typeface="Georgia" pitchFamily="34" charset="-120"/>
              </a:rPr>
              <a:t>lành</a:t>
            </a:r>
            <a:r>
              <a:rPr lang="en-US" sz="1400" b="1" dirty="0">
                <a:solidFill>
                  <a:srgbClr val="8E1B20"/>
                </a:solidFill>
                <a:latin typeface="Georgia" pitchFamily="34" charset="0"/>
                <a:ea typeface="Georgia" pitchFamily="34" charset="-122"/>
                <a:cs typeface="Georgia" pitchFamily="34" charset="-120"/>
              </a:rPr>
              <a:t> mạnh</a:t>
            </a:r>
            <a:endParaRPr lang="en-US" sz="1400" dirty="0"/>
          </a:p>
        </p:txBody>
      </p:sp>
      <p:sp>
        <p:nvSpPr>
          <p:cNvPr id="25" name="Text 23"/>
          <p:cNvSpPr/>
          <p:nvPr/>
        </p:nvSpPr>
        <p:spPr>
          <a:xfrm>
            <a:off x="7430414" y="4050792"/>
            <a:ext cx="1757477" cy="1783080"/>
          </a:xfrm>
          <a:prstGeom prst="rect">
            <a:avLst/>
          </a:prstGeom>
          <a:noFill/>
          <a:ln/>
        </p:spPr>
        <p:txBody>
          <a:bodyPr wrap="square" lIns="0" tIns="0" rIns="0" bIns="0" rtlCol="0" anchor="t"/>
          <a:lstStyle/>
          <a:p>
            <a:pPr marL="0" indent="0">
              <a:lnSpc>
                <a:spcPct val="108000"/>
              </a:lnSpc>
              <a:buNone/>
            </a:pPr>
            <a:r>
              <a:rPr lang="en-US" sz="1150" dirty="0">
                <a:solidFill>
                  <a:srgbClr val="2A1C14"/>
                </a:solidFill>
                <a:latin typeface="Calibri" pitchFamily="34" charset="0"/>
                <a:ea typeface="Calibri" pitchFamily="34" charset="-122"/>
                <a:cs typeface="Calibri" pitchFamily="34" charset="-120"/>
              </a:rPr>
              <a:t>Chống cạnh tranh không lành mạnh, chống buôn lậu, hàng giả; bảo vệ quyền lợi người tiêu dùng.</a:t>
            </a:r>
            <a:endParaRPr lang="en-US" sz="1150" dirty="0"/>
          </a:p>
        </p:txBody>
      </p:sp>
      <p:sp>
        <p:nvSpPr>
          <p:cNvPr id="26" name="Shape 24"/>
          <p:cNvSpPr/>
          <p:nvPr/>
        </p:nvSpPr>
        <p:spPr>
          <a:xfrm>
            <a:off x="9498787" y="2423160"/>
            <a:ext cx="2050085" cy="35204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27" name="Shape 25"/>
          <p:cNvSpPr/>
          <p:nvPr/>
        </p:nvSpPr>
        <p:spPr>
          <a:xfrm>
            <a:off x="9498787" y="2423160"/>
            <a:ext cx="2050085" cy="566928"/>
          </a:xfrm>
          <a:prstGeom prst="rect">
            <a:avLst/>
          </a:prstGeom>
          <a:solidFill>
            <a:srgbClr val="7A121B"/>
          </a:solidFill>
          <a:ln/>
        </p:spPr>
      </p:sp>
      <p:sp>
        <p:nvSpPr>
          <p:cNvPr id="28" name="Text 26"/>
          <p:cNvSpPr/>
          <p:nvPr/>
        </p:nvSpPr>
        <p:spPr>
          <a:xfrm>
            <a:off x="9498787" y="2423160"/>
            <a:ext cx="2050085" cy="566928"/>
          </a:xfrm>
          <a:prstGeom prst="rect">
            <a:avLst/>
          </a:prstGeom>
          <a:noFill/>
          <a:ln/>
        </p:spPr>
        <p:txBody>
          <a:bodyPr wrap="square" lIns="0" tIns="0" rIns="0" bIns="0" rtlCol="0" anchor="ctr"/>
          <a:lstStyle/>
          <a:p>
            <a:pPr marL="0" indent="0" algn="ctr">
              <a:buNone/>
            </a:pPr>
            <a:r>
              <a:rPr lang="en-US" sz="2400" b="1" dirty="0">
                <a:solidFill>
                  <a:srgbClr val="FFFFFF"/>
                </a:solidFill>
                <a:latin typeface="Georgia" pitchFamily="34" charset="0"/>
                <a:ea typeface="Georgia" pitchFamily="34" charset="-122"/>
                <a:cs typeface="Georgia" pitchFamily="34" charset="-120"/>
              </a:rPr>
              <a:t>5</a:t>
            </a:r>
            <a:endParaRPr lang="en-US" sz="2400" dirty="0"/>
          </a:p>
        </p:txBody>
      </p:sp>
      <p:sp>
        <p:nvSpPr>
          <p:cNvPr id="29" name="Text 27"/>
          <p:cNvSpPr/>
          <p:nvPr/>
        </p:nvSpPr>
        <p:spPr>
          <a:xfrm>
            <a:off x="9645091" y="3136392"/>
            <a:ext cx="1757477" cy="1005840"/>
          </a:xfrm>
          <a:prstGeom prst="rect">
            <a:avLst/>
          </a:prstGeom>
          <a:noFill/>
          <a:ln/>
        </p:spPr>
        <p:txBody>
          <a:bodyPr wrap="square" lIns="0" tIns="0" rIns="0" bIns="0" rtlCol="0" anchor="t"/>
          <a:lstStyle/>
          <a:p>
            <a:pPr marL="0" indent="0" algn="ctr">
              <a:lnSpc>
                <a:spcPct val="104000"/>
              </a:lnSpc>
              <a:buNone/>
            </a:pPr>
            <a:r>
              <a:rPr lang="en-US" sz="1400" b="1" dirty="0" err="1">
                <a:solidFill>
                  <a:srgbClr val="7A121B"/>
                </a:solidFill>
                <a:latin typeface="Georgia" pitchFamily="34" charset="0"/>
                <a:ea typeface="Georgia" pitchFamily="34" charset="-122"/>
                <a:cs typeface="Georgia" pitchFamily="34" charset="-120"/>
              </a:rPr>
              <a:t>Mặt</a:t>
            </a:r>
            <a:r>
              <a:rPr lang="en-US" sz="1400" b="1" dirty="0">
                <a:solidFill>
                  <a:srgbClr val="7A121B"/>
                </a:solidFill>
                <a:latin typeface="Georgia" pitchFamily="34" charset="0"/>
                <a:ea typeface="Georgia" pitchFamily="34" charset="-122"/>
                <a:cs typeface="Georgia" pitchFamily="34" charset="-120"/>
              </a:rPr>
              <a:t> </a:t>
            </a:r>
            <a:r>
              <a:rPr lang="en-US" sz="1400" b="1" dirty="0" err="1">
                <a:solidFill>
                  <a:srgbClr val="7A121B"/>
                </a:solidFill>
                <a:latin typeface="Georgia" pitchFamily="34" charset="0"/>
                <a:ea typeface="Georgia" pitchFamily="34" charset="-122"/>
                <a:cs typeface="Georgia" pitchFamily="34" charset="-120"/>
              </a:rPr>
              <a:t>trận</a:t>
            </a:r>
            <a:br>
              <a:rPr lang="en-US" sz="1400" b="1" dirty="0">
                <a:solidFill>
                  <a:srgbClr val="7A121B"/>
                </a:solidFill>
                <a:latin typeface="Georgia" pitchFamily="34" charset="0"/>
                <a:ea typeface="Georgia" pitchFamily="34" charset="-122"/>
                <a:cs typeface="Georgia" pitchFamily="34" charset="-120"/>
              </a:rPr>
            </a:br>
            <a:r>
              <a:rPr lang="en-US" sz="1400" b="1" dirty="0">
                <a:solidFill>
                  <a:srgbClr val="7A121B"/>
                </a:solidFill>
                <a:latin typeface="Georgia" pitchFamily="34" charset="0"/>
                <a:ea typeface="Georgia" pitchFamily="34" charset="-122"/>
                <a:cs typeface="Georgia" pitchFamily="34" charset="-120"/>
              </a:rPr>
              <a:t> không gian số</a:t>
            </a:r>
            <a:endParaRPr lang="en-US" sz="1400" dirty="0"/>
          </a:p>
        </p:txBody>
      </p:sp>
      <p:sp>
        <p:nvSpPr>
          <p:cNvPr id="30" name="Text 28"/>
          <p:cNvSpPr/>
          <p:nvPr/>
        </p:nvSpPr>
        <p:spPr>
          <a:xfrm>
            <a:off x="9645091" y="4050792"/>
            <a:ext cx="1757477" cy="1783080"/>
          </a:xfrm>
          <a:prstGeom prst="rect">
            <a:avLst/>
          </a:prstGeom>
          <a:noFill/>
          <a:ln/>
        </p:spPr>
        <p:txBody>
          <a:bodyPr wrap="square" lIns="0" tIns="0" rIns="0" bIns="0" rtlCol="0" anchor="t"/>
          <a:lstStyle/>
          <a:p>
            <a:pPr marL="0" indent="0">
              <a:lnSpc>
                <a:spcPct val="108000"/>
              </a:lnSpc>
              <a:buNone/>
            </a:pPr>
            <a:r>
              <a:rPr lang="en-US" sz="1150" dirty="0">
                <a:solidFill>
                  <a:srgbClr val="2A1C14"/>
                </a:solidFill>
                <a:latin typeface="Calibri" pitchFamily="34" charset="0"/>
                <a:ea typeface="Calibri" pitchFamily="34" charset="-122"/>
                <a:cs typeface="Calibri" pitchFamily="34" charset="-120"/>
              </a:rPr>
              <a:t>Thương mại điện tử — biên giới mới của giao thương, nơi lợi ích dễ bị xâm phạm nhất.</a:t>
            </a:r>
            <a:endParaRPr lang="en-US" sz="1150" dirty="0"/>
          </a:p>
        </p:txBody>
      </p:sp>
      <p:sp>
        <p:nvSpPr>
          <p:cNvPr id="31" name="Text 29"/>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32" name="Text 30"/>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13</a:t>
            </a:r>
            <a:endParaRPr lang="en-US" sz="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TUYẾN 2 · HỘI NHẬP</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Mười bảy FTA và kỷ lục 930 tỷ USD</a:t>
            </a:r>
            <a:endParaRPr lang="en-US" sz="3100" dirty="0"/>
          </a:p>
        </p:txBody>
      </p:sp>
      <p:sp>
        <p:nvSpPr>
          <p:cNvPr id="5" name="Shape 3"/>
          <p:cNvSpPr/>
          <p:nvPr/>
        </p:nvSpPr>
        <p:spPr>
          <a:xfrm>
            <a:off x="640080" y="1965960"/>
            <a:ext cx="6583680" cy="41605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Text 4"/>
          <p:cNvSpPr/>
          <p:nvPr/>
        </p:nvSpPr>
        <p:spPr>
          <a:xfrm>
            <a:off x="914400" y="2103120"/>
            <a:ext cx="6035040" cy="365760"/>
          </a:xfrm>
          <a:prstGeom prst="rect">
            <a:avLst/>
          </a:prstGeom>
          <a:noFill/>
          <a:ln/>
        </p:spPr>
        <p:txBody>
          <a:bodyPr wrap="square" lIns="0" tIns="0" rIns="0" bIns="0" rtlCol="0" anchor="ctr"/>
          <a:lstStyle/>
          <a:p>
            <a:pPr marL="0" indent="0">
              <a:buNone/>
            </a:pPr>
            <a:r>
              <a:rPr lang="en-US" sz="1300" b="1" dirty="0">
                <a:solidFill>
                  <a:srgbClr val="2A1C14"/>
                </a:solidFill>
                <a:latin typeface="Calibri" pitchFamily="34" charset="0"/>
                <a:ea typeface="Calibri" pitchFamily="34" charset="-122"/>
                <a:cs typeface="Calibri" pitchFamily="34" charset="-120"/>
              </a:rPr>
              <a:t>Kim ngạch xuất nhập khẩu hàng hóa Việt Nam (tỷ USD)</a:t>
            </a:r>
            <a:endParaRPr lang="en-US" sz="1300" dirty="0"/>
          </a:p>
        </p:txBody>
      </p:sp>
      <p:graphicFrame>
        <p:nvGraphicFramePr>
          <p:cNvPr id="7" name="Chart 0"/>
          <p:cNvGraphicFramePr/>
          <p:nvPr/>
        </p:nvGraphicFramePr>
        <p:xfrm>
          <a:off x="777240" y="2514600"/>
          <a:ext cx="630936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5"/>
          <p:cNvSpPr/>
          <p:nvPr/>
        </p:nvSpPr>
        <p:spPr>
          <a:xfrm>
            <a:off x="914400" y="5815584"/>
            <a:ext cx="6035040" cy="274320"/>
          </a:xfrm>
          <a:prstGeom prst="rect">
            <a:avLst/>
          </a:prstGeom>
          <a:noFill/>
          <a:ln/>
        </p:spPr>
        <p:txBody>
          <a:bodyPr wrap="square" lIns="0" tIns="0" rIns="0" bIns="0" rtlCol="0" anchor="ctr"/>
          <a:lstStyle/>
          <a:p>
            <a:pPr marL="0" indent="0">
              <a:buNone/>
            </a:pPr>
            <a:r>
              <a:rPr lang="en-US" sz="900" i="1" dirty="0">
                <a:solidFill>
                  <a:srgbClr val="8A7A68"/>
                </a:solidFill>
                <a:latin typeface="Calibri" pitchFamily="34" charset="0"/>
                <a:ea typeface="Calibri" pitchFamily="34" charset="-122"/>
                <a:cs typeface="Calibri" pitchFamily="34" charset="-120"/>
              </a:rPr>
              <a:t>Nguồn: Cục Thống kê, Cục Hải quan, Bộ Tài chính [14,16,17]</a:t>
            </a:r>
            <a:endParaRPr lang="en-US" sz="900" dirty="0"/>
          </a:p>
        </p:txBody>
      </p:sp>
      <p:sp>
        <p:nvSpPr>
          <p:cNvPr id="9" name="Shape 6"/>
          <p:cNvSpPr/>
          <p:nvPr/>
        </p:nvSpPr>
        <p:spPr>
          <a:xfrm>
            <a:off x="7543800" y="1965960"/>
            <a:ext cx="4005072" cy="12344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0" name="Shape 7"/>
          <p:cNvSpPr/>
          <p:nvPr/>
        </p:nvSpPr>
        <p:spPr>
          <a:xfrm>
            <a:off x="7543800" y="1965960"/>
            <a:ext cx="91440" cy="1234440"/>
          </a:xfrm>
          <a:prstGeom prst="rect">
            <a:avLst/>
          </a:prstGeom>
          <a:solidFill>
            <a:srgbClr val="C8951B"/>
          </a:solidFill>
          <a:ln/>
        </p:spPr>
      </p:sp>
      <p:sp>
        <p:nvSpPr>
          <p:cNvPr id="11" name="Text 8"/>
          <p:cNvSpPr/>
          <p:nvPr/>
        </p:nvSpPr>
        <p:spPr>
          <a:xfrm>
            <a:off x="7763256" y="2093976"/>
            <a:ext cx="3639312" cy="617220"/>
          </a:xfrm>
          <a:prstGeom prst="rect">
            <a:avLst/>
          </a:prstGeom>
          <a:noFill/>
          <a:ln/>
        </p:spPr>
        <p:txBody>
          <a:bodyPr wrap="square" lIns="0" tIns="0" rIns="0" bIns="0" rtlCol="0" anchor="ctr"/>
          <a:lstStyle/>
          <a:p>
            <a:pPr marL="0" indent="0">
              <a:buNone/>
            </a:pPr>
            <a:r>
              <a:rPr lang="en-US" sz="3000" b="1" dirty="0">
                <a:solidFill>
                  <a:srgbClr val="9A6E0F"/>
                </a:solidFill>
                <a:latin typeface="Georgia" pitchFamily="34" charset="0"/>
                <a:ea typeface="Georgia" pitchFamily="34" charset="-122"/>
                <a:cs typeface="Georgia" pitchFamily="34" charset="-120"/>
              </a:rPr>
              <a:t>17 FTA</a:t>
            </a:r>
            <a:endParaRPr lang="en-US" sz="3000" dirty="0"/>
          </a:p>
        </p:txBody>
      </p:sp>
      <p:sp>
        <p:nvSpPr>
          <p:cNvPr id="12" name="Text 9"/>
          <p:cNvSpPr/>
          <p:nvPr/>
        </p:nvSpPr>
        <p:spPr>
          <a:xfrm>
            <a:off x="7763256" y="2632558"/>
            <a:ext cx="3621024" cy="518465"/>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Đang thực thi — gồm các FTA thế hệ mới: CPTPP, EVFTA, RCEP, UKVFTA</a:t>
            </a:r>
            <a:endParaRPr lang="en-US" sz="1200" dirty="0"/>
          </a:p>
        </p:txBody>
      </p:sp>
      <p:sp>
        <p:nvSpPr>
          <p:cNvPr id="13" name="Shape 10"/>
          <p:cNvSpPr/>
          <p:nvPr/>
        </p:nvSpPr>
        <p:spPr>
          <a:xfrm>
            <a:off x="7543800" y="3310128"/>
            <a:ext cx="4005072" cy="12344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4" name="Shape 11"/>
          <p:cNvSpPr/>
          <p:nvPr/>
        </p:nvSpPr>
        <p:spPr>
          <a:xfrm>
            <a:off x="7543800" y="3310128"/>
            <a:ext cx="91440" cy="1234440"/>
          </a:xfrm>
          <a:prstGeom prst="rect">
            <a:avLst/>
          </a:prstGeom>
          <a:solidFill>
            <a:srgbClr val="C1272D"/>
          </a:solidFill>
          <a:ln/>
        </p:spPr>
      </p:sp>
      <p:sp>
        <p:nvSpPr>
          <p:cNvPr id="15" name="Text 12"/>
          <p:cNvSpPr/>
          <p:nvPr/>
        </p:nvSpPr>
        <p:spPr>
          <a:xfrm>
            <a:off x="7763256" y="3438144"/>
            <a:ext cx="3639312" cy="617220"/>
          </a:xfrm>
          <a:prstGeom prst="rect">
            <a:avLst/>
          </a:prstGeom>
          <a:noFill/>
          <a:ln/>
        </p:spPr>
        <p:txBody>
          <a:bodyPr wrap="square" lIns="0" tIns="0" rIns="0" bIns="0" rtlCol="0" anchor="ctr"/>
          <a:lstStyle/>
          <a:p>
            <a:pPr marL="0" indent="0">
              <a:buNone/>
            </a:pPr>
            <a:r>
              <a:rPr lang="en-US" sz="3000" b="1" dirty="0">
                <a:solidFill>
                  <a:srgbClr val="C1272D"/>
                </a:solidFill>
                <a:latin typeface="Georgia" pitchFamily="34" charset="0"/>
                <a:ea typeface="Georgia" pitchFamily="34" charset="-122"/>
                <a:cs typeface="Georgia" pitchFamily="34" charset="-120"/>
              </a:rPr>
              <a:t>10 năm</a:t>
            </a:r>
            <a:endParaRPr lang="en-US" sz="3000" dirty="0"/>
          </a:p>
        </p:txBody>
      </p:sp>
      <p:sp>
        <p:nvSpPr>
          <p:cNvPr id="16" name="Text 13"/>
          <p:cNvSpPr/>
          <p:nvPr/>
        </p:nvSpPr>
        <p:spPr>
          <a:xfrm>
            <a:off x="7763256" y="3976726"/>
            <a:ext cx="3621024" cy="518465"/>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Xuất siêu năm thứ mười liên tiếp tính đến 2025</a:t>
            </a:r>
            <a:endParaRPr lang="en-US" sz="1200" dirty="0"/>
          </a:p>
        </p:txBody>
      </p:sp>
      <p:sp>
        <p:nvSpPr>
          <p:cNvPr id="17" name="Shape 14"/>
          <p:cNvSpPr/>
          <p:nvPr/>
        </p:nvSpPr>
        <p:spPr>
          <a:xfrm>
            <a:off x="7543800" y="4654296"/>
            <a:ext cx="4005072" cy="1463040"/>
          </a:xfrm>
          <a:prstGeom prst="rect">
            <a:avLst/>
          </a:prstGeom>
          <a:solidFill>
            <a:srgbClr val="7A121B"/>
          </a:solidFill>
          <a:ln/>
          <a:effectLst>
            <a:outerShdw blurRad="139700" dist="38100" dir="8100000" algn="bl" rotWithShape="0">
              <a:srgbClr val="2A1C14">
                <a:alpha val="14000"/>
              </a:srgbClr>
            </a:outerShdw>
          </a:effectLst>
        </p:spPr>
      </p:sp>
      <p:sp>
        <p:nvSpPr>
          <p:cNvPr id="18" name="Text 15"/>
          <p:cNvSpPr/>
          <p:nvPr/>
        </p:nvSpPr>
        <p:spPr>
          <a:xfrm>
            <a:off x="7772400" y="4828032"/>
            <a:ext cx="3547872" cy="1188720"/>
          </a:xfrm>
          <a:prstGeom prst="rect">
            <a:avLst/>
          </a:prstGeom>
          <a:noFill/>
          <a:ln/>
        </p:spPr>
        <p:txBody>
          <a:bodyPr wrap="square" lIns="0" tIns="0" rIns="0" bIns="0" rtlCol="0" anchor="t"/>
          <a:lstStyle/>
          <a:p>
            <a:pPr marL="0" indent="0">
              <a:lnSpc>
                <a:spcPct val="108000"/>
              </a:lnSpc>
              <a:buNone/>
            </a:pPr>
            <a:r>
              <a:rPr lang="en-US" sz="1500" b="1" dirty="0">
                <a:solidFill>
                  <a:srgbClr val="F0CE73"/>
                </a:solidFill>
                <a:latin typeface="Calibri" pitchFamily="34" charset="0"/>
                <a:ea typeface="Calibri" pitchFamily="34" charset="-122"/>
                <a:cs typeface="Calibri" pitchFamily="34" charset="-120"/>
              </a:rPr>
              <a:t>Hội nhập nhưng không hòa tan</a:t>
            </a:r>
            <a:endParaRPr lang="en-US" sz="1500" dirty="0"/>
          </a:p>
          <a:p>
            <a:pPr marL="0" indent="0">
              <a:lnSpc>
                <a:spcPct val="108000"/>
              </a:lnSpc>
              <a:buNone/>
            </a:pPr>
            <a:r>
              <a:rPr lang="en-US" sz="1200" dirty="0">
                <a:solidFill>
                  <a:srgbClr val="F3E6CC"/>
                </a:solidFill>
                <a:latin typeface="Calibri" pitchFamily="34" charset="0"/>
                <a:ea typeface="Calibri" pitchFamily="34" charset="-122"/>
                <a:cs typeface="Calibri" pitchFamily="34" charset="-120"/>
              </a:rPr>
              <a:t>Chiến lược XNK đến 2030: chủ động hội nhập trên cơ sở đường lối đối ngoại độc lập, tự chủ, đa phương hóa, đa dạng hóa.</a:t>
            </a:r>
            <a:endParaRPr lang="en-US" sz="1500" dirty="0"/>
          </a:p>
        </p:txBody>
      </p:sp>
      <p:sp>
        <p:nvSpPr>
          <p:cNvPr id="19" name="Text 16"/>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0" name="Text 17"/>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14</a:t>
            </a:r>
            <a:endParaRPr lang="en-US"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TUYẾN 3 · PHÒNG VỆ THƯƠNG MẠI</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Tấm khiên hợp pháp cho hàng Việt</a:t>
            </a:r>
            <a:endParaRPr lang="en-US" sz="3100" dirty="0"/>
          </a:p>
        </p:txBody>
      </p:sp>
      <p:sp>
        <p:nvSpPr>
          <p:cNvPr id="5" name="Shape 3"/>
          <p:cNvSpPr/>
          <p:nvPr/>
        </p:nvSpPr>
        <p:spPr>
          <a:xfrm>
            <a:off x="640080" y="2240280"/>
            <a:ext cx="3392424" cy="21488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Shape 4"/>
          <p:cNvSpPr/>
          <p:nvPr/>
        </p:nvSpPr>
        <p:spPr>
          <a:xfrm>
            <a:off x="640080" y="2240280"/>
            <a:ext cx="3392424" cy="109728"/>
          </a:xfrm>
          <a:prstGeom prst="rect">
            <a:avLst/>
          </a:prstGeom>
          <a:solidFill>
            <a:srgbClr val="C1272D"/>
          </a:solidFill>
          <a:ln/>
        </p:spPr>
      </p:sp>
      <p:sp>
        <p:nvSpPr>
          <p:cNvPr id="7" name="Text 5"/>
          <p:cNvSpPr/>
          <p:nvPr/>
        </p:nvSpPr>
        <p:spPr>
          <a:xfrm>
            <a:off x="640080" y="2532888"/>
            <a:ext cx="3392424" cy="868680"/>
          </a:xfrm>
          <a:prstGeom prst="rect">
            <a:avLst/>
          </a:prstGeom>
          <a:noFill/>
          <a:ln/>
        </p:spPr>
        <p:txBody>
          <a:bodyPr wrap="square" lIns="0" tIns="0" rIns="0" bIns="0" rtlCol="0" anchor="ctr"/>
          <a:lstStyle/>
          <a:p>
            <a:pPr marL="0" indent="0" algn="ctr">
              <a:buNone/>
            </a:pPr>
            <a:r>
              <a:rPr lang="en-US" sz="4000" b="1" dirty="0">
                <a:solidFill>
                  <a:srgbClr val="C1272D"/>
                </a:solidFill>
                <a:latin typeface="Georgia" pitchFamily="34" charset="0"/>
                <a:ea typeface="Georgia" pitchFamily="34" charset="-122"/>
                <a:cs typeface="Georgia" pitchFamily="34" charset="-120"/>
              </a:rPr>
              <a:t>298</a:t>
            </a:r>
            <a:endParaRPr lang="en-US" sz="4000" dirty="0"/>
          </a:p>
        </p:txBody>
      </p:sp>
      <p:sp>
        <p:nvSpPr>
          <p:cNvPr id="8" name="Text 6"/>
          <p:cNvSpPr/>
          <p:nvPr/>
        </p:nvSpPr>
        <p:spPr>
          <a:xfrm>
            <a:off x="868680" y="3429000"/>
            <a:ext cx="2935224" cy="868680"/>
          </a:xfrm>
          <a:prstGeom prst="rect">
            <a:avLst/>
          </a:prstGeom>
          <a:noFill/>
          <a:ln/>
        </p:spPr>
        <p:txBody>
          <a:bodyPr wrap="square" lIns="0" tIns="0" rIns="0" bIns="0" rtlCol="0" anchor="t"/>
          <a:lstStyle/>
          <a:p>
            <a:pPr marL="0" indent="0" algn="ctr">
              <a:lnSpc>
                <a:spcPct val="106000"/>
              </a:lnSpc>
              <a:buNone/>
            </a:pPr>
            <a:r>
              <a:rPr lang="en-US" sz="1200" dirty="0">
                <a:solidFill>
                  <a:srgbClr val="2A1C14"/>
                </a:solidFill>
                <a:latin typeface="Calibri" pitchFamily="34" charset="0"/>
                <a:ea typeface="Calibri" pitchFamily="34" charset="-122"/>
                <a:cs typeface="Calibri" pitchFamily="34" charset="-120"/>
              </a:rPr>
              <a:t>vụ điều tra phòng vệ thương mại từ 25 thị trường nhằm vào hàng xuất khẩu Việt Nam (lũy kế đến hết 2025)</a:t>
            </a:r>
            <a:endParaRPr lang="en-US" sz="1200" dirty="0"/>
          </a:p>
        </p:txBody>
      </p:sp>
      <p:sp>
        <p:nvSpPr>
          <p:cNvPr id="9" name="Shape 7"/>
          <p:cNvSpPr/>
          <p:nvPr/>
        </p:nvSpPr>
        <p:spPr>
          <a:xfrm>
            <a:off x="4398264" y="2240280"/>
            <a:ext cx="3392424" cy="21488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0" name="Shape 8"/>
          <p:cNvSpPr/>
          <p:nvPr/>
        </p:nvSpPr>
        <p:spPr>
          <a:xfrm>
            <a:off x="4398264" y="2240280"/>
            <a:ext cx="3392424" cy="109728"/>
          </a:xfrm>
          <a:prstGeom prst="rect">
            <a:avLst/>
          </a:prstGeom>
          <a:solidFill>
            <a:srgbClr val="C8951B"/>
          </a:solidFill>
          <a:ln/>
        </p:spPr>
      </p:sp>
      <p:sp>
        <p:nvSpPr>
          <p:cNvPr id="11" name="Text 9"/>
          <p:cNvSpPr/>
          <p:nvPr/>
        </p:nvSpPr>
        <p:spPr>
          <a:xfrm>
            <a:off x="4398264" y="2532888"/>
            <a:ext cx="3392424" cy="868680"/>
          </a:xfrm>
          <a:prstGeom prst="rect">
            <a:avLst/>
          </a:prstGeom>
          <a:noFill/>
          <a:ln/>
        </p:spPr>
        <p:txBody>
          <a:bodyPr wrap="square" lIns="0" tIns="0" rIns="0" bIns="0" rtlCol="0" anchor="ctr"/>
          <a:lstStyle/>
          <a:p>
            <a:pPr marL="0" indent="0" algn="ctr">
              <a:buNone/>
            </a:pPr>
            <a:r>
              <a:rPr lang="en-US" sz="4000" b="1" dirty="0">
                <a:solidFill>
                  <a:srgbClr val="9A6E0F"/>
                </a:solidFill>
                <a:latin typeface="Georgia" pitchFamily="34" charset="0"/>
                <a:ea typeface="Georgia" pitchFamily="34" charset="-122"/>
                <a:cs typeface="Georgia" pitchFamily="34" charset="-120"/>
              </a:rPr>
              <a:t>61</a:t>
            </a:r>
            <a:endParaRPr lang="en-US" sz="4000" dirty="0"/>
          </a:p>
        </p:txBody>
      </p:sp>
      <p:sp>
        <p:nvSpPr>
          <p:cNvPr id="12" name="Text 10"/>
          <p:cNvSpPr/>
          <p:nvPr/>
        </p:nvSpPr>
        <p:spPr>
          <a:xfrm>
            <a:off x="4626864" y="3429000"/>
            <a:ext cx="2935224" cy="868680"/>
          </a:xfrm>
          <a:prstGeom prst="rect">
            <a:avLst/>
          </a:prstGeom>
          <a:noFill/>
          <a:ln/>
        </p:spPr>
        <p:txBody>
          <a:bodyPr wrap="square" lIns="0" tIns="0" rIns="0" bIns="0" rtlCol="0" anchor="t"/>
          <a:lstStyle/>
          <a:p>
            <a:pPr marL="0" indent="0" algn="ctr">
              <a:lnSpc>
                <a:spcPct val="106000"/>
              </a:lnSpc>
              <a:buNone/>
            </a:pPr>
            <a:r>
              <a:rPr lang="en-US" sz="1200" dirty="0">
                <a:solidFill>
                  <a:srgbClr val="2A1C14"/>
                </a:solidFill>
                <a:latin typeface="Calibri" pitchFamily="34" charset="0"/>
                <a:ea typeface="Calibri" pitchFamily="34" charset="-122"/>
                <a:cs typeface="Calibri" pitchFamily="34" charset="-120"/>
              </a:rPr>
              <a:t>vụ Bộ Công Thương khởi xướng điều tra với hàng nhập khẩu, bảo vệ sản xuất trong nước</a:t>
            </a:r>
            <a:endParaRPr lang="en-US" sz="1200" dirty="0"/>
          </a:p>
        </p:txBody>
      </p:sp>
      <p:sp>
        <p:nvSpPr>
          <p:cNvPr id="13" name="Shape 11"/>
          <p:cNvSpPr/>
          <p:nvPr/>
        </p:nvSpPr>
        <p:spPr>
          <a:xfrm>
            <a:off x="8156448" y="2240280"/>
            <a:ext cx="3392424" cy="214884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4" name="Shape 12"/>
          <p:cNvSpPr/>
          <p:nvPr/>
        </p:nvSpPr>
        <p:spPr>
          <a:xfrm>
            <a:off x="8156448" y="2240280"/>
            <a:ext cx="3392424" cy="109728"/>
          </a:xfrm>
          <a:prstGeom prst="rect">
            <a:avLst/>
          </a:prstGeom>
          <a:solidFill>
            <a:srgbClr val="7A121B"/>
          </a:solidFill>
          <a:ln/>
        </p:spPr>
      </p:sp>
      <p:sp>
        <p:nvSpPr>
          <p:cNvPr id="15" name="Text 13"/>
          <p:cNvSpPr/>
          <p:nvPr/>
        </p:nvSpPr>
        <p:spPr>
          <a:xfrm>
            <a:off x="8156448" y="2532888"/>
            <a:ext cx="3392424" cy="868680"/>
          </a:xfrm>
          <a:prstGeom prst="rect">
            <a:avLst/>
          </a:prstGeom>
          <a:noFill/>
          <a:ln/>
        </p:spPr>
        <p:txBody>
          <a:bodyPr wrap="square" lIns="0" tIns="0" rIns="0" bIns="0" rtlCol="0" anchor="ctr"/>
          <a:lstStyle/>
          <a:p>
            <a:pPr marL="0" indent="0" algn="ctr">
              <a:buNone/>
            </a:pPr>
            <a:r>
              <a:rPr lang="en-US" sz="4000" b="1" dirty="0">
                <a:solidFill>
                  <a:srgbClr val="7A121B"/>
                </a:solidFill>
                <a:latin typeface="Georgia" pitchFamily="34" charset="0"/>
                <a:ea typeface="Georgia" pitchFamily="34" charset="-122"/>
                <a:cs typeface="Georgia" pitchFamily="34" charset="-120"/>
              </a:rPr>
              <a:t>+1.600 tỷ₫</a:t>
            </a:r>
            <a:endParaRPr lang="en-US" sz="4000" dirty="0"/>
          </a:p>
        </p:txBody>
      </p:sp>
      <p:sp>
        <p:nvSpPr>
          <p:cNvPr id="16" name="Text 14"/>
          <p:cNvSpPr/>
          <p:nvPr/>
        </p:nvSpPr>
        <p:spPr>
          <a:xfrm>
            <a:off x="8385048" y="3429000"/>
            <a:ext cx="2935224" cy="868680"/>
          </a:xfrm>
          <a:prstGeom prst="rect">
            <a:avLst/>
          </a:prstGeom>
          <a:noFill/>
          <a:ln/>
        </p:spPr>
        <p:txBody>
          <a:bodyPr wrap="square" lIns="0" tIns="0" rIns="0" bIns="0" rtlCol="0" anchor="t"/>
          <a:lstStyle/>
          <a:p>
            <a:pPr marL="0" indent="0" algn="ctr">
              <a:lnSpc>
                <a:spcPct val="106000"/>
              </a:lnSpc>
              <a:buNone/>
            </a:pPr>
            <a:r>
              <a:rPr lang="en-US" sz="1200" dirty="0">
                <a:solidFill>
                  <a:srgbClr val="2A1C14"/>
                </a:solidFill>
                <a:latin typeface="Calibri" pitchFamily="34" charset="0"/>
                <a:ea typeface="Calibri" pitchFamily="34" charset="-122"/>
                <a:cs typeface="Calibri" pitchFamily="34" charset="-120"/>
              </a:rPr>
              <a:t>tăng thu ngân sách mỗi năm nhờ các biện pháp phòng vệ thương mại</a:t>
            </a:r>
            <a:endParaRPr lang="en-US" sz="1200" dirty="0"/>
          </a:p>
        </p:txBody>
      </p:sp>
      <p:sp>
        <p:nvSpPr>
          <p:cNvPr id="17" name="Shape 15"/>
          <p:cNvSpPr/>
          <p:nvPr/>
        </p:nvSpPr>
        <p:spPr>
          <a:xfrm>
            <a:off x="640080" y="4892040"/>
            <a:ext cx="10908792" cy="1051560"/>
          </a:xfrm>
          <a:prstGeom prst="rect">
            <a:avLst/>
          </a:prstGeom>
          <a:solidFill>
            <a:srgbClr val="7A121B"/>
          </a:solidFill>
          <a:ln/>
          <a:effectLst>
            <a:outerShdw blurRad="139700" dist="38100" dir="8100000" algn="bl" rotWithShape="0">
              <a:srgbClr val="2A1C14">
                <a:alpha val="14000"/>
              </a:srgbClr>
            </a:outerShdw>
          </a:effectLst>
        </p:spPr>
      </p:sp>
      <p:sp>
        <p:nvSpPr>
          <p:cNvPr id="18" name="Shape 16"/>
          <p:cNvSpPr/>
          <p:nvPr/>
        </p:nvSpPr>
        <p:spPr>
          <a:xfrm>
            <a:off x="640080" y="4892040"/>
            <a:ext cx="109728" cy="1051560"/>
          </a:xfrm>
          <a:prstGeom prst="rect">
            <a:avLst/>
          </a:prstGeom>
          <a:solidFill>
            <a:srgbClr val="C8951B"/>
          </a:solidFill>
          <a:ln/>
        </p:spPr>
      </p:sp>
      <p:sp>
        <p:nvSpPr>
          <p:cNvPr id="19" name="Text 17"/>
          <p:cNvSpPr/>
          <p:nvPr/>
        </p:nvSpPr>
        <p:spPr>
          <a:xfrm>
            <a:off x="1005840" y="4892040"/>
            <a:ext cx="10268712" cy="1051560"/>
          </a:xfrm>
          <a:prstGeom prst="rect">
            <a:avLst/>
          </a:prstGeom>
          <a:noFill/>
          <a:ln/>
        </p:spPr>
        <p:txBody>
          <a:bodyPr wrap="square" lIns="0" tIns="0" rIns="0" bIns="0" rtlCol="0" anchor="ctr"/>
          <a:lstStyle/>
          <a:p>
            <a:pPr marL="0" indent="0">
              <a:lnSpc>
                <a:spcPct val="112000"/>
              </a:lnSpc>
              <a:buNone/>
            </a:pPr>
            <a:r>
              <a:rPr lang="en-US" sz="1350" i="1" dirty="0">
                <a:solidFill>
                  <a:srgbClr val="FFFFFF"/>
                </a:solidFill>
                <a:latin typeface="Calibri" pitchFamily="34" charset="0"/>
                <a:ea typeface="Calibri" pitchFamily="34" charset="-122"/>
                <a:cs typeface="Calibri" pitchFamily="34" charset="-120"/>
              </a:rPr>
              <a:t>Phòng vệ thương mại không phải là rào cản, mà là tấm khiên hợp pháp mọi nền kinh tế hội nhập đều phải biết dùng. Truy xuất nguồn gốc là tấm hộ chiếu để hàng Việt vào những thị trường khó tính nhất, và là tấm căn cước để khẳng định thương hiệu.</a:t>
            </a:r>
            <a:endParaRPr lang="en-US" sz="1350" dirty="0"/>
          </a:p>
        </p:txBody>
      </p:sp>
      <p:sp>
        <p:nvSpPr>
          <p:cNvPr id="20" name="Text 18"/>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1" name="Text 19"/>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15</a:t>
            </a:r>
            <a:endParaRPr lang="en-US"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TUYẾN 5 · KHÔNG GIAN SỐ</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Biên giới mới của giao thương</a:t>
            </a:r>
            <a:endParaRPr lang="en-US" sz="3100" dirty="0"/>
          </a:p>
        </p:txBody>
      </p:sp>
      <p:sp>
        <p:nvSpPr>
          <p:cNvPr id="5" name="Shape 3"/>
          <p:cNvSpPr/>
          <p:nvPr/>
        </p:nvSpPr>
        <p:spPr>
          <a:xfrm>
            <a:off x="640080" y="2011680"/>
            <a:ext cx="4297680" cy="411480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Text 4"/>
          <p:cNvSpPr/>
          <p:nvPr/>
        </p:nvSpPr>
        <p:spPr>
          <a:xfrm>
            <a:off x="914400" y="2148840"/>
            <a:ext cx="3749040" cy="365760"/>
          </a:xfrm>
          <a:prstGeom prst="rect">
            <a:avLst/>
          </a:prstGeom>
          <a:noFill/>
          <a:ln/>
        </p:spPr>
        <p:txBody>
          <a:bodyPr wrap="square" lIns="0" tIns="0" rIns="0" bIns="0" rtlCol="0" anchor="ctr"/>
          <a:lstStyle/>
          <a:p>
            <a:pPr marL="0" indent="0">
              <a:buNone/>
            </a:pPr>
            <a:r>
              <a:rPr lang="en-US" sz="1300" b="1" dirty="0">
                <a:solidFill>
                  <a:srgbClr val="2A1C14"/>
                </a:solidFill>
                <a:latin typeface="Calibri" pitchFamily="34" charset="0"/>
                <a:ea typeface="Calibri" pitchFamily="34" charset="-122"/>
                <a:cs typeface="Calibri" pitchFamily="34" charset="-120"/>
              </a:rPr>
              <a:t>Tỷ trọng TMĐT trong tổng mức bán lẻ (2024)</a:t>
            </a:r>
            <a:endParaRPr lang="en-US" sz="1300" dirty="0"/>
          </a:p>
        </p:txBody>
      </p:sp>
      <p:graphicFrame>
        <p:nvGraphicFramePr>
          <p:cNvPr id="7" name="Chart 0"/>
          <p:cNvGraphicFramePr/>
          <p:nvPr/>
        </p:nvGraphicFramePr>
        <p:xfrm>
          <a:off x="1051560" y="2468880"/>
          <a:ext cx="2834640" cy="246888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5"/>
          <p:cNvSpPr/>
          <p:nvPr/>
        </p:nvSpPr>
        <p:spPr>
          <a:xfrm>
            <a:off x="1051560" y="3337560"/>
            <a:ext cx="2834640" cy="777240"/>
          </a:xfrm>
          <a:prstGeom prst="rect">
            <a:avLst/>
          </a:prstGeom>
          <a:noFill/>
          <a:ln/>
        </p:spPr>
        <p:txBody>
          <a:bodyPr wrap="square" lIns="0" tIns="0" rIns="0" bIns="0" rtlCol="0" anchor="ctr"/>
          <a:lstStyle/>
          <a:p>
            <a:pPr marL="0" indent="0" algn="ctr">
              <a:lnSpc>
                <a:spcPct val="95000"/>
              </a:lnSpc>
              <a:buNone/>
            </a:pPr>
            <a:r>
              <a:rPr lang="en-US" sz="3000" b="1" dirty="0">
                <a:solidFill>
                  <a:srgbClr val="C1272D"/>
                </a:solidFill>
                <a:latin typeface="Georgia" pitchFamily="34" charset="0"/>
                <a:ea typeface="Georgia" pitchFamily="34" charset="-122"/>
                <a:cs typeface="Georgia" pitchFamily="34" charset="-120"/>
              </a:rPr>
              <a:t>~10%</a:t>
            </a:r>
            <a:endParaRPr lang="en-US" sz="3000" dirty="0"/>
          </a:p>
          <a:p>
            <a:pPr marL="0" indent="0" algn="ctr">
              <a:lnSpc>
                <a:spcPct val="95000"/>
              </a:lnSpc>
              <a:buNone/>
            </a:pPr>
            <a:r>
              <a:rPr lang="en-US" sz="1200" dirty="0">
                <a:solidFill>
                  <a:srgbClr val="8A7A68"/>
                </a:solidFill>
                <a:latin typeface="Calibri" pitchFamily="34" charset="0"/>
                <a:ea typeface="Calibri" pitchFamily="34" charset="-122"/>
                <a:cs typeface="Calibri" pitchFamily="34" charset="-120"/>
              </a:rPr>
              <a:t>TMĐT</a:t>
            </a:r>
            <a:endParaRPr lang="en-US" sz="3000" dirty="0"/>
          </a:p>
        </p:txBody>
      </p:sp>
      <p:sp>
        <p:nvSpPr>
          <p:cNvPr id="9" name="Text 6"/>
          <p:cNvSpPr/>
          <p:nvPr/>
        </p:nvSpPr>
        <p:spPr>
          <a:xfrm>
            <a:off x="914400" y="5074920"/>
            <a:ext cx="3749040" cy="868680"/>
          </a:xfrm>
          <a:prstGeom prst="rect">
            <a:avLst/>
          </a:prstGeom>
          <a:noFill/>
          <a:ln/>
        </p:spPr>
        <p:txBody>
          <a:bodyPr wrap="square" lIns="0" tIns="0" rIns="0" bIns="0" rtlCol="0" anchor="ctr"/>
          <a:lstStyle/>
          <a:p>
            <a:pPr marL="0" indent="0" algn="ctr">
              <a:lnSpc>
                <a:spcPct val="105000"/>
              </a:lnSpc>
              <a:buNone/>
            </a:pPr>
            <a:r>
              <a:rPr lang="en-US" sz="1900" b="1" dirty="0">
                <a:solidFill>
                  <a:srgbClr val="9A6E0F"/>
                </a:solidFill>
                <a:latin typeface="Georgia" pitchFamily="34" charset="0"/>
                <a:ea typeface="Georgia" pitchFamily="34" charset="-122"/>
                <a:cs typeface="Georgia" pitchFamily="34" charset="-120"/>
              </a:rPr>
              <a:t>&gt;31 tỷ USD  </a:t>
            </a:r>
            <a:r>
              <a:rPr lang="en-US" sz="1250" dirty="0">
                <a:solidFill>
                  <a:srgbClr val="2A1C14"/>
                </a:solidFill>
                <a:latin typeface="Calibri" pitchFamily="34" charset="0"/>
                <a:ea typeface="Calibri" pitchFamily="34" charset="-122"/>
                <a:cs typeface="Calibri" pitchFamily="34" charset="-120"/>
              </a:rPr>
              <a:t>quy mô TMĐT 2024 (+25,5%)</a:t>
            </a:r>
            <a:endParaRPr lang="en-US" sz="1900" dirty="0"/>
          </a:p>
        </p:txBody>
      </p:sp>
      <p:sp>
        <p:nvSpPr>
          <p:cNvPr id="10" name="Shape 7"/>
          <p:cNvSpPr/>
          <p:nvPr/>
        </p:nvSpPr>
        <p:spPr>
          <a:xfrm>
            <a:off x="5257800" y="2011680"/>
            <a:ext cx="6291072" cy="128016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1" name="Shape 8"/>
          <p:cNvSpPr/>
          <p:nvPr/>
        </p:nvSpPr>
        <p:spPr>
          <a:xfrm>
            <a:off x="5257800" y="2011680"/>
            <a:ext cx="91440" cy="1280160"/>
          </a:xfrm>
          <a:prstGeom prst="rect">
            <a:avLst/>
          </a:prstGeom>
          <a:solidFill>
            <a:srgbClr val="C1272D"/>
          </a:solidFill>
          <a:ln/>
        </p:spPr>
      </p:sp>
      <p:sp>
        <p:nvSpPr>
          <p:cNvPr id="12" name="Text 9"/>
          <p:cNvSpPr/>
          <p:nvPr/>
        </p:nvSpPr>
        <p:spPr>
          <a:xfrm>
            <a:off x="5477256" y="2139696"/>
            <a:ext cx="5925312" cy="640080"/>
          </a:xfrm>
          <a:prstGeom prst="rect">
            <a:avLst/>
          </a:prstGeom>
          <a:noFill/>
          <a:ln/>
        </p:spPr>
        <p:txBody>
          <a:bodyPr wrap="square" lIns="0" tIns="0" rIns="0" bIns="0" rtlCol="0" anchor="ctr"/>
          <a:lstStyle/>
          <a:p>
            <a:pPr marL="0" indent="0">
              <a:buNone/>
            </a:pPr>
            <a:r>
              <a:rPr lang="en-US" sz="3000" b="1" dirty="0">
                <a:solidFill>
                  <a:srgbClr val="C1272D"/>
                </a:solidFill>
                <a:latin typeface="Georgia" pitchFamily="34" charset="0"/>
                <a:ea typeface="Georgia" pitchFamily="34" charset="-122"/>
                <a:cs typeface="Georgia" pitchFamily="34" charset="-120"/>
              </a:rPr>
              <a:t>~50.000</a:t>
            </a:r>
            <a:endParaRPr lang="en-US" sz="3000" dirty="0"/>
          </a:p>
        </p:txBody>
      </p:sp>
      <p:sp>
        <p:nvSpPr>
          <p:cNvPr id="13" name="Text 10"/>
          <p:cNvSpPr/>
          <p:nvPr/>
        </p:nvSpPr>
        <p:spPr>
          <a:xfrm>
            <a:off x="5477256" y="2702966"/>
            <a:ext cx="5907024" cy="537667"/>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sản phẩm vi phạm bị yêu cầu gỡ bỏ</a:t>
            </a:r>
            <a:endParaRPr lang="en-US" sz="1200" dirty="0"/>
          </a:p>
        </p:txBody>
      </p:sp>
      <p:sp>
        <p:nvSpPr>
          <p:cNvPr id="14" name="Shape 11"/>
          <p:cNvSpPr/>
          <p:nvPr/>
        </p:nvSpPr>
        <p:spPr>
          <a:xfrm>
            <a:off x="5257800" y="3429000"/>
            <a:ext cx="6291072" cy="128016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5" name="Shape 12"/>
          <p:cNvSpPr/>
          <p:nvPr/>
        </p:nvSpPr>
        <p:spPr>
          <a:xfrm>
            <a:off x="5257800" y="3429000"/>
            <a:ext cx="91440" cy="1280160"/>
          </a:xfrm>
          <a:prstGeom prst="rect">
            <a:avLst/>
          </a:prstGeom>
          <a:solidFill>
            <a:srgbClr val="C8951B"/>
          </a:solidFill>
          <a:ln/>
        </p:spPr>
      </p:sp>
      <p:sp>
        <p:nvSpPr>
          <p:cNvPr id="16" name="Text 13"/>
          <p:cNvSpPr/>
          <p:nvPr/>
        </p:nvSpPr>
        <p:spPr>
          <a:xfrm>
            <a:off x="5477256" y="3557016"/>
            <a:ext cx="5925312" cy="640080"/>
          </a:xfrm>
          <a:prstGeom prst="rect">
            <a:avLst/>
          </a:prstGeom>
          <a:noFill/>
          <a:ln/>
        </p:spPr>
        <p:txBody>
          <a:bodyPr wrap="square" lIns="0" tIns="0" rIns="0" bIns="0" rtlCol="0" anchor="ctr"/>
          <a:lstStyle/>
          <a:p>
            <a:pPr marL="0" indent="0">
              <a:buNone/>
            </a:pPr>
            <a:r>
              <a:rPr lang="en-US" sz="3000" b="1" dirty="0">
                <a:solidFill>
                  <a:srgbClr val="9A6E0F"/>
                </a:solidFill>
                <a:latin typeface="Georgia" pitchFamily="34" charset="0"/>
                <a:ea typeface="Georgia" pitchFamily="34" charset="-122"/>
                <a:cs typeface="Georgia" pitchFamily="34" charset="-120"/>
              </a:rPr>
              <a:t>~13.000</a:t>
            </a:r>
            <a:endParaRPr lang="en-US" sz="3000" dirty="0"/>
          </a:p>
        </p:txBody>
      </p:sp>
      <p:sp>
        <p:nvSpPr>
          <p:cNvPr id="17" name="Text 14"/>
          <p:cNvSpPr/>
          <p:nvPr/>
        </p:nvSpPr>
        <p:spPr>
          <a:xfrm>
            <a:off x="5477256" y="4120286"/>
            <a:ext cx="5907024" cy="537667"/>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gian hàng bị ngăn chặn</a:t>
            </a:r>
            <a:endParaRPr lang="en-US" sz="1200" dirty="0"/>
          </a:p>
        </p:txBody>
      </p:sp>
      <p:sp>
        <p:nvSpPr>
          <p:cNvPr id="18" name="Shape 15"/>
          <p:cNvSpPr/>
          <p:nvPr/>
        </p:nvSpPr>
        <p:spPr>
          <a:xfrm>
            <a:off x="5257800" y="4846320"/>
            <a:ext cx="6291072" cy="128016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9" name="Shape 16"/>
          <p:cNvSpPr/>
          <p:nvPr/>
        </p:nvSpPr>
        <p:spPr>
          <a:xfrm>
            <a:off x="5257800" y="4846320"/>
            <a:ext cx="91440" cy="1280160"/>
          </a:xfrm>
          <a:prstGeom prst="rect">
            <a:avLst/>
          </a:prstGeom>
          <a:solidFill>
            <a:srgbClr val="7A121B"/>
          </a:solidFill>
          <a:ln/>
        </p:spPr>
      </p:sp>
      <p:sp>
        <p:nvSpPr>
          <p:cNvPr id="20" name="Text 17"/>
          <p:cNvSpPr/>
          <p:nvPr/>
        </p:nvSpPr>
        <p:spPr>
          <a:xfrm>
            <a:off x="5477256" y="4974336"/>
            <a:ext cx="5925312" cy="640080"/>
          </a:xfrm>
          <a:prstGeom prst="rect">
            <a:avLst/>
          </a:prstGeom>
          <a:noFill/>
          <a:ln/>
        </p:spPr>
        <p:txBody>
          <a:bodyPr wrap="square" lIns="0" tIns="0" rIns="0" bIns="0" rtlCol="0" anchor="ctr"/>
          <a:lstStyle/>
          <a:p>
            <a:pPr marL="0" indent="0">
              <a:buNone/>
            </a:pPr>
            <a:r>
              <a:rPr lang="en-US" sz="3000" b="1" dirty="0">
                <a:solidFill>
                  <a:srgbClr val="7A121B"/>
                </a:solidFill>
                <a:latin typeface="Georgia" pitchFamily="34" charset="0"/>
                <a:ea typeface="Georgia" pitchFamily="34" charset="-122"/>
                <a:cs typeface="Georgia" pitchFamily="34" charset="-120"/>
              </a:rPr>
              <a:t>3.124</a:t>
            </a:r>
            <a:endParaRPr lang="en-US" sz="3000" dirty="0"/>
          </a:p>
        </p:txBody>
      </p:sp>
      <p:sp>
        <p:nvSpPr>
          <p:cNvPr id="21" name="Text 18"/>
          <p:cNvSpPr/>
          <p:nvPr/>
        </p:nvSpPr>
        <p:spPr>
          <a:xfrm>
            <a:off x="5477256" y="5537606"/>
            <a:ext cx="5907024" cy="537667"/>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vụ vi phạm TMĐT bị xử lý (+266%)</a:t>
            </a:r>
            <a:endParaRPr lang="en-US" sz="1200" dirty="0"/>
          </a:p>
        </p:txBody>
      </p:sp>
      <p:sp>
        <p:nvSpPr>
          <p:cNvPr id="22" name="Text 19"/>
          <p:cNvSpPr/>
          <p:nvPr/>
        </p:nvSpPr>
        <p:spPr>
          <a:xfrm>
            <a:off x="640080" y="6199632"/>
            <a:ext cx="10908792" cy="365760"/>
          </a:xfrm>
          <a:prstGeom prst="rect">
            <a:avLst/>
          </a:prstGeom>
          <a:noFill/>
          <a:ln/>
        </p:spPr>
        <p:txBody>
          <a:bodyPr wrap="square" lIns="0" tIns="0" rIns="0" bIns="0" rtlCol="0" anchor="t"/>
          <a:lstStyle/>
          <a:p>
            <a:pPr marL="0" indent="0">
              <a:lnSpc>
                <a:spcPct val="100000"/>
              </a:lnSpc>
              <a:buNone/>
            </a:pPr>
            <a:r>
              <a:rPr lang="en-US" sz="1000" i="1" dirty="0">
                <a:solidFill>
                  <a:srgbClr val="8A7A68"/>
                </a:solidFill>
                <a:latin typeface="Calibri" pitchFamily="34" charset="0"/>
                <a:ea typeface="Calibri" pitchFamily="34" charset="-122"/>
                <a:cs typeface="Calibri" pitchFamily="34" charset="-120"/>
              </a:rPr>
              <a:t>Trên mặt trận này, vai trò của báo chí là không thể thay thế: vừa tuyên truyền pháp luật, vừa giám sát, phản biện, cảnh báo và bảo vệ người tiêu dùng.   Nguồn: Bộ Công Thương [11,19,31]</a:t>
            </a:r>
            <a:endParaRPr lang="en-US" sz="1000" dirty="0"/>
          </a:p>
        </p:txBody>
      </p:sp>
      <p:sp>
        <p:nvSpPr>
          <p:cNvPr id="23" name="Text 20"/>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4" name="Text 21"/>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16</a:t>
            </a:r>
            <a:endParaRPr lang="en-US"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IV. GIẢI PHÁP</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Sáu nhóm giải pháp trên hai trụ và một nền</a:t>
            </a:r>
            <a:endParaRPr lang="en-US" sz="3100" dirty="0"/>
          </a:p>
        </p:txBody>
      </p:sp>
      <p:sp>
        <p:nvSpPr>
          <p:cNvPr id="5" name="Shape 3"/>
          <p:cNvSpPr/>
          <p:nvPr/>
        </p:nvSpPr>
        <p:spPr>
          <a:xfrm>
            <a:off x="640080" y="2148840"/>
            <a:ext cx="5074920" cy="2743200"/>
          </a:xfrm>
          <a:prstGeom prst="rect">
            <a:avLst/>
          </a:prstGeom>
          <a:solidFill>
            <a:srgbClr val="F7EEDA"/>
          </a:solidFill>
          <a:ln w="19050">
            <a:solidFill>
              <a:srgbClr val="C8951B"/>
            </a:solidFill>
            <a:prstDash val="solid"/>
          </a:ln>
          <a:effectLst>
            <a:outerShdw blurRad="139700" dist="38100" dir="8100000" algn="bl" rotWithShape="0">
              <a:srgbClr val="2A1C14">
                <a:alpha val="14000"/>
              </a:srgbClr>
            </a:outerShdw>
          </a:effectLst>
        </p:spPr>
      </p:sp>
      <p:sp>
        <p:nvSpPr>
          <p:cNvPr id="6" name="Text 4"/>
          <p:cNvSpPr/>
          <p:nvPr/>
        </p:nvSpPr>
        <p:spPr>
          <a:xfrm>
            <a:off x="914400" y="2377440"/>
            <a:ext cx="4526280" cy="457200"/>
          </a:xfrm>
          <a:prstGeom prst="rect">
            <a:avLst/>
          </a:prstGeom>
          <a:noFill/>
          <a:ln/>
        </p:spPr>
        <p:txBody>
          <a:bodyPr wrap="square" lIns="0" tIns="0" rIns="0" bIns="0" rtlCol="0" anchor="ctr"/>
          <a:lstStyle/>
          <a:p>
            <a:pPr marL="0" indent="0">
              <a:buNone/>
            </a:pPr>
            <a:r>
              <a:rPr lang="en-US" sz="1400" b="1" kern="0" spc="100" dirty="0">
                <a:solidFill>
                  <a:srgbClr val="9A6E0F"/>
                </a:solidFill>
                <a:latin typeface="Calibri" pitchFamily="34" charset="0"/>
                <a:ea typeface="Calibri" pitchFamily="34" charset="-122"/>
                <a:cs typeface="Calibri" pitchFamily="34" charset="-120"/>
              </a:rPr>
              <a:t>TRỤ 1 · QUẢNG BÁ THƯƠNG HIỆU</a:t>
            </a:r>
            <a:endParaRPr lang="en-US" sz="1400" dirty="0"/>
          </a:p>
        </p:txBody>
      </p:sp>
      <p:sp>
        <p:nvSpPr>
          <p:cNvPr id="7" name="Text 5"/>
          <p:cNvSpPr/>
          <p:nvPr/>
        </p:nvSpPr>
        <p:spPr>
          <a:xfrm>
            <a:off x="914400" y="3017520"/>
            <a:ext cx="4526280" cy="1737360"/>
          </a:xfrm>
          <a:prstGeom prst="rect">
            <a:avLst/>
          </a:prstGeom>
          <a:noFill/>
          <a:ln/>
        </p:spPr>
        <p:txBody>
          <a:bodyPr wrap="square" lIns="0" tIns="0" rIns="0" bIns="0" rtlCol="0" anchor="t"/>
          <a:lstStyle/>
          <a:p>
            <a:pPr marL="0" indent="0">
              <a:spcAft>
                <a:spcPts val="1200"/>
              </a:spcAft>
              <a:buNone/>
            </a:pPr>
            <a:r>
              <a:rPr lang="en-US" sz="1550" b="1" dirty="0">
                <a:solidFill>
                  <a:srgbClr val="2A1C14"/>
                </a:solidFill>
                <a:latin typeface="Calibri" pitchFamily="34" charset="0"/>
                <a:ea typeface="Calibri" pitchFamily="34" charset="-122"/>
                <a:cs typeface="Calibri" pitchFamily="34" charset="-120"/>
              </a:rPr>
              <a:t>1.  Thể chế hóa truyền thông thương hiệu quốc gia</a:t>
            </a:r>
            <a:endParaRPr lang="en-US" sz="1550" dirty="0"/>
          </a:p>
          <a:p>
            <a:pPr marL="0" indent="0">
              <a:spcAft>
                <a:spcPts val="1200"/>
              </a:spcAft>
              <a:buNone/>
            </a:pPr>
            <a:r>
              <a:rPr lang="en-US" sz="1550" b="1" dirty="0">
                <a:solidFill>
                  <a:srgbClr val="2A1C14"/>
                </a:solidFill>
                <a:latin typeface="Calibri" pitchFamily="34" charset="0"/>
                <a:ea typeface="Calibri" pitchFamily="34" charset="-122"/>
                <a:cs typeface="Calibri" pitchFamily="34" charset="-120"/>
              </a:rPr>
              <a:t>2.  Kênh truyền thông đối ngoại đa ngôn ngữ</a:t>
            </a:r>
            <a:endParaRPr lang="en-US" sz="1550" dirty="0"/>
          </a:p>
          <a:p>
            <a:pPr marL="0" indent="0">
              <a:spcAft>
                <a:spcPts val="1200"/>
              </a:spcAft>
              <a:buNone/>
            </a:pPr>
            <a:r>
              <a:rPr lang="en-US" sz="1550" b="1" dirty="0">
                <a:solidFill>
                  <a:srgbClr val="2A1C14"/>
                </a:solidFill>
                <a:latin typeface="Calibri" pitchFamily="34" charset="0"/>
                <a:ea typeface="Calibri" pitchFamily="34" charset="-122"/>
                <a:cs typeface="Calibri" pitchFamily="34" charset="-120"/>
              </a:rPr>
              <a:t>3.  Làm chủ báo chí dữ liệu và công nghệ số</a:t>
            </a:r>
            <a:endParaRPr lang="en-US" sz="1550" dirty="0"/>
          </a:p>
        </p:txBody>
      </p:sp>
      <p:sp>
        <p:nvSpPr>
          <p:cNvPr id="8" name="Shape 6"/>
          <p:cNvSpPr/>
          <p:nvPr/>
        </p:nvSpPr>
        <p:spPr>
          <a:xfrm>
            <a:off x="6473952" y="2148840"/>
            <a:ext cx="5074920" cy="2743200"/>
          </a:xfrm>
          <a:prstGeom prst="rect">
            <a:avLst/>
          </a:prstGeom>
          <a:solidFill>
            <a:srgbClr val="F7E1DC"/>
          </a:solidFill>
          <a:ln w="19050">
            <a:solidFill>
              <a:srgbClr val="C1272D"/>
            </a:solidFill>
            <a:prstDash val="solid"/>
          </a:ln>
          <a:effectLst>
            <a:outerShdw blurRad="139700" dist="38100" dir="8100000" algn="bl" rotWithShape="0">
              <a:srgbClr val="2A1C14">
                <a:alpha val="14000"/>
              </a:srgbClr>
            </a:outerShdw>
          </a:effectLst>
        </p:spPr>
      </p:sp>
      <p:sp>
        <p:nvSpPr>
          <p:cNvPr id="9" name="Text 7"/>
          <p:cNvSpPr/>
          <p:nvPr/>
        </p:nvSpPr>
        <p:spPr>
          <a:xfrm>
            <a:off x="6748272" y="2377440"/>
            <a:ext cx="4526280" cy="457200"/>
          </a:xfrm>
          <a:prstGeom prst="rect">
            <a:avLst/>
          </a:prstGeom>
          <a:noFill/>
          <a:ln/>
        </p:spPr>
        <p:txBody>
          <a:bodyPr wrap="square" lIns="0" tIns="0" rIns="0" bIns="0" rtlCol="0" anchor="ctr"/>
          <a:lstStyle/>
          <a:p>
            <a:pPr marL="0" indent="0">
              <a:buNone/>
            </a:pPr>
            <a:r>
              <a:rPr lang="en-US" sz="1400" b="1" kern="0" spc="100" dirty="0">
                <a:solidFill>
                  <a:srgbClr val="C1272D"/>
                </a:solidFill>
                <a:latin typeface="Calibri" pitchFamily="34" charset="0"/>
                <a:ea typeface="Calibri" pitchFamily="34" charset="-122"/>
                <a:cs typeface="Calibri" pitchFamily="34" charset="-120"/>
              </a:rPr>
              <a:t>TRỤ 2 · BẢO VỆ LỢI ÍCH QUỐC GIA</a:t>
            </a:r>
            <a:endParaRPr lang="en-US" sz="1400" dirty="0"/>
          </a:p>
        </p:txBody>
      </p:sp>
      <p:sp>
        <p:nvSpPr>
          <p:cNvPr id="10" name="Text 8"/>
          <p:cNvSpPr/>
          <p:nvPr/>
        </p:nvSpPr>
        <p:spPr>
          <a:xfrm>
            <a:off x="6748272" y="3017520"/>
            <a:ext cx="4526280" cy="1737360"/>
          </a:xfrm>
          <a:prstGeom prst="rect">
            <a:avLst/>
          </a:prstGeom>
          <a:noFill/>
          <a:ln/>
        </p:spPr>
        <p:txBody>
          <a:bodyPr wrap="square" lIns="0" tIns="0" rIns="0" bIns="0" rtlCol="0" anchor="t"/>
          <a:lstStyle/>
          <a:p>
            <a:pPr marL="0" indent="0">
              <a:spcAft>
                <a:spcPts val="1200"/>
              </a:spcAft>
              <a:buNone/>
            </a:pPr>
            <a:r>
              <a:rPr lang="en-US" sz="1550" b="1" dirty="0">
                <a:solidFill>
                  <a:srgbClr val="2A1C14"/>
                </a:solidFill>
                <a:latin typeface="Calibri" pitchFamily="34" charset="0"/>
                <a:ea typeface="Calibri" pitchFamily="34" charset="-122"/>
                <a:cs typeface="Calibri" pitchFamily="34" charset="-120"/>
              </a:rPr>
              <a:t>4.  Dùng báo chí giám sát và phản biện</a:t>
            </a:r>
            <a:endParaRPr lang="en-US" sz="1550" dirty="0"/>
          </a:p>
          <a:p>
            <a:pPr marL="0" indent="0">
              <a:spcAft>
                <a:spcPts val="1200"/>
              </a:spcAft>
              <a:buNone/>
            </a:pPr>
            <a:r>
              <a:rPr lang="en-US" sz="1550" b="1" dirty="0">
                <a:solidFill>
                  <a:srgbClr val="2A1C14"/>
                </a:solidFill>
                <a:latin typeface="Calibri" pitchFamily="34" charset="0"/>
                <a:ea typeface="Calibri" pitchFamily="34" charset="-122"/>
                <a:cs typeface="Calibri" pitchFamily="34" charset="-120"/>
              </a:rPr>
              <a:t>5.  Đồng hành cùng doanh nghiệp trên mặt trận phòng vệ thương mại</a:t>
            </a:r>
            <a:endParaRPr lang="en-US" sz="1550" dirty="0"/>
          </a:p>
        </p:txBody>
      </p:sp>
      <p:sp>
        <p:nvSpPr>
          <p:cNvPr id="11" name="Shape 9"/>
          <p:cNvSpPr/>
          <p:nvPr/>
        </p:nvSpPr>
        <p:spPr>
          <a:xfrm>
            <a:off x="640080" y="5120640"/>
            <a:ext cx="10908792" cy="960120"/>
          </a:xfrm>
          <a:prstGeom prst="rect">
            <a:avLst/>
          </a:prstGeom>
          <a:solidFill>
            <a:srgbClr val="7A121B"/>
          </a:solidFill>
          <a:ln/>
          <a:effectLst>
            <a:outerShdw blurRad="139700" dist="38100" dir="8100000" algn="bl" rotWithShape="0">
              <a:srgbClr val="2A1C14">
                <a:alpha val="14000"/>
              </a:srgbClr>
            </a:outerShdw>
          </a:effectLst>
        </p:spPr>
      </p:sp>
      <p:sp>
        <p:nvSpPr>
          <p:cNvPr id="12" name="Shape 10"/>
          <p:cNvSpPr/>
          <p:nvPr/>
        </p:nvSpPr>
        <p:spPr>
          <a:xfrm>
            <a:off x="640080" y="5120640"/>
            <a:ext cx="109728" cy="960120"/>
          </a:xfrm>
          <a:prstGeom prst="rect">
            <a:avLst/>
          </a:prstGeom>
          <a:solidFill>
            <a:srgbClr val="C8951B"/>
          </a:solidFill>
          <a:ln/>
        </p:spPr>
      </p:sp>
      <p:sp>
        <p:nvSpPr>
          <p:cNvPr id="13" name="Text 11"/>
          <p:cNvSpPr/>
          <p:nvPr/>
        </p:nvSpPr>
        <p:spPr>
          <a:xfrm>
            <a:off x="1005840" y="5120640"/>
            <a:ext cx="10268712" cy="960120"/>
          </a:xfrm>
          <a:prstGeom prst="rect">
            <a:avLst/>
          </a:prstGeom>
          <a:noFill/>
          <a:ln/>
        </p:spPr>
        <p:txBody>
          <a:bodyPr wrap="square" lIns="0" tIns="0" rIns="0" bIns="0" rtlCol="0" anchor="ctr"/>
          <a:lstStyle/>
          <a:p>
            <a:pPr marL="0" indent="0">
              <a:lnSpc>
                <a:spcPct val="105000"/>
              </a:lnSpc>
              <a:buNone/>
            </a:pPr>
            <a:r>
              <a:rPr lang="en-US" sz="1400" b="1" dirty="0">
                <a:solidFill>
                  <a:srgbClr val="F0CE73"/>
                </a:solidFill>
                <a:latin typeface="Calibri" pitchFamily="34" charset="0"/>
                <a:ea typeface="Calibri" pitchFamily="34" charset="-122"/>
                <a:cs typeface="Calibri" pitchFamily="34" charset="-120"/>
              </a:rPr>
              <a:t>NỀN CHUNG  ·  </a:t>
            </a:r>
            <a:r>
              <a:rPr lang="en-US" sz="1400" dirty="0">
                <a:solidFill>
                  <a:srgbClr val="FFFFFF"/>
                </a:solidFill>
                <a:latin typeface="Calibri" pitchFamily="34" charset="0"/>
                <a:ea typeface="Calibri" pitchFamily="34" charset="-122"/>
                <a:cs typeface="Calibri" pitchFamily="34" charset="-120"/>
              </a:rPr>
              <a:t>6.  Liên kết hệ sinh thái Bộ – báo – hiệp hội – doanh nghiệp thành một mạng lưới truyền thông thống nhất.</a:t>
            </a:r>
            <a:endParaRPr lang="en-US" sz="1400" dirty="0"/>
          </a:p>
        </p:txBody>
      </p:sp>
      <p:sp>
        <p:nvSpPr>
          <p:cNvPr id="14" name="Text 12"/>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15" name="Text 13"/>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17</a:t>
            </a:r>
            <a:endParaRPr lang="en-US" sz="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9A6E0F"/>
                </a:solidFill>
                <a:latin typeface="Calibri" pitchFamily="34" charset="0"/>
                <a:ea typeface="Calibri" pitchFamily="34" charset="-122"/>
                <a:cs typeface="Calibri" pitchFamily="34" charset="-120"/>
              </a:rPr>
              <a:t>TRỤ 1 · QUẢNG BÁ THƯƠNG HIỆU</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Ba việc đưa thương hiệu Việt vươn xa</a:t>
            </a:r>
            <a:endParaRPr lang="en-US" sz="3100" dirty="0"/>
          </a:p>
        </p:txBody>
      </p:sp>
      <p:sp>
        <p:nvSpPr>
          <p:cNvPr id="5" name="Shape 3"/>
          <p:cNvSpPr/>
          <p:nvPr/>
        </p:nvSpPr>
        <p:spPr>
          <a:xfrm>
            <a:off x="640080" y="2148840"/>
            <a:ext cx="3422904" cy="39319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Shape 4"/>
          <p:cNvSpPr/>
          <p:nvPr/>
        </p:nvSpPr>
        <p:spPr>
          <a:xfrm>
            <a:off x="914400" y="2441448"/>
            <a:ext cx="640080" cy="640080"/>
          </a:xfrm>
          <a:prstGeom prst="ellipse">
            <a:avLst/>
          </a:prstGeom>
          <a:solidFill>
            <a:srgbClr val="C8951B"/>
          </a:solidFill>
          <a:ln/>
        </p:spPr>
      </p:sp>
      <p:sp>
        <p:nvSpPr>
          <p:cNvPr id="7" name="Text 5"/>
          <p:cNvSpPr/>
          <p:nvPr/>
        </p:nvSpPr>
        <p:spPr>
          <a:xfrm>
            <a:off x="914400" y="2441448"/>
            <a:ext cx="640080" cy="640080"/>
          </a:xfrm>
          <a:prstGeom prst="rect">
            <a:avLst/>
          </a:prstGeom>
          <a:noFill/>
          <a:ln/>
        </p:spPr>
        <p:txBody>
          <a:bodyPr wrap="square" lIns="0" tIns="0" rIns="0" bIns="0" rtlCol="0" anchor="ctr"/>
          <a:lstStyle/>
          <a:p>
            <a:pPr marL="0" indent="0" algn="ctr">
              <a:buNone/>
            </a:pPr>
            <a:r>
              <a:rPr lang="en-US" sz="2600" b="1" dirty="0">
                <a:solidFill>
                  <a:srgbClr val="3A2708"/>
                </a:solidFill>
                <a:latin typeface="Georgia" pitchFamily="34" charset="0"/>
                <a:ea typeface="Georgia" pitchFamily="34" charset="-122"/>
                <a:cs typeface="Georgia" pitchFamily="34" charset="-120"/>
              </a:rPr>
              <a:t>1</a:t>
            </a:r>
            <a:endParaRPr lang="en-US" sz="2600" dirty="0"/>
          </a:p>
        </p:txBody>
      </p:sp>
      <p:sp>
        <p:nvSpPr>
          <p:cNvPr id="8" name="Text 6"/>
          <p:cNvSpPr/>
          <p:nvPr/>
        </p:nvSpPr>
        <p:spPr>
          <a:xfrm>
            <a:off x="914400" y="3246120"/>
            <a:ext cx="2874264" cy="1097280"/>
          </a:xfrm>
          <a:prstGeom prst="rect">
            <a:avLst/>
          </a:prstGeom>
          <a:noFill/>
          <a:ln/>
        </p:spPr>
        <p:txBody>
          <a:bodyPr wrap="square" lIns="0" tIns="0" rIns="0" bIns="0" rtlCol="0" anchor="t"/>
          <a:lstStyle/>
          <a:p>
            <a:pPr marL="0" indent="0">
              <a:lnSpc>
                <a:spcPct val="105000"/>
              </a:lnSpc>
              <a:buNone/>
            </a:pPr>
            <a:r>
              <a:rPr lang="en-US" sz="1600" b="1" dirty="0">
                <a:solidFill>
                  <a:srgbClr val="9A6E0F"/>
                </a:solidFill>
                <a:latin typeface="Georgia" pitchFamily="34" charset="0"/>
                <a:ea typeface="Georgia" pitchFamily="34" charset="-122"/>
                <a:cs typeface="Georgia" pitchFamily="34" charset="-120"/>
              </a:rPr>
              <a:t>Thể chế hóa truyền thông thương hiệu quốc gia</a:t>
            </a:r>
            <a:endParaRPr lang="en-US" sz="1600" dirty="0"/>
          </a:p>
        </p:txBody>
      </p:sp>
      <p:sp>
        <p:nvSpPr>
          <p:cNvPr id="9" name="Text 7"/>
          <p:cNvSpPr/>
          <p:nvPr/>
        </p:nvSpPr>
        <p:spPr>
          <a:xfrm>
            <a:off x="914400" y="4297680"/>
            <a:ext cx="2874264" cy="1691640"/>
          </a:xfrm>
          <a:prstGeom prst="rect">
            <a:avLst/>
          </a:prstGeom>
          <a:noFill/>
          <a:ln/>
        </p:spPr>
        <p:txBody>
          <a:bodyPr wrap="square" lIns="0" tIns="0" rIns="0" bIns="0" rtlCol="0" anchor="t"/>
          <a:lstStyle/>
          <a:p>
            <a:pPr marL="0" indent="0">
              <a:lnSpc>
                <a:spcPct val="112000"/>
              </a:lnSpc>
              <a:buNone/>
            </a:pPr>
            <a:r>
              <a:rPr lang="en-US" sz="1250" dirty="0">
                <a:solidFill>
                  <a:srgbClr val="2A1C14"/>
                </a:solidFill>
                <a:latin typeface="Calibri" pitchFamily="34" charset="0"/>
                <a:ea typeface="Calibri" pitchFamily="34" charset="-122"/>
                <a:cs typeface="Calibri" pitchFamily="34" charset="-120"/>
              </a:rPr>
              <a:t>Tham mưu một chương trình có chiến lược rõ ràng, nguồn lực ổn định, đầu mối điều phối thống nhất — học KOCIS (Hàn Quốc) và Quỹ Cool Japan (Nhật Bản). Hướng tới Top 3 ASEAN, Top 30 thế giới về sức mạnh mềm năm 2045.</a:t>
            </a:r>
            <a:endParaRPr lang="en-US" sz="1250" dirty="0"/>
          </a:p>
        </p:txBody>
      </p:sp>
      <p:sp>
        <p:nvSpPr>
          <p:cNvPr id="10" name="Shape 8"/>
          <p:cNvSpPr/>
          <p:nvPr/>
        </p:nvSpPr>
        <p:spPr>
          <a:xfrm>
            <a:off x="4383024" y="2148840"/>
            <a:ext cx="3422904" cy="39319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1" name="Shape 9"/>
          <p:cNvSpPr/>
          <p:nvPr/>
        </p:nvSpPr>
        <p:spPr>
          <a:xfrm>
            <a:off x="4657344" y="2441448"/>
            <a:ext cx="640080" cy="640080"/>
          </a:xfrm>
          <a:prstGeom prst="ellipse">
            <a:avLst/>
          </a:prstGeom>
          <a:solidFill>
            <a:srgbClr val="C8951B"/>
          </a:solidFill>
          <a:ln/>
        </p:spPr>
      </p:sp>
      <p:sp>
        <p:nvSpPr>
          <p:cNvPr id="12" name="Text 10"/>
          <p:cNvSpPr/>
          <p:nvPr/>
        </p:nvSpPr>
        <p:spPr>
          <a:xfrm>
            <a:off x="4657344" y="2441448"/>
            <a:ext cx="640080" cy="640080"/>
          </a:xfrm>
          <a:prstGeom prst="rect">
            <a:avLst/>
          </a:prstGeom>
          <a:noFill/>
          <a:ln/>
        </p:spPr>
        <p:txBody>
          <a:bodyPr wrap="square" lIns="0" tIns="0" rIns="0" bIns="0" rtlCol="0" anchor="ctr"/>
          <a:lstStyle/>
          <a:p>
            <a:pPr marL="0" indent="0" algn="ctr">
              <a:buNone/>
            </a:pPr>
            <a:r>
              <a:rPr lang="en-US" sz="2600" b="1" dirty="0">
                <a:solidFill>
                  <a:srgbClr val="3A2708"/>
                </a:solidFill>
                <a:latin typeface="Georgia" pitchFamily="34" charset="0"/>
                <a:ea typeface="Georgia" pitchFamily="34" charset="-122"/>
                <a:cs typeface="Georgia" pitchFamily="34" charset="-120"/>
              </a:rPr>
              <a:t>2</a:t>
            </a:r>
            <a:endParaRPr lang="en-US" sz="2600" dirty="0"/>
          </a:p>
        </p:txBody>
      </p:sp>
      <p:sp>
        <p:nvSpPr>
          <p:cNvPr id="13" name="Text 11"/>
          <p:cNvSpPr/>
          <p:nvPr/>
        </p:nvSpPr>
        <p:spPr>
          <a:xfrm>
            <a:off x="4657344" y="3246120"/>
            <a:ext cx="2874264" cy="1097280"/>
          </a:xfrm>
          <a:prstGeom prst="rect">
            <a:avLst/>
          </a:prstGeom>
          <a:noFill/>
          <a:ln/>
        </p:spPr>
        <p:txBody>
          <a:bodyPr wrap="square" lIns="0" tIns="0" rIns="0" bIns="0" rtlCol="0" anchor="t"/>
          <a:lstStyle/>
          <a:p>
            <a:pPr marL="0" indent="0">
              <a:lnSpc>
                <a:spcPct val="105000"/>
              </a:lnSpc>
              <a:buNone/>
            </a:pPr>
            <a:r>
              <a:rPr lang="en-US" sz="1600" b="1" dirty="0">
                <a:solidFill>
                  <a:srgbClr val="9A6E0F"/>
                </a:solidFill>
                <a:latin typeface="Georgia" pitchFamily="34" charset="0"/>
                <a:ea typeface="Georgia" pitchFamily="34" charset="-122"/>
                <a:cs typeface="Georgia" pitchFamily="34" charset="-120"/>
              </a:rPr>
              <a:t>Kênh truyền </a:t>
            </a:r>
            <a:r>
              <a:rPr lang="en-US" sz="1600" b="1" dirty="0" err="1">
                <a:solidFill>
                  <a:srgbClr val="9A6E0F"/>
                </a:solidFill>
                <a:latin typeface="Georgia" pitchFamily="34" charset="0"/>
                <a:ea typeface="Georgia" pitchFamily="34" charset="-122"/>
                <a:cs typeface="Georgia" pitchFamily="34" charset="-120"/>
              </a:rPr>
              <a:t>thông</a:t>
            </a:r>
            <a:r>
              <a:rPr lang="en-US" sz="1600" b="1" dirty="0">
                <a:solidFill>
                  <a:srgbClr val="9A6E0F"/>
                </a:solidFill>
                <a:latin typeface="Georgia" pitchFamily="34" charset="0"/>
                <a:ea typeface="Georgia" pitchFamily="34" charset="-122"/>
                <a:cs typeface="Georgia" pitchFamily="34" charset="-120"/>
              </a:rPr>
              <a:t> </a:t>
            </a:r>
          </a:p>
          <a:p>
            <a:pPr marL="0" indent="0">
              <a:lnSpc>
                <a:spcPct val="105000"/>
              </a:lnSpc>
              <a:buNone/>
            </a:pPr>
            <a:r>
              <a:rPr lang="en-US" sz="1600" b="1" dirty="0" err="1">
                <a:solidFill>
                  <a:srgbClr val="9A6E0F"/>
                </a:solidFill>
                <a:latin typeface="Georgia" pitchFamily="34" charset="0"/>
                <a:ea typeface="Georgia" pitchFamily="34" charset="-122"/>
                <a:cs typeface="Georgia" pitchFamily="34" charset="-120"/>
              </a:rPr>
              <a:t>đối</a:t>
            </a:r>
            <a:r>
              <a:rPr lang="en-US" sz="1600" b="1" dirty="0">
                <a:solidFill>
                  <a:srgbClr val="9A6E0F"/>
                </a:solidFill>
                <a:latin typeface="Georgia" pitchFamily="34" charset="0"/>
                <a:ea typeface="Georgia" pitchFamily="34" charset="-122"/>
                <a:cs typeface="Georgia" pitchFamily="34" charset="-120"/>
              </a:rPr>
              <a:t> ngoại đa ngôn ngữ</a:t>
            </a:r>
            <a:endParaRPr lang="en-US" sz="1600" dirty="0"/>
          </a:p>
        </p:txBody>
      </p:sp>
      <p:sp>
        <p:nvSpPr>
          <p:cNvPr id="14" name="Text 12"/>
          <p:cNvSpPr/>
          <p:nvPr/>
        </p:nvSpPr>
        <p:spPr>
          <a:xfrm>
            <a:off x="4657344" y="4297680"/>
            <a:ext cx="2874264" cy="1691640"/>
          </a:xfrm>
          <a:prstGeom prst="rect">
            <a:avLst/>
          </a:prstGeom>
          <a:noFill/>
          <a:ln/>
        </p:spPr>
        <p:txBody>
          <a:bodyPr wrap="square" lIns="0" tIns="0" rIns="0" bIns="0" rtlCol="0" anchor="t"/>
          <a:lstStyle/>
          <a:p>
            <a:pPr marL="0" indent="0">
              <a:lnSpc>
                <a:spcPct val="112000"/>
              </a:lnSpc>
              <a:buNone/>
            </a:pPr>
            <a:r>
              <a:rPr lang="en-US" sz="1250" dirty="0">
                <a:solidFill>
                  <a:srgbClr val="2A1C14"/>
                </a:solidFill>
                <a:latin typeface="Calibri" pitchFamily="34" charset="0"/>
                <a:ea typeface="Calibri" pitchFamily="34" charset="-122"/>
                <a:cs typeface="Calibri" pitchFamily="34" charset="-120"/>
              </a:rPr>
              <a:t>Phát triển nội dung tiếng Anh, Trung, Nhật, Hàn — nhắm trúng công chúng quốc tế, lấp khoảng trống đã khiến trụ cột Truyền thông mới ở hạng 78.</a:t>
            </a:r>
            <a:endParaRPr lang="en-US" sz="1250" dirty="0"/>
          </a:p>
        </p:txBody>
      </p:sp>
      <p:sp>
        <p:nvSpPr>
          <p:cNvPr id="15" name="Shape 13"/>
          <p:cNvSpPr/>
          <p:nvPr/>
        </p:nvSpPr>
        <p:spPr>
          <a:xfrm>
            <a:off x="8125968" y="2148840"/>
            <a:ext cx="3422904" cy="39319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6" name="Shape 14"/>
          <p:cNvSpPr/>
          <p:nvPr/>
        </p:nvSpPr>
        <p:spPr>
          <a:xfrm>
            <a:off x="8400288" y="2441448"/>
            <a:ext cx="640080" cy="640080"/>
          </a:xfrm>
          <a:prstGeom prst="ellipse">
            <a:avLst/>
          </a:prstGeom>
          <a:solidFill>
            <a:srgbClr val="C8951B"/>
          </a:solidFill>
          <a:ln/>
        </p:spPr>
      </p:sp>
      <p:sp>
        <p:nvSpPr>
          <p:cNvPr id="17" name="Text 15"/>
          <p:cNvSpPr/>
          <p:nvPr/>
        </p:nvSpPr>
        <p:spPr>
          <a:xfrm>
            <a:off x="8400288" y="2441448"/>
            <a:ext cx="640080" cy="640080"/>
          </a:xfrm>
          <a:prstGeom prst="rect">
            <a:avLst/>
          </a:prstGeom>
          <a:noFill/>
          <a:ln/>
        </p:spPr>
        <p:txBody>
          <a:bodyPr wrap="square" lIns="0" tIns="0" rIns="0" bIns="0" rtlCol="0" anchor="ctr"/>
          <a:lstStyle/>
          <a:p>
            <a:pPr marL="0" indent="0" algn="ctr">
              <a:buNone/>
            </a:pPr>
            <a:r>
              <a:rPr lang="en-US" sz="2600" b="1" dirty="0">
                <a:solidFill>
                  <a:srgbClr val="3A2708"/>
                </a:solidFill>
                <a:latin typeface="Georgia" pitchFamily="34" charset="0"/>
                <a:ea typeface="Georgia" pitchFamily="34" charset="-122"/>
                <a:cs typeface="Georgia" pitchFamily="34" charset="-120"/>
              </a:rPr>
              <a:t>3</a:t>
            </a:r>
            <a:endParaRPr lang="en-US" sz="2600" dirty="0"/>
          </a:p>
        </p:txBody>
      </p:sp>
      <p:sp>
        <p:nvSpPr>
          <p:cNvPr id="18" name="Text 16"/>
          <p:cNvSpPr/>
          <p:nvPr/>
        </p:nvSpPr>
        <p:spPr>
          <a:xfrm>
            <a:off x="8400288" y="3246120"/>
            <a:ext cx="2874264" cy="1097280"/>
          </a:xfrm>
          <a:prstGeom prst="rect">
            <a:avLst/>
          </a:prstGeom>
          <a:noFill/>
          <a:ln/>
        </p:spPr>
        <p:txBody>
          <a:bodyPr wrap="square" lIns="0" tIns="0" rIns="0" bIns="0" rtlCol="0" anchor="t"/>
          <a:lstStyle/>
          <a:p>
            <a:pPr marL="0" indent="0">
              <a:lnSpc>
                <a:spcPct val="105000"/>
              </a:lnSpc>
              <a:buNone/>
            </a:pPr>
            <a:r>
              <a:rPr lang="en-US" sz="1600" b="1" dirty="0">
                <a:solidFill>
                  <a:srgbClr val="9A6E0F"/>
                </a:solidFill>
                <a:latin typeface="Georgia" pitchFamily="34" charset="0"/>
                <a:ea typeface="Georgia" pitchFamily="34" charset="-122"/>
                <a:cs typeface="Georgia" pitchFamily="34" charset="-120"/>
              </a:rPr>
              <a:t>Làm chủ báo chí dữ liệu và công nghệ số</a:t>
            </a:r>
            <a:endParaRPr lang="en-US" sz="1600" dirty="0"/>
          </a:p>
        </p:txBody>
      </p:sp>
      <p:sp>
        <p:nvSpPr>
          <p:cNvPr id="19" name="Text 17"/>
          <p:cNvSpPr/>
          <p:nvPr/>
        </p:nvSpPr>
        <p:spPr>
          <a:xfrm>
            <a:off x="8400288" y="4297680"/>
            <a:ext cx="2874264" cy="1691640"/>
          </a:xfrm>
          <a:prstGeom prst="rect">
            <a:avLst/>
          </a:prstGeom>
          <a:noFill/>
          <a:ln/>
        </p:spPr>
        <p:txBody>
          <a:bodyPr wrap="square" lIns="0" tIns="0" rIns="0" bIns="0" rtlCol="0" anchor="t"/>
          <a:lstStyle/>
          <a:p>
            <a:pPr marL="0" indent="0">
              <a:lnSpc>
                <a:spcPct val="112000"/>
              </a:lnSpc>
              <a:buNone/>
            </a:pPr>
            <a:r>
              <a:rPr lang="en-US" sz="1250" dirty="0">
                <a:solidFill>
                  <a:srgbClr val="2A1C14"/>
                </a:solidFill>
                <a:latin typeface="Calibri" pitchFamily="34" charset="0"/>
                <a:ea typeface="Calibri" pitchFamily="34" charset="-122"/>
                <a:cs typeface="Calibri" pitchFamily="34" charset="-120"/>
              </a:rPr>
              <a:t>Đẩy mạnh infographic, longform, video, podcast; ứng dụng trí tuệ nhân tạo và dữ liệu lớn; thiết lập công cụ đo lường hiệu quả. Không đo được thì không quản được, không quản được thì không nâng tầm.</a:t>
            </a:r>
            <a:endParaRPr lang="en-US" sz="1250" dirty="0"/>
          </a:p>
        </p:txBody>
      </p:sp>
      <p:sp>
        <p:nvSpPr>
          <p:cNvPr id="20" name="Text 18"/>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1" name="Text 19"/>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18</a:t>
            </a:r>
            <a:endParaRPr lang="en-US" sz="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TRỤ 2 · BẢO VỆ LỢI ÍCH QUỐC GIA + NỀN CHUNG</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Hai việc giữ vững, một việc kết nối</a:t>
            </a:r>
            <a:endParaRPr lang="en-US" sz="3100" dirty="0"/>
          </a:p>
        </p:txBody>
      </p:sp>
      <p:sp>
        <p:nvSpPr>
          <p:cNvPr id="5" name="Shape 3"/>
          <p:cNvSpPr/>
          <p:nvPr/>
        </p:nvSpPr>
        <p:spPr>
          <a:xfrm>
            <a:off x="640080" y="2148840"/>
            <a:ext cx="3422904" cy="39319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Shape 4"/>
          <p:cNvSpPr/>
          <p:nvPr/>
        </p:nvSpPr>
        <p:spPr>
          <a:xfrm>
            <a:off x="914400" y="2441448"/>
            <a:ext cx="640080" cy="640080"/>
          </a:xfrm>
          <a:prstGeom prst="ellipse">
            <a:avLst/>
          </a:prstGeom>
          <a:solidFill>
            <a:srgbClr val="C1272D"/>
          </a:solidFill>
          <a:ln/>
        </p:spPr>
      </p:sp>
      <p:sp>
        <p:nvSpPr>
          <p:cNvPr id="7" name="Text 5"/>
          <p:cNvSpPr/>
          <p:nvPr/>
        </p:nvSpPr>
        <p:spPr>
          <a:xfrm>
            <a:off x="914400" y="2441448"/>
            <a:ext cx="640080" cy="640080"/>
          </a:xfrm>
          <a:prstGeom prst="rect">
            <a:avLst/>
          </a:prstGeom>
          <a:noFill/>
          <a:ln/>
        </p:spPr>
        <p:txBody>
          <a:bodyPr wrap="square" lIns="0" tIns="0" rIns="0" bIns="0" rtlCol="0" anchor="ctr"/>
          <a:lstStyle/>
          <a:p>
            <a:pPr marL="0" indent="0" algn="ctr">
              <a:buNone/>
            </a:pPr>
            <a:r>
              <a:rPr lang="en-US" sz="2600" b="1" dirty="0">
                <a:solidFill>
                  <a:srgbClr val="FFFFFF"/>
                </a:solidFill>
                <a:latin typeface="Georgia" pitchFamily="34" charset="0"/>
                <a:ea typeface="Georgia" pitchFamily="34" charset="-122"/>
                <a:cs typeface="Georgia" pitchFamily="34" charset="-120"/>
              </a:rPr>
              <a:t>4</a:t>
            </a:r>
            <a:endParaRPr lang="en-US" sz="2600" dirty="0"/>
          </a:p>
        </p:txBody>
      </p:sp>
      <p:sp>
        <p:nvSpPr>
          <p:cNvPr id="8" name="Text 6"/>
          <p:cNvSpPr/>
          <p:nvPr/>
        </p:nvSpPr>
        <p:spPr>
          <a:xfrm>
            <a:off x="914400" y="3246120"/>
            <a:ext cx="2874264" cy="1188720"/>
          </a:xfrm>
          <a:prstGeom prst="rect">
            <a:avLst/>
          </a:prstGeom>
          <a:noFill/>
          <a:ln/>
        </p:spPr>
        <p:txBody>
          <a:bodyPr wrap="square" lIns="0" tIns="0" rIns="0" bIns="0" rtlCol="0" anchor="t"/>
          <a:lstStyle/>
          <a:p>
            <a:pPr marL="0" indent="0">
              <a:lnSpc>
                <a:spcPct val="105000"/>
              </a:lnSpc>
              <a:buNone/>
            </a:pPr>
            <a:r>
              <a:rPr lang="en-US" sz="1550" b="1" dirty="0">
                <a:solidFill>
                  <a:srgbClr val="C1272D"/>
                </a:solidFill>
                <a:latin typeface="Georgia" pitchFamily="34" charset="0"/>
                <a:ea typeface="Georgia" pitchFamily="34" charset="-122"/>
                <a:cs typeface="Georgia" pitchFamily="34" charset="-120"/>
              </a:rPr>
              <a:t>Báo chí giám sát và phản biện</a:t>
            </a:r>
            <a:endParaRPr lang="en-US" sz="1550" dirty="0"/>
          </a:p>
        </p:txBody>
      </p:sp>
      <p:sp>
        <p:nvSpPr>
          <p:cNvPr id="9" name="Text 7"/>
          <p:cNvSpPr/>
          <p:nvPr/>
        </p:nvSpPr>
        <p:spPr>
          <a:xfrm>
            <a:off x="914400" y="4434840"/>
            <a:ext cx="2874264" cy="1554480"/>
          </a:xfrm>
          <a:prstGeom prst="rect">
            <a:avLst/>
          </a:prstGeom>
          <a:noFill/>
          <a:ln/>
        </p:spPr>
        <p:txBody>
          <a:bodyPr wrap="square" lIns="0" tIns="0" rIns="0" bIns="0" rtlCol="0" anchor="t"/>
          <a:lstStyle/>
          <a:p>
            <a:pPr marL="0" indent="0">
              <a:lnSpc>
                <a:spcPct val="110000"/>
              </a:lnSpc>
              <a:buNone/>
            </a:pPr>
            <a:r>
              <a:rPr lang="en-US" sz="1200" dirty="0">
                <a:solidFill>
                  <a:srgbClr val="2A1C14"/>
                </a:solidFill>
                <a:latin typeface="Calibri" pitchFamily="34" charset="0"/>
                <a:ea typeface="Calibri" pitchFamily="34" charset="-122"/>
                <a:cs typeface="Calibri" pitchFamily="34" charset="-120"/>
              </a:rPr>
              <a:t>Kiên quyết đấu tranh với hàng giả, hàng nhái, gian lận xuất xứ, vi phạm trên thương mại điện tử; bảo vệ người tiêu dùng theo tinh thần Luật Bảo vệ quyền lợi người tiêu dùng năm 2023.</a:t>
            </a:r>
            <a:endParaRPr lang="en-US" sz="1200" dirty="0"/>
          </a:p>
        </p:txBody>
      </p:sp>
      <p:sp>
        <p:nvSpPr>
          <p:cNvPr id="10" name="Shape 8"/>
          <p:cNvSpPr/>
          <p:nvPr/>
        </p:nvSpPr>
        <p:spPr>
          <a:xfrm>
            <a:off x="4383024" y="2148840"/>
            <a:ext cx="3422904" cy="39319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1" name="Shape 9"/>
          <p:cNvSpPr/>
          <p:nvPr/>
        </p:nvSpPr>
        <p:spPr>
          <a:xfrm>
            <a:off x="4657344" y="2441448"/>
            <a:ext cx="640080" cy="640080"/>
          </a:xfrm>
          <a:prstGeom prst="ellipse">
            <a:avLst/>
          </a:prstGeom>
          <a:solidFill>
            <a:srgbClr val="C1272D"/>
          </a:solidFill>
          <a:ln/>
        </p:spPr>
      </p:sp>
      <p:sp>
        <p:nvSpPr>
          <p:cNvPr id="12" name="Text 10"/>
          <p:cNvSpPr/>
          <p:nvPr/>
        </p:nvSpPr>
        <p:spPr>
          <a:xfrm>
            <a:off x="4657344" y="2441448"/>
            <a:ext cx="640080" cy="640080"/>
          </a:xfrm>
          <a:prstGeom prst="rect">
            <a:avLst/>
          </a:prstGeom>
          <a:noFill/>
          <a:ln/>
        </p:spPr>
        <p:txBody>
          <a:bodyPr wrap="square" lIns="0" tIns="0" rIns="0" bIns="0" rtlCol="0" anchor="ctr"/>
          <a:lstStyle/>
          <a:p>
            <a:pPr marL="0" indent="0" algn="ctr">
              <a:buNone/>
            </a:pPr>
            <a:r>
              <a:rPr lang="en-US" sz="2600" b="1" dirty="0">
                <a:solidFill>
                  <a:srgbClr val="FFFFFF"/>
                </a:solidFill>
                <a:latin typeface="Georgia" pitchFamily="34" charset="0"/>
                <a:ea typeface="Georgia" pitchFamily="34" charset="-122"/>
                <a:cs typeface="Georgia" pitchFamily="34" charset="-120"/>
              </a:rPr>
              <a:t>5</a:t>
            </a:r>
            <a:endParaRPr lang="en-US" sz="2600" dirty="0"/>
          </a:p>
        </p:txBody>
      </p:sp>
      <p:sp>
        <p:nvSpPr>
          <p:cNvPr id="13" name="Text 11"/>
          <p:cNvSpPr/>
          <p:nvPr/>
        </p:nvSpPr>
        <p:spPr>
          <a:xfrm>
            <a:off x="4657344" y="3246120"/>
            <a:ext cx="2874264" cy="1188720"/>
          </a:xfrm>
          <a:prstGeom prst="rect">
            <a:avLst/>
          </a:prstGeom>
          <a:noFill/>
          <a:ln/>
        </p:spPr>
        <p:txBody>
          <a:bodyPr wrap="square" lIns="0" tIns="0" rIns="0" bIns="0" rtlCol="0" anchor="t"/>
          <a:lstStyle/>
          <a:p>
            <a:pPr marL="0" indent="0">
              <a:lnSpc>
                <a:spcPct val="105000"/>
              </a:lnSpc>
              <a:buNone/>
            </a:pPr>
            <a:r>
              <a:rPr lang="en-US" sz="1550" b="1" dirty="0">
                <a:solidFill>
                  <a:srgbClr val="C1272D"/>
                </a:solidFill>
                <a:latin typeface="Georgia" pitchFamily="34" charset="0"/>
                <a:ea typeface="Georgia" pitchFamily="34" charset="-122"/>
                <a:cs typeface="Georgia" pitchFamily="34" charset="-120"/>
              </a:rPr>
              <a:t>Đồng hành cùng doanh nghiệp trên mặt trận phòng vệ thương mại</a:t>
            </a:r>
            <a:endParaRPr lang="en-US" sz="1550" dirty="0"/>
          </a:p>
        </p:txBody>
      </p:sp>
      <p:sp>
        <p:nvSpPr>
          <p:cNvPr id="14" name="Text 12"/>
          <p:cNvSpPr/>
          <p:nvPr/>
        </p:nvSpPr>
        <p:spPr>
          <a:xfrm>
            <a:off x="4657344" y="4434840"/>
            <a:ext cx="2874264" cy="1554480"/>
          </a:xfrm>
          <a:prstGeom prst="rect">
            <a:avLst/>
          </a:prstGeom>
          <a:noFill/>
          <a:ln/>
        </p:spPr>
        <p:txBody>
          <a:bodyPr wrap="square" lIns="0" tIns="0" rIns="0" bIns="0" rtlCol="0" anchor="t"/>
          <a:lstStyle/>
          <a:p>
            <a:pPr marL="0" indent="0">
              <a:lnSpc>
                <a:spcPct val="110000"/>
              </a:lnSpc>
              <a:buNone/>
            </a:pPr>
            <a:r>
              <a:rPr lang="en-US" sz="1200" dirty="0">
                <a:solidFill>
                  <a:srgbClr val="2A1C14"/>
                </a:solidFill>
                <a:latin typeface="Calibri" pitchFamily="34" charset="0"/>
                <a:ea typeface="Calibri" pitchFamily="34" charset="-122"/>
                <a:cs typeface="Calibri" pitchFamily="34" charset="-120"/>
              </a:rPr>
              <a:t>Truyền thông cảnh báo sớm, phổ biến quy định và bài học ứng phó — từ con cá tra đến tấm thép cán nóng; kết nối chặt với Cục Phòng vệ thương mại và hệ thống Thương vụ Việt Nam ở nước ngoài.</a:t>
            </a:r>
            <a:endParaRPr lang="en-US" sz="1200" dirty="0"/>
          </a:p>
        </p:txBody>
      </p:sp>
      <p:sp>
        <p:nvSpPr>
          <p:cNvPr id="15" name="Shape 13"/>
          <p:cNvSpPr/>
          <p:nvPr/>
        </p:nvSpPr>
        <p:spPr>
          <a:xfrm>
            <a:off x="8125968" y="2148840"/>
            <a:ext cx="3422904" cy="3931920"/>
          </a:xfrm>
          <a:prstGeom prst="rect">
            <a:avLst/>
          </a:prstGeom>
          <a:solidFill>
            <a:srgbClr val="FBF3DE"/>
          </a:solidFill>
          <a:ln w="19050">
            <a:solidFill>
              <a:srgbClr val="C8951B"/>
            </a:solidFill>
            <a:prstDash val="solid"/>
          </a:ln>
          <a:effectLst>
            <a:outerShdw blurRad="139700" dist="38100" dir="8100000" algn="bl" rotWithShape="0">
              <a:srgbClr val="2A1C14">
                <a:alpha val="14000"/>
              </a:srgbClr>
            </a:outerShdw>
          </a:effectLst>
        </p:spPr>
      </p:sp>
      <p:sp>
        <p:nvSpPr>
          <p:cNvPr id="16" name="Shape 14"/>
          <p:cNvSpPr/>
          <p:nvPr/>
        </p:nvSpPr>
        <p:spPr>
          <a:xfrm>
            <a:off x="8400288" y="2441448"/>
            <a:ext cx="640080" cy="640080"/>
          </a:xfrm>
          <a:prstGeom prst="ellipse">
            <a:avLst/>
          </a:prstGeom>
          <a:solidFill>
            <a:srgbClr val="C8951B"/>
          </a:solidFill>
          <a:ln/>
        </p:spPr>
      </p:sp>
      <p:sp>
        <p:nvSpPr>
          <p:cNvPr id="17" name="Text 15"/>
          <p:cNvSpPr/>
          <p:nvPr/>
        </p:nvSpPr>
        <p:spPr>
          <a:xfrm>
            <a:off x="8400288" y="2441448"/>
            <a:ext cx="640080" cy="640080"/>
          </a:xfrm>
          <a:prstGeom prst="rect">
            <a:avLst/>
          </a:prstGeom>
          <a:noFill/>
          <a:ln/>
        </p:spPr>
        <p:txBody>
          <a:bodyPr wrap="square" lIns="0" tIns="0" rIns="0" bIns="0" rtlCol="0" anchor="ctr"/>
          <a:lstStyle/>
          <a:p>
            <a:pPr marL="0" indent="0" algn="ctr">
              <a:buNone/>
            </a:pPr>
            <a:r>
              <a:rPr lang="en-US" sz="2600" b="1" dirty="0">
                <a:solidFill>
                  <a:srgbClr val="3A2708"/>
                </a:solidFill>
                <a:latin typeface="Georgia" pitchFamily="34" charset="0"/>
                <a:ea typeface="Georgia" pitchFamily="34" charset="-122"/>
                <a:cs typeface="Georgia" pitchFamily="34" charset="-120"/>
              </a:rPr>
              <a:t>6</a:t>
            </a:r>
            <a:endParaRPr lang="en-US" sz="2600" dirty="0"/>
          </a:p>
        </p:txBody>
      </p:sp>
      <p:sp>
        <p:nvSpPr>
          <p:cNvPr id="18" name="Text 16"/>
          <p:cNvSpPr/>
          <p:nvPr/>
        </p:nvSpPr>
        <p:spPr>
          <a:xfrm>
            <a:off x="9177528" y="2560320"/>
            <a:ext cx="2142744" cy="411480"/>
          </a:xfrm>
          <a:prstGeom prst="rect">
            <a:avLst/>
          </a:prstGeom>
          <a:noFill/>
          <a:ln/>
        </p:spPr>
        <p:txBody>
          <a:bodyPr wrap="square" lIns="0" tIns="0" rIns="0" bIns="0" rtlCol="0" anchor="ctr"/>
          <a:lstStyle/>
          <a:p>
            <a:pPr marL="0" indent="0">
              <a:buNone/>
            </a:pPr>
            <a:r>
              <a:rPr lang="en-US" sz="1100" b="1" kern="0" spc="100" dirty="0">
                <a:solidFill>
                  <a:srgbClr val="9A6E0F"/>
                </a:solidFill>
                <a:latin typeface="Calibri" pitchFamily="34" charset="0"/>
                <a:ea typeface="Calibri" pitchFamily="34" charset="-122"/>
                <a:cs typeface="Calibri" pitchFamily="34" charset="-120"/>
              </a:rPr>
              <a:t>NỀN CHUNG</a:t>
            </a:r>
            <a:endParaRPr lang="en-US" sz="1100" dirty="0"/>
          </a:p>
        </p:txBody>
      </p:sp>
      <p:sp>
        <p:nvSpPr>
          <p:cNvPr id="19" name="Text 17"/>
          <p:cNvSpPr/>
          <p:nvPr/>
        </p:nvSpPr>
        <p:spPr>
          <a:xfrm>
            <a:off x="8400288" y="3246120"/>
            <a:ext cx="2874264" cy="1188720"/>
          </a:xfrm>
          <a:prstGeom prst="rect">
            <a:avLst/>
          </a:prstGeom>
          <a:noFill/>
          <a:ln/>
        </p:spPr>
        <p:txBody>
          <a:bodyPr wrap="square" lIns="0" tIns="0" rIns="0" bIns="0" rtlCol="0" anchor="t"/>
          <a:lstStyle/>
          <a:p>
            <a:pPr marL="0" indent="0">
              <a:lnSpc>
                <a:spcPct val="105000"/>
              </a:lnSpc>
              <a:buNone/>
            </a:pPr>
            <a:r>
              <a:rPr lang="en-US" sz="1550" b="1" dirty="0">
                <a:solidFill>
                  <a:srgbClr val="9A6E0F"/>
                </a:solidFill>
                <a:latin typeface="Georgia" pitchFamily="34" charset="0"/>
                <a:ea typeface="Georgia" pitchFamily="34" charset="-122"/>
                <a:cs typeface="Georgia" pitchFamily="34" charset="-120"/>
              </a:rPr>
              <a:t>Liên kết hệ sinh thái Bộ – báo – hiệp hội – doanh nghiệp</a:t>
            </a:r>
            <a:endParaRPr lang="en-US" sz="1550" dirty="0"/>
          </a:p>
        </p:txBody>
      </p:sp>
      <p:sp>
        <p:nvSpPr>
          <p:cNvPr id="20" name="Text 18"/>
          <p:cNvSpPr/>
          <p:nvPr/>
        </p:nvSpPr>
        <p:spPr>
          <a:xfrm>
            <a:off x="8400288" y="4434840"/>
            <a:ext cx="2874264" cy="1554480"/>
          </a:xfrm>
          <a:prstGeom prst="rect">
            <a:avLst/>
          </a:prstGeom>
          <a:noFill/>
          <a:ln/>
        </p:spPr>
        <p:txBody>
          <a:bodyPr wrap="square" lIns="0" tIns="0" rIns="0" bIns="0" rtlCol="0" anchor="t"/>
          <a:lstStyle/>
          <a:p>
            <a:pPr marL="0" indent="0">
              <a:lnSpc>
                <a:spcPct val="110000"/>
              </a:lnSpc>
              <a:buNone/>
            </a:pPr>
            <a:r>
              <a:rPr lang="en-US" sz="1200" dirty="0">
                <a:solidFill>
                  <a:srgbClr val="2A1C14"/>
                </a:solidFill>
                <a:latin typeface="Calibri" pitchFamily="34" charset="0"/>
                <a:ea typeface="Calibri" pitchFamily="34" charset="-122"/>
                <a:cs typeface="Calibri" pitchFamily="34" charset="-120"/>
              </a:rPr>
              <a:t>Phối hợp các cơ quan báo chí chủ lực (như chuyên trang Thương hiệu quốc gia trên Báo Nhân Dân), hiệp hội ngành hàng và cộng đồng doanh nghiệp thành một mạng lưới truyền thông thống nhất, phát huy sức mạnh tổng hợp.</a:t>
            </a:r>
            <a:endParaRPr lang="en-US" sz="1200" dirty="0"/>
          </a:p>
        </p:txBody>
      </p:sp>
      <p:sp>
        <p:nvSpPr>
          <p:cNvPr id="21" name="Text 19"/>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2" name="Text 20"/>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19</a:t>
            </a:r>
            <a:endParaRPr lang="en-US" sz="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MỞ ĐẦU</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Bắt đầu từ một bức thư</a:t>
            </a:r>
            <a:endParaRPr lang="en-US" sz="3100" dirty="0"/>
          </a:p>
        </p:txBody>
      </p:sp>
      <p:sp>
        <p:nvSpPr>
          <p:cNvPr id="5" name="Shape 3"/>
          <p:cNvSpPr/>
          <p:nvPr/>
        </p:nvSpPr>
        <p:spPr>
          <a:xfrm>
            <a:off x="640080" y="1965960"/>
            <a:ext cx="6766560" cy="2468880"/>
          </a:xfrm>
          <a:prstGeom prst="rect">
            <a:avLst/>
          </a:prstGeom>
          <a:solidFill>
            <a:srgbClr val="7A121B"/>
          </a:solidFill>
          <a:ln/>
          <a:effectLst>
            <a:outerShdw blurRad="139700" dist="38100" dir="8100000" algn="bl" rotWithShape="0">
              <a:srgbClr val="2A1C14">
                <a:alpha val="14000"/>
              </a:srgbClr>
            </a:outerShdw>
          </a:effectLst>
        </p:spPr>
      </p:sp>
      <p:sp>
        <p:nvSpPr>
          <p:cNvPr id="6" name="Shape 4"/>
          <p:cNvSpPr/>
          <p:nvPr/>
        </p:nvSpPr>
        <p:spPr>
          <a:xfrm>
            <a:off x="640080" y="1965960"/>
            <a:ext cx="109728" cy="2468880"/>
          </a:xfrm>
          <a:prstGeom prst="rect">
            <a:avLst/>
          </a:prstGeom>
          <a:solidFill>
            <a:srgbClr val="C8951B"/>
          </a:solidFill>
          <a:ln/>
        </p:spPr>
      </p:sp>
      <p:sp>
        <p:nvSpPr>
          <p:cNvPr id="7" name="Text 5"/>
          <p:cNvSpPr/>
          <p:nvPr/>
        </p:nvSpPr>
        <p:spPr>
          <a:xfrm>
            <a:off x="1051560" y="2240280"/>
            <a:ext cx="6035040" cy="1463040"/>
          </a:xfrm>
          <a:prstGeom prst="rect">
            <a:avLst/>
          </a:prstGeom>
          <a:noFill/>
          <a:ln/>
        </p:spPr>
        <p:txBody>
          <a:bodyPr wrap="square" lIns="0" tIns="0" rIns="0" bIns="0" rtlCol="0" anchor="t"/>
          <a:lstStyle/>
          <a:p>
            <a:pPr marL="0" indent="0">
              <a:lnSpc>
                <a:spcPct val="112000"/>
              </a:lnSpc>
              <a:buNone/>
            </a:pPr>
            <a:r>
              <a:rPr lang="en-US" sz="2100" b="1" i="1" dirty="0">
                <a:solidFill>
                  <a:srgbClr val="FFFFFF"/>
                </a:solidFill>
                <a:latin typeface="Georgia" pitchFamily="34" charset="0"/>
                <a:ea typeface="Georgia" pitchFamily="34" charset="-122"/>
                <a:cs typeface="Georgia" pitchFamily="34" charset="-120"/>
              </a:rPr>
              <a:t>“Nền kinh tế quốc dân thịnh vượng nghĩa là các sự kinh doanh của các nhà công nghiệp, thương nghiệp thịnh vượng.”</a:t>
            </a:r>
            <a:endParaRPr lang="en-US" sz="2100" dirty="0"/>
          </a:p>
        </p:txBody>
      </p:sp>
      <p:sp>
        <p:nvSpPr>
          <p:cNvPr id="8" name="Text 6"/>
          <p:cNvSpPr/>
          <p:nvPr/>
        </p:nvSpPr>
        <p:spPr>
          <a:xfrm>
            <a:off x="1051560" y="3794760"/>
            <a:ext cx="6035040" cy="457200"/>
          </a:xfrm>
          <a:prstGeom prst="rect">
            <a:avLst/>
          </a:prstGeom>
          <a:noFill/>
          <a:ln/>
        </p:spPr>
        <p:txBody>
          <a:bodyPr wrap="square" lIns="0" tIns="0" rIns="0" bIns="0" rtlCol="0" anchor="t"/>
          <a:lstStyle/>
          <a:p>
            <a:pPr marL="0" indent="0">
              <a:buNone/>
            </a:pPr>
            <a:r>
              <a:rPr lang="en-US" sz="1250" dirty="0">
                <a:solidFill>
                  <a:srgbClr val="F0CE73"/>
                </a:solidFill>
                <a:latin typeface="Calibri" pitchFamily="34" charset="0"/>
                <a:ea typeface="Calibri" pitchFamily="34" charset="-122"/>
                <a:cs typeface="Calibri" pitchFamily="34" charset="-120"/>
              </a:rPr>
              <a:t>— Chủ tịch Hồ Chí Minh, Thư gửi giới Công Thương Việt Nam, ngày 13 tháng 10 năm 1945</a:t>
            </a:r>
            <a:endParaRPr lang="en-US" sz="1250" dirty="0"/>
          </a:p>
        </p:txBody>
      </p:sp>
      <p:sp>
        <p:nvSpPr>
          <p:cNvPr id="9" name="Text 7"/>
          <p:cNvSpPr/>
          <p:nvPr/>
        </p:nvSpPr>
        <p:spPr>
          <a:xfrm>
            <a:off x="640080" y="4663440"/>
            <a:ext cx="6766560" cy="1463040"/>
          </a:xfrm>
          <a:prstGeom prst="rect">
            <a:avLst/>
          </a:prstGeom>
          <a:noFill/>
          <a:ln/>
        </p:spPr>
        <p:txBody>
          <a:bodyPr wrap="square" lIns="0" tIns="0" rIns="0" bIns="0" rtlCol="0" anchor="t"/>
          <a:lstStyle/>
          <a:p>
            <a:pPr marL="0" indent="0">
              <a:lnSpc>
                <a:spcPct val="115000"/>
              </a:lnSpc>
              <a:buNone/>
            </a:pPr>
            <a:r>
              <a:rPr lang="en-US" sz="1450" dirty="0">
                <a:solidFill>
                  <a:srgbClr val="2A1C14"/>
                </a:solidFill>
                <a:latin typeface="Calibri" pitchFamily="34" charset="0"/>
                <a:ea typeface="Calibri" pitchFamily="34" charset="-122"/>
                <a:cs typeface="Calibri" pitchFamily="34" charset="-120"/>
              </a:rPr>
              <a:t>Tám mươi mốt năm sau bức thư ấy, sự thịnh vượng mà Người mong mỏi đã có một gương mặt mang tên thương hiệu quốc gia, kèm một sứ mệnh kép: vừa quảng bá để thương hiệu Việt vươn xa, vừa bảo vệ để lợi ích quốc gia không bị xâm phạm. Hai việc ấy thực ra là một.</a:t>
            </a:r>
            <a:endParaRPr lang="en-US" sz="1450" dirty="0"/>
          </a:p>
        </p:txBody>
      </p:sp>
      <p:sp>
        <p:nvSpPr>
          <p:cNvPr id="10" name="Shape 8"/>
          <p:cNvSpPr/>
          <p:nvPr/>
        </p:nvSpPr>
        <p:spPr>
          <a:xfrm>
            <a:off x="7726680" y="1965960"/>
            <a:ext cx="3822192" cy="4114800"/>
          </a:xfrm>
          <a:prstGeom prst="roundRect">
            <a:avLst>
              <a:gd name="adj" fmla="val 1435"/>
            </a:avLst>
          </a:prstGeom>
          <a:solidFill>
            <a:srgbClr val="F7EAD6"/>
          </a:solidFill>
          <a:ln w="19050">
            <a:solidFill>
              <a:srgbClr val="C8951B"/>
            </a:solidFill>
            <a:prstDash val="dash"/>
          </a:ln>
        </p:spPr>
      </p:sp>
      <p:sp>
        <p:nvSpPr>
          <p:cNvPr id="11" name="Shape 9"/>
          <p:cNvSpPr/>
          <p:nvPr/>
        </p:nvSpPr>
        <p:spPr>
          <a:xfrm>
            <a:off x="9226296" y="3200400"/>
            <a:ext cx="822960" cy="566928"/>
          </a:xfrm>
          <a:prstGeom prst="roundRect">
            <a:avLst>
              <a:gd name="adj" fmla="val 6452"/>
            </a:avLst>
          </a:prstGeom>
          <a:ln w="19050">
            <a:solidFill>
              <a:srgbClr val="C8951B"/>
            </a:solidFill>
            <a:prstDash val="solid"/>
          </a:ln>
        </p:spPr>
      </p:sp>
      <p:sp>
        <p:nvSpPr>
          <p:cNvPr id="12" name="Shape 10"/>
          <p:cNvSpPr/>
          <p:nvPr/>
        </p:nvSpPr>
        <p:spPr>
          <a:xfrm>
            <a:off x="9336024" y="3291840"/>
            <a:ext cx="146304" cy="146304"/>
          </a:xfrm>
          <a:prstGeom prst="ellipse">
            <a:avLst/>
          </a:prstGeom>
          <a:solidFill>
            <a:srgbClr val="C8951B"/>
          </a:solidFill>
          <a:ln/>
        </p:spPr>
      </p:sp>
      <p:sp>
        <p:nvSpPr>
          <p:cNvPr id="13" name="Shape 11"/>
          <p:cNvSpPr/>
          <p:nvPr/>
        </p:nvSpPr>
        <p:spPr>
          <a:xfrm>
            <a:off x="9281160" y="3712464"/>
            <a:ext cx="370332" cy="0"/>
          </a:xfrm>
          <a:prstGeom prst="line">
            <a:avLst/>
          </a:prstGeom>
          <a:noFill/>
          <a:ln w="19050">
            <a:solidFill>
              <a:srgbClr val="C8951B"/>
            </a:solidFill>
            <a:prstDash val="solid"/>
          </a:ln>
        </p:spPr>
      </p:sp>
      <p:sp>
        <p:nvSpPr>
          <p:cNvPr id="14" name="Text 12"/>
          <p:cNvSpPr/>
          <p:nvPr/>
        </p:nvSpPr>
        <p:spPr>
          <a:xfrm>
            <a:off x="7923276" y="5381172"/>
            <a:ext cx="3456432" cy="219456"/>
          </a:xfrm>
          <a:prstGeom prst="rect">
            <a:avLst/>
          </a:prstGeom>
          <a:noFill/>
          <a:ln/>
        </p:spPr>
        <p:txBody>
          <a:bodyPr wrap="square" lIns="0" tIns="0" rIns="0" bIns="0" rtlCol="0" anchor="t"/>
          <a:lstStyle/>
          <a:p>
            <a:pPr marL="0" indent="0" algn="ctr">
              <a:lnSpc>
                <a:spcPct val="105000"/>
              </a:lnSpc>
              <a:buNone/>
            </a:pPr>
            <a:r>
              <a:rPr lang="en-US" sz="1050" dirty="0" err="1">
                <a:solidFill>
                  <a:srgbClr val="8A7A68"/>
                </a:solidFill>
                <a:latin typeface="Calibri" pitchFamily="34" charset="0"/>
                <a:ea typeface="Calibri" pitchFamily="34" charset="-122"/>
                <a:cs typeface="Calibri" pitchFamily="34" charset="-120"/>
              </a:rPr>
              <a:t>Bức</a:t>
            </a:r>
            <a:r>
              <a:rPr lang="en-US" sz="1050" dirty="0">
                <a:solidFill>
                  <a:srgbClr val="8A7A68"/>
                </a:solidFill>
                <a:latin typeface="Calibri" pitchFamily="34" charset="0"/>
                <a:ea typeface="Calibri" pitchFamily="34" charset="-122"/>
                <a:cs typeface="Calibri" pitchFamily="34" charset="-120"/>
              </a:rPr>
              <a:t> thư Bác Hồ gửi giới Công Thương (13/10/1945)</a:t>
            </a:r>
            <a:endParaRPr lang="en-US" sz="1100" dirty="0"/>
          </a:p>
        </p:txBody>
      </p:sp>
      <p:sp>
        <p:nvSpPr>
          <p:cNvPr id="15" name="Text 13"/>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16" name="Text 14"/>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2</a:t>
            </a:r>
            <a:endParaRPr lang="en-US" sz="900" dirty="0"/>
          </a:p>
        </p:txBody>
      </p:sp>
      <p:pic>
        <p:nvPicPr>
          <p:cNvPr id="20" name="Picture 19">
            <a:extLst>
              <a:ext uri="{FF2B5EF4-FFF2-40B4-BE49-F238E27FC236}">
                <a16:creationId xmlns:a16="http://schemas.microsoft.com/office/drawing/2014/main" id="{88D0FAF7-7DAA-DFFD-0F54-75EC0A639A41}"/>
              </a:ext>
            </a:extLst>
          </p:cNvPr>
          <p:cNvPicPr>
            <a:picLocks noChangeAspect="1"/>
          </p:cNvPicPr>
          <p:nvPr/>
        </p:nvPicPr>
        <p:blipFill>
          <a:blip r:embed="rId3"/>
          <a:stretch>
            <a:fillRect/>
          </a:stretch>
        </p:blipFill>
        <p:spPr>
          <a:xfrm>
            <a:off x="7923276" y="2240280"/>
            <a:ext cx="3485460" cy="301056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7A121B"/>
        </a:solidFill>
        <a:effectLst/>
      </p:bgPr>
    </p:bg>
    <p:spTree>
      <p:nvGrpSpPr>
        <p:cNvPr id="1" name=""/>
        <p:cNvGrpSpPr/>
        <p:nvPr/>
      </p:nvGrpSpPr>
      <p:grpSpPr>
        <a:xfrm>
          <a:off x="0" y="0"/>
          <a:ext cx="0" cy="0"/>
          <a:chOff x="0" y="0"/>
          <a:chExt cx="0" cy="0"/>
        </a:xfrm>
      </p:grpSpPr>
      <p:sp>
        <p:nvSpPr>
          <p:cNvPr id="2" name="Shape 0"/>
          <p:cNvSpPr/>
          <p:nvPr/>
        </p:nvSpPr>
        <p:spPr>
          <a:xfrm>
            <a:off x="640080" y="731520"/>
            <a:ext cx="457200" cy="109728"/>
          </a:xfrm>
          <a:prstGeom prst="rect">
            <a:avLst/>
          </a:prstGeom>
          <a:solidFill>
            <a:srgbClr val="C8951B"/>
          </a:solidFill>
          <a:ln/>
        </p:spPr>
      </p:sp>
      <p:sp>
        <p:nvSpPr>
          <p:cNvPr id="3" name="Shape 1"/>
          <p:cNvSpPr/>
          <p:nvPr/>
        </p:nvSpPr>
        <p:spPr>
          <a:xfrm>
            <a:off x="1207008" y="731520"/>
            <a:ext cx="109728" cy="109728"/>
          </a:xfrm>
          <a:prstGeom prst="rect">
            <a:avLst/>
          </a:prstGeom>
          <a:solidFill>
            <a:srgbClr val="E3A81E"/>
          </a:solidFill>
          <a:ln/>
        </p:spPr>
      </p:sp>
      <p:sp>
        <p:nvSpPr>
          <p:cNvPr id="4" name="Text 2"/>
          <p:cNvSpPr/>
          <p:nvPr/>
        </p:nvSpPr>
        <p:spPr>
          <a:xfrm>
            <a:off x="640080" y="960120"/>
            <a:ext cx="10908792" cy="457200"/>
          </a:xfrm>
          <a:prstGeom prst="rect">
            <a:avLst/>
          </a:prstGeom>
          <a:noFill/>
          <a:ln/>
        </p:spPr>
        <p:txBody>
          <a:bodyPr wrap="square" lIns="0" tIns="0" rIns="0" bIns="0" rtlCol="0" anchor="ctr"/>
          <a:lstStyle/>
          <a:p>
            <a:pPr marL="0" indent="0">
              <a:buNone/>
            </a:pPr>
            <a:r>
              <a:rPr lang="en-US" sz="1400" b="1" kern="0" spc="200" dirty="0">
                <a:solidFill>
                  <a:srgbClr val="F0CE73"/>
                </a:solidFill>
                <a:latin typeface="Calibri" pitchFamily="34" charset="0"/>
                <a:ea typeface="Calibri" pitchFamily="34" charset="-122"/>
                <a:cs typeface="Calibri" pitchFamily="34" charset="-120"/>
              </a:rPr>
              <a:t>V. Kết luận</a:t>
            </a:r>
            <a:endParaRPr lang="en-US" sz="1400" dirty="0"/>
          </a:p>
        </p:txBody>
      </p:sp>
      <p:sp>
        <p:nvSpPr>
          <p:cNvPr id="5" name="Text 3"/>
          <p:cNvSpPr/>
          <p:nvPr/>
        </p:nvSpPr>
        <p:spPr>
          <a:xfrm>
            <a:off x="640080" y="1417320"/>
            <a:ext cx="10908792" cy="1371600"/>
          </a:xfrm>
          <a:prstGeom prst="rect">
            <a:avLst/>
          </a:prstGeom>
          <a:noFill/>
          <a:ln/>
        </p:spPr>
        <p:txBody>
          <a:bodyPr wrap="square" lIns="0" tIns="0" rIns="0" bIns="0" rtlCol="0" anchor="t"/>
          <a:lstStyle/>
          <a:p>
            <a:pPr marL="0" indent="0">
              <a:lnSpc>
                <a:spcPct val="108000"/>
              </a:lnSpc>
              <a:buNone/>
            </a:pPr>
            <a:r>
              <a:rPr lang="en-US" sz="3000" b="1" dirty="0">
                <a:solidFill>
                  <a:srgbClr val="FFFFFF"/>
                </a:solidFill>
                <a:latin typeface="Georgia" pitchFamily="34" charset="0"/>
                <a:ea typeface="Georgia" pitchFamily="34" charset="-122"/>
                <a:cs typeface="Georgia" pitchFamily="34" charset="-120"/>
              </a:rPr>
              <a:t>Quảng bá để thương hiệu Việt vươn cao, bảo vệ để lợi ích quốc gia bền vững — hai việc là một.</a:t>
            </a:r>
            <a:endParaRPr lang="en-US" sz="3000" dirty="0"/>
          </a:p>
        </p:txBody>
      </p:sp>
      <p:sp>
        <p:nvSpPr>
          <p:cNvPr id="6" name="Shape 4"/>
          <p:cNvSpPr/>
          <p:nvPr/>
        </p:nvSpPr>
        <p:spPr>
          <a:xfrm>
            <a:off x="640080" y="3063240"/>
            <a:ext cx="3392424" cy="1143000"/>
          </a:xfrm>
          <a:prstGeom prst="rect">
            <a:avLst/>
          </a:prstGeom>
          <a:solidFill>
            <a:srgbClr val="9A2630"/>
          </a:solidFill>
          <a:ln/>
        </p:spPr>
      </p:sp>
      <p:sp>
        <p:nvSpPr>
          <p:cNvPr id="7" name="Shape 5"/>
          <p:cNvSpPr/>
          <p:nvPr/>
        </p:nvSpPr>
        <p:spPr>
          <a:xfrm>
            <a:off x="640080" y="3063240"/>
            <a:ext cx="91440" cy="1143000"/>
          </a:xfrm>
          <a:prstGeom prst="rect">
            <a:avLst/>
          </a:prstGeom>
          <a:solidFill>
            <a:srgbClr val="C8951B"/>
          </a:solidFill>
          <a:ln/>
        </p:spPr>
      </p:sp>
      <p:sp>
        <p:nvSpPr>
          <p:cNvPr id="8" name="Text 6"/>
          <p:cNvSpPr/>
          <p:nvPr/>
        </p:nvSpPr>
        <p:spPr>
          <a:xfrm>
            <a:off x="868680" y="3172968"/>
            <a:ext cx="3026664" cy="548640"/>
          </a:xfrm>
          <a:prstGeom prst="rect">
            <a:avLst/>
          </a:prstGeom>
          <a:noFill/>
          <a:ln/>
        </p:spPr>
        <p:txBody>
          <a:bodyPr wrap="square" lIns="0" tIns="0" rIns="0" bIns="0" rtlCol="0" anchor="ctr"/>
          <a:lstStyle/>
          <a:p>
            <a:pPr marL="0" indent="0">
              <a:buNone/>
            </a:pPr>
            <a:r>
              <a:rPr lang="en-US" sz="2600" b="1" dirty="0">
                <a:solidFill>
                  <a:srgbClr val="F0CE73"/>
                </a:solidFill>
                <a:latin typeface="Georgia" pitchFamily="34" charset="0"/>
                <a:ea typeface="Georgia" pitchFamily="34" charset="-122"/>
                <a:cs typeface="Georgia" pitchFamily="34" charset="-120"/>
              </a:rPr>
              <a:t>519,6 tỷ$</a:t>
            </a:r>
            <a:endParaRPr lang="en-US" sz="2600" dirty="0"/>
          </a:p>
        </p:txBody>
      </p:sp>
      <p:sp>
        <p:nvSpPr>
          <p:cNvPr id="9" name="Text 7"/>
          <p:cNvSpPr/>
          <p:nvPr/>
        </p:nvSpPr>
        <p:spPr>
          <a:xfrm>
            <a:off x="868680" y="3721608"/>
            <a:ext cx="3026664" cy="411480"/>
          </a:xfrm>
          <a:prstGeom prst="rect">
            <a:avLst/>
          </a:prstGeom>
          <a:noFill/>
          <a:ln/>
        </p:spPr>
        <p:txBody>
          <a:bodyPr wrap="square" lIns="0" tIns="0" rIns="0" bIns="0" rtlCol="0" anchor="t"/>
          <a:lstStyle/>
          <a:p>
            <a:pPr marL="0" indent="0">
              <a:buNone/>
            </a:pPr>
            <a:r>
              <a:rPr lang="en-US" sz="1200" dirty="0">
                <a:solidFill>
                  <a:srgbClr val="F3E6CC"/>
                </a:solidFill>
                <a:latin typeface="Calibri" pitchFamily="34" charset="0"/>
                <a:ea typeface="Calibri" pitchFamily="34" charset="-122"/>
                <a:cs typeface="Calibri" pitchFamily="34" charset="-120"/>
              </a:rPr>
              <a:t>giá trị thương hiệu quốc gia</a:t>
            </a:r>
            <a:endParaRPr lang="en-US" sz="1200" dirty="0"/>
          </a:p>
        </p:txBody>
      </p:sp>
      <p:sp>
        <p:nvSpPr>
          <p:cNvPr id="10" name="Shape 8"/>
          <p:cNvSpPr/>
          <p:nvPr/>
        </p:nvSpPr>
        <p:spPr>
          <a:xfrm>
            <a:off x="4398264" y="3063240"/>
            <a:ext cx="3392424" cy="1143000"/>
          </a:xfrm>
          <a:prstGeom prst="rect">
            <a:avLst/>
          </a:prstGeom>
          <a:solidFill>
            <a:srgbClr val="9A2630"/>
          </a:solidFill>
          <a:ln/>
        </p:spPr>
      </p:sp>
      <p:sp>
        <p:nvSpPr>
          <p:cNvPr id="11" name="Shape 9"/>
          <p:cNvSpPr/>
          <p:nvPr/>
        </p:nvSpPr>
        <p:spPr>
          <a:xfrm>
            <a:off x="4398264" y="3063240"/>
            <a:ext cx="91440" cy="1143000"/>
          </a:xfrm>
          <a:prstGeom prst="rect">
            <a:avLst/>
          </a:prstGeom>
          <a:solidFill>
            <a:srgbClr val="C8951B"/>
          </a:solidFill>
          <a:ln/>
        </p:spPr>
      </p:sp>
      <p:sp>
        <p:nvSpPr>
          <p:cNvPr id="12" name="Text 10"/>
          <p:cNvSpPr/>
          <p:nvPr/>
        </p:nvSpPr>
        <p:spPr>
          <a:xfrm>
            <a:off x="4626864" y="3172968"/>
            <a:ext cx="3026664" cy="548640"/>
          </a:xfrm>
          <a:prstGeom prst="rect">
            <a:avLst/>
          </a:prstGeom>
          <a:noFill/>
          <a:ln/>
        </p:spPr>
        <p:txBody>
          <a:bodyPr wrap="square" lIns="0" tIns="0" rIns="0" bIns="0" rtlCol="0" anchor="ctr"/>
          <a:lstStyle/>
          <a:p>
            <a:pPr marL="0" indent="0">
              <a:buNone/>
            </a:pPr>
            <a:r>
              <a:rPr lang="en-US" sz="2600" b="1" dirty="0">
                <a:solidFill>
                  <a:srgbClr val="F0CE73"/>
                </a:solidFill>
                <a:latin typeface="Georgia" pitchFamily="34" charset="0"/>
                <a:ea typeface="Georgia" pitchFamily="34" charset="-122"/>
                <a:cs typeface="Georgia" pitchFamily="34" charset="-120"/>
              </a:rPr>
              <a:t>930,05 tỷ$</a:t>
            </a:r>
            <a:endParaRPr lang="en-US" sz="2600" dirty="0"/>
          </a:p>
        </p:txBody>
      </p:sp>
      <p:sp>
        <p:nvSpPr>
          <p:cNvPr id="13" name="Text 11"/>
          <p:cNvSpPr/>
          <p:nvPr/>
        </p:nvSpPr>
        <p:spPr>
          <a:xfrm>
            <a:off x="4626864" y="3721608"/>
            <a:ext cx="3026664" cy="411480"/>
          </a:xfrm>
          <a:prstGeom prst="rect">
            <a:avLst/>
          </a:prstGeom>
          <a:noFill/>
          <a:ln/>
        </p:spPr>
        <p:txBody>
          <a:bodyPr wrap="square" lIns="0" tIns="0" rIns="0" bIns="0" rtlCol="0" anchor="t"/>
          <a:lstStyle/>
          <a:p>
            <a:pPr marL="0" indent="0">
              <a:buNone/>
            </a:pPr>
            <a:r>
              <a:rPr lang="en-US" sz="1200" dirty="0">
                <a:solidFill>
                  <a:srgbClr val="F3E6CC"/>
                </a:solidFill>
                <a:latin typeface="Calibri" pitchFamily="34" charset="0"/>
                <a:ea typeface="Calibri" pitchFamily="34" charset="-122"/>
                <a:cs typeface="Calibri" pitchFamily="34" charset="-120"/>
              </a:rPr>
              <a:t>kim ngạch xuất nhập khẩu 2025</a:t>
            </a:r>
            <a:endParaRPr lang="en-US" sz="1200" dirty="0"/>
          </a:p>
        </p:txBody>
      </p:sp>
      <p:sp>
        <p:nvSpPr>
          <p:cNvPr id="14" name="Shape 12"/>
          <p:cNvSpPr/>
          <p:nvPr/>
        </p:nvSpPr>
        <p:spPr>
          <a:xfrm>
            <a:off x="8156448" y="3063240"/>
            <a:ext cx="3392424" cy="1143000"/>
          </a:xfrm>
          <a:prstGeom prst="rect">
            <a:avLst/>
          </a:prstGeom>
          <a:solidFill>
            <a:srgbClr val="9A2630"/>
          </a:solidFill>
          <a:ln/>
        </p:spPr>
      </p:sp>
      <p:sp>
        <p:nvSpPr>
          <p:cNvPr id="15" name="Shape 13"/>
          <p:cNvSpPr/>
          <p:nvPr/>
        </p:nvSpPr>
        <p:spPr>
          <a:xfrm>
            <a:off x="8156448" y="3063240"/>
            <a:ext cx="91440" cy="1143000"/>
          </a:xfrm>
          <a:prstGeom prst="rect">
            <a:avLst/>
          </a:prstGeom>
          <a:solidFill>
            <a:srgbClr val="C8951B"/>
          </a:solidFill>
          <a:ln/>
        </p:spPr>
      </p:sp>
      <p:sp>
        <p:nvSpPr>
          <p:cNvPr id="16" name="Text 14"/>
          <p:cNvSpPr/>
          <p:nvPr/>
        </p:nvSpPr>
        <p:spPr>
          <a:xfrm>
            <a:off x="8385048" y="3172968"/>
            <a:ext cx="3026664" cy="548640"/>
          </a:xfrm>
          <a:prstGeom prst="rect">
            <a:avLst/>
          </a:prstGeom>
          <a:noFill/>
          <a:ln/>
        </p:spPr>
        <p:txBody>
          <a:bodyPr wrap="square" lIns="0" tIns="0" rIns="0" bIns="0" rtlCol="0" anchor="ctr"/>
          <a:lstStyle/>
          <a:p>
            <a:pPr marL="0" indent="0">
              <a:buNone/>
            </a:pPr>
            <a:r>
              <a:rPr lang="en-US" sz="2600" b="1" dirty="0">
                <a:solidFill>
                  <a:srgbClr val="F0CE73"/>
                </a:solidFill>
                <a:latin typeface="Georgia" pitchFamily="34" charset="0"/>
                <a:ea typeface="Georgia" pitchFamily="34" charset="-122"/>
                <a:cs typeface="Georgia" pitchFamily="34" charset="-120"/>
              </a:rPr>
              <a:t>101 năm</a:t>
            </a:r>
            <a:endParaRPr lang="en-US" sz="2600" dirty="0"/>
          </a:p>
        </p:txBody>
      </p:sp>
      <p:sp>
        <p:nvSpPr>
          <p:cNvPr id="17" name="Text 15"/>
          <p:cNvSpPr/>
          <p:nvPr/>
        </p:nvSpPr>
        <p:spPr>
          <a:xfrm>
            <a:off x="8385048" y="3721608"/>
            <a:ext cx="3026664" cy="411480"/>
          </a:xfrm>
          <a:prstGeom prst="rect">
            <a:avLst/>
          </a:prstGeom>
          <a:noFill/>
          <a:ln/>
        </p:spPr>
        <p:txBody>
          <a:bodyPr wrap="square" lIns="0" tIns="0" rIns="0" bIns="0" rtlCol="0" anchor="t"/>
          <a:lstStyle/>
          <a:p>
            <a:pPr marL="0" indent="0">
              <a:buNone/>
            </a:pPr>
            <a:r>
              <a:rPr lang="en-US" sz="1200" dirty="0">
                <a:solidFill>
                  <a:srgbClr val="F3E6CC"/>
                </a:solidFill>
                <a:latin typeface="Calibri" pitchFamily="34" charset="0"/>
                <a:ea typeface="Calibri" pitchFamily="34" charset="-122"/>
                <a:cs typeface="Calibri" pitchFamily="34" charset="-120"/>
              </a:rPr>
              <a:t>báo chí cách mạng Việt Nam</a:t>
            </a:r>
            <a:endParaRPr lang="en-US" sz="1200" dirty="0"/>
          </a:p>
        </p:txBody>
      </p:sp>
      <p:sp>
        <p:nvSpPr>
          <p:cNvPr id="18" name="Text 16"/>
          <p:cNvSpPr/>
          <p:nvPr/>
        </p:nvSpPr>
        <p:spPr>
          <a:xfrm>
            <a:off x="640080" y="4526280"/>
            <a:ext cx="10908792" cy="914400"/>
          </a:xfrm>
          <a:prstGeom prst="rect">
            <a:avLst/>
          </a:prstGeom>
          <a:noFill/>
          <a:ln/>
        </p:spPr>
        <p:txBody>
          <a:bodyPr wrap="square" lIns="0" tIns="0" rIns="0" bIns="0" rtlCol="0" anchor="t"/>
          <a:lstStyle/>
          <a:p>
            <a:pPr marL="0" indent="0">
              <a:lnSpc>
                <a:spcPct val="115000"/>
              </a:lnSpc>
              <a:buNone/>
            </a:pPr>
            <a:r>
              <a:rPr lang="en-US" sz="1550" i="1" dirty="0">
                <a:solidFill>
                  <a:srgbClr val="F3E6CC"/>
                </a:solidFill>
                <a:latin typeface="Calibri" pitchFamily="34" charset="0"/>
                <a:ea typeface="Calibri" pitchFamily="34" charset="-122"/>
                <a:cs typeface="Calibri" pitchFamily="34" charset="-120"/>
              </a:rPr>
              <a:t>Việc còn lại là biến tiềm lực ấy thành tiếng nói, và giữ cho tiềm lực ấy khỏi bị bào mòn. Đó là trách nhiệm. Và đó là sứ mệnh của báo chí.</a:t>
            </a:r>
            <a:endParaRPr lang="en-US" sz="1550" dirty="0"/>
          </a:p>
        </p:txBody>
      </p:sp>
      <p:sp>
        <p:nvSpPr>
          <p:cNvPr id="19" name="Text 17"/>
          <p:cNvSpPr/>
          <p:nvPr/>
        </p:nvSpPr>
        <p:spPr>
          <a:xfrm>
            <a:off x="640080" y="5532120"/>
            <a:ext cx="10908792" cy="548640"/>
          </a:xfrm>
          <a:prstGeom prst="rect">
            <a:avLst/>
          </a:prstGeom>
          <a:noFill/>
          <a:ln/>
        </p:spPr>
        <p:txBody>
          <a:bodyPr wrap="square" lIns="0" tIns="0" rIns="0" bIns="0" rtlCol="0" anchor="ctr"/>
          <a:lstStyle/>
          <a:p>
            <a:pPr marL="0" indent="0">
              <a:buNone/>
            </a:pPr>
            <a:r>
              <a:rPr lang="en-US" sz="2200" b="1" dirty="0">
                <a:solidFill>
                  <a:srgbClr val="FFFFFF"/>
                </a:solidFill>
                <a:latin typeface="Georgia" pitchFamily="34" charset="0"/>
                <a:ea typeface="Georgia" pitchFamily="34" charset="-122"/>
                <a:cs typeface="Georgia" pitchFamily="34" charset="-120"/>
              </a:rPr>
              <a:t>Xin trân trọng cảm ơn.</a:t>
            </a:r>
            <a:endParaRPr lang="en-US" sz="2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PHỤ LỤC</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Danh mục nguồn trích dẫn</a:t>
            </a:r>
            <a:endParaRPr lang="en-US" sz="3100" dirty="0"/>
          </a:p>
        </p:txBody>
      </p:sp>
      <p:sp>
        <p:nvSpPr>
          <p:cNvPr id="5" name="Text 3"/>
          <p:cNvSpPr/>
          <p:nvPr/>
        </p:nvSpPr>
        <p:spPr>
          <a:xfrm>
            <a:off x="640080" y="1737360"/>
            <a:ext cx="10908792" cy="411480"/>
          </a:xfrm>
          <a:prstGeom prst="rect">
            <a:avLst/>
          </a:prstGeom>
          <a:noFill/>
          <a:ln/>
        </p:spPr>
        <p:txBody>
          <a:bodyPr wrap="square" lIns="0" tIns="0" rIns="0" bIns="0" rtlCol="0" anchor="t"/>
          <a:lstStyle/>
          <a:p>
            <a:pPr marL="0" indent="0">
              <a:buNone/>
            </a:pPr>
            <a:r>
              <a:rPr lang="en-US" sz="1250" i="1" dirty="0">
                <a:solidFill>
                  <a:srgbClr val="8A7A68"/>
                </a:solidFill>
                <a:latin typeface="Calibri" pitchFamily="34" charset="0"/>
                <a:ea typeface="Calibri" pitchFamily="34" charset="-122"/>
                <a:cs typeface="Calibri" pitchFamily="34" charset="-120"/>
              </a:rPr>
              <a:t>Toàn bộ số liệu được trích từ các nguồn chính thống dưới đây; truy cập, đối chiếu ngày 7 tháng 6 năm 2026.</a:t>
            </a:r>
            <a:endParaRPr lang="en-US" sz="1250" dirty="0"/>
          </a:p>
        </p:txBody>
      </p:sp>
      <p:sp>
        <p:nvSpPr>
          <p:cNvPr id="6" name="Shape 4"/>
          <p:cNvSpPr/>
          <p:nvPr/>
        </p:nvSpPr>
        <p:spPr>
          <a:xfrm>
            <a:off x="640080" y="2398143"/>
            <a:ext cx="91440" cy="310896"/>
          </a:xfrm>
          <a:prstGeom prst="rect">
            <a:avLst/>
          </a:prstGeom>
          <a:solidFill>
            <a:srgbClr val="C1272D"/>
          </a:solidFill>
          <a:ln/>
        </p:spPr>
      </p:sp>
      <p:sp>
        <p:nvSpPr>
          <p:cNvPr id="7" name="Text 5"/>
          <p:cNvSpPr/>
          <p:nvPr/>
        </p:nvSpPr>
        <p:spPr>
          <a:xfrm>
            <a:off x="868680" y="2286000"/>
            <a:ext cx="10634472" cy="310896"/>
          </a:xfrm>
          <a:prstGeom prst="rect">
            <a:avLst/>
          </a:prstGeom>
          <a:noFill/>
          <a:ln/>
        </p:spPr>
        <p:txBody>
          <a:bodyPr wrap="square" lIns="0" tIns="0" rIns="0" bIns="0" rtlCol="0" anchor="ctr"/>
          <a:lstStyle/>
          <a:p>
            <a:pPr marL="0" indent="0">
              <a:buNone/>
            </a:pPr>
            <a:r>
              <a:rPr lang="en-US" sz="1400" b="1" dirty="0">
                <a:solidFill>
                  <a:srgbClr val="7A121B"/>
                </a:solidFill>
                <a:latin typeface="Georgia" pitchFamily="34" charset="0"/>
                <a:ea typeface="Georgia" pitchFamily="34" charset="-122"/>
                <a:cs typeface="Georgia" pitchFamily="34" charset="-120"/>
              </a:rPr>
              <a:t>Tổ chức quốc tế</a:t>
            </a:r>
            <a:endParaRPr lang="en-US" sz="1400" dirty="0"/>
          </a:p>
        </p:txBody>
      </p:sp>
      <p:sp>
        <p:nvSpPr>
          <p:cNvPr id="8" name="Text 6"/>
          <p:cNvSpPr/>
          <p:nvPr/>
        </p:nvSpPr>
        <p:spPr>
          <a:xfrm>
            <a:off x="868680" y="2633472"/>
            <a:ext cx="10588752" cy="658368"/>
          </a:xfrm>
          <a:prstGeom prst="rect">
            <a:avLst/>
          </a:prstGeom>
          <a:noFill/>
          <a:ln/>
        </p:spPr>
        <p:txBody>
          <a:bodyPr wrap="square" lIns="0" tIns="0" rIns="0" bIns="0" rtlCol="0" anchor="t"/>
          <a:lstStyle/>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Brand Finance — Giá trị Thương hiệu quốc gia 2017–2025; Global Soft Power Index 2025–2026 [1,2,3,24,25,26]</a:t>
            </a:r>
            <a:endParaRPr lang="en-US" sz="1100" dirty="0"/>
          </a:p>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The Korea Herald; Cool Japan Fund; Bangkok Post — mô hình Hàn Quốc, Nhật Bản, Thái Lan [28,29,30]</a:t>
            </a:r>
            <a:endParaRPr lang="en-US" sz="1100" dirty="0"/>
          </a:p>
        </p:txBody>
      </p:sp>
      <p:sp>
        <p:nvSpPr>
          <p:cNvPr id="9" name="Shape 7"/>
          <p:cNvSpPr/>
          <p:nvPr/>
        </p:nvSpPr>
        <p:spPr>
          <a:xfrm>
            <a:off x="640080" y="3601640"/>
            <a:ext cx="91440" cy="310896"/>
          </a:xfrm>
          <a:prstGeom prst="rect">
            <a:avLst/>
          </a:prstGeom>
          <a:solidFill>
            <a:srgbClr val="C1272D"/>
          </a:solidFill>
          <a:ln/>
        </p:spPr>
      </p:sp>
      <p:sp>
        <p:nvSpPr>
          <p:cNvPr id="10" name="Text 8"/>
          <p:cNvSpPr/>
          <p:nvPr/>
        </p:nvSpPr>
        <p:spPr>
          <a:xfrm>
            <a:off x="868680" y="3456432"/>
            <a:ext cx="10634472" cy="310896"/>
          </a:xfrm>
          <a:prstGeom prst="rect">
            <a:avLst/>
          </a:prstGeom>
          <a:noFill/>
          <a:ln/>
        </p:spPr>
        <p:txBody>
          <a:bodyPr wrap="square" lIns="0" tIns="0" rIns="0" bIns="0" rtlCol="0" anchor="ctr"/>
          <a:lstStyle/>
          <a:p>
            <a:pPr marL="0" indent="0">
              <a:buNone/>
            </a:pPr>
            <a:r>
              <a:rPr lang="en-US" sz="1400" b="1" dirty="0">
                <a:solidFill>
                  <a:srgbClr val="7A121B"/>
                </a:solidFill>
                <a:latin typeface="Georgia" pitchFamily="34" charset="0"/>
                <a:ea typeface="Georgia" pitchFamily="34" charset="-122"/>
                <a:cs typeface="Georgia" pitchFamily="34" charset="-120"/>
              </a:rPr>
              <a:t>Cơ quan nhà nước</a:t>
            </a:r>
            <a:endParaRPr lang="en-US" sz="1400" dirty="0"/>
          </a:p>
        </p:txBody>
      </p:sp>
      <p:sp>
        <p:nvSpPr>
          <p:cNvPr id="11" name="Text 9"/>
          <p:cNvSpPr/>
          <p:nvPr/>
        </p:nvSpPr>
        <p:spPr>
          <a:xfrm>
            <a:off x="868680" y="3803904"/>
            <a:ext cx="10588752" cy="987552"/>
          </a:xfrm>
          <a:prstGeom prst="rect">
            <a:avLst/>
          </a:prstGeom>
          <a:noFill/>
          <a:ln/>
        </p:spPr>
        <p:txBody>
          <a:bodyPr wrap="square" lIns="0" tIns="0" rIns="0" bIns="0" rtlCol="0" anchor="t"/>
          <a:lstStyle/>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Bộ Công Thương — Chương trình &amp; danh sách Thương hiệu quốc gia, phòng vệ thương mại, thương mại điện tử [1,4,5,6,7,11,19,31]</a:t>
            </a:r>
            <a:endParaRPr lang="en-US" sz="1100" dirty="0"/>
          </a:p>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Cục Thống kê · Cục Hải quan · Bộ Tài chính · Báo Chính phủ — kim ngạch xuất nhập khẩu 2022–2025 [14,15,16,17,21]</a:t>
            </a:r>
            <a:endParaRPr lang="en-US" sz="1100" dirty="0"/>
          </a:p>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Văn bản: QĐ 253/2003, QĐ 1320/2019, QĐ 493/2022, QĐ 824, NĐ 40/2025, Luật BVQLNTD 2023 [7,8,18,22,23,36,38]</a:t>
            </a:r>
            <a:endParaRPr lang="en-US" sz="1100" dirty="0"/>
          </a:p>
        </p:txBody>
      </p:sp>
      <p:sp>
        <p:nvSpPr>
          <p:cNvPr id="12" name="Shape 10"/>
          <p:cNvSpPr/>
          <p:nvPr/>
        </p:nvSpPr>
        <p:spPr>
          <a:xfrm>
            <a:off x="640080" y="5093529"/>
            <a:ext cx="91440" cy="310896"/>
          </a:xfrm>
          <a:prstGeom prst="rect">
            <a:avLst/>
          </a:prstGeom>
          <a:solidFill>
            <a:srgbClr val="C1272D"/>
          </a:solidFill>
          <a:ln/>
        </p:spPr>
      </p:sp>
      <p:sp>
        <p:nvSpPr>
          <p:cNvPr id="13" name="Text 11"/>
          <p:cNvSpPr/>
          <p:nvPr/>
        </p:nvSpPr>
        <p:spPr>
          <a:xfrm>
            <a:off x="868680" y="4956048"/>
            <a:ext cx="10634472" cy="310896"/>
          </a:xfrm>
          <a:prstGeom prst="rect">
            <a:avLst/>
          </a:prstGeom>
          <a:noFill/>
          <a:ln/>
        </p:spPr>
        <p:txBody>
          <a:bodyPr wrap="square" lIns="0" tIns="0" rIns="0" bIns="0" rtlCol="0" anchor="ctr"/>
          <a:lstStyle/>
          <a:p>
            <a:pPr marL="0" indent="0">
              <a:buNone/>
            </a:pPr>
            <a:r>
              <a:rPr lang="en-US" sz="1400" b="1" dirty="0">
                <a:solidFill>
                  <a:srgbClr val="7A121B"/>
                </a:solidFill>
                <a:latin typeface="Georgia" pitchFamily="34" charset="0"/>
                <a:ea typeface="Georgia" pitchFamily="34" charset="-122"/>
                <a:cs typeface="Georgia" pitchFamily="34" charset="-120"/>
              </a:rPr>
              <a:t>Báo chí &amp; văn kiện</a:t>
            </a:r>
            <a:endParaRPr lang="en-US" sz="1400" dirty="0"/>
          </a:p>
        </p:txBody>
      </p:sp>
      <p:sp>
        <p:nvSpPr>
          <p:cNvPr id="14" name="Text 12"/>
          <p:cNvSpPr/>
          <p:nvPr/>
        </p:nvSpPr>
        <p:spPr>
          <a:xfrm>
            <a:off x="868680" y="5303520"/>
            <a:ext cx="10588752" cy="987552"/>
          </a:xfrm>
          <a:prstGeom prst="rect">
            <a:avLst/>
          </a:prstGeom>
          <a:noFill/>
          <a:ln/>
        </p:spPr>
        <p:txBody>
          <a:bodyPr wrap="square" lIns="0" tIns="0" rIns="0" bIns="0" rtlCol="0" anchor="t"/>
          <a:lstStyle/>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TTXVN/VietnamPlus, VietNamNet, Tạp chí Công Thương, Tạp chí Cộng sản, Nhà báo &amp; Công luận [2,3,9,10,27,32]</a:t>
            </a:r>
            <a:endParaRPr lang="en-US" sz="1100" dirty="0"/>
          </a:p>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Hồ Chí Minh Toàn tập (Thư gửi giới Công Thương 13/10/1945; Hội nghị Văn hóa toàn quốc 1946) [34,37]</a:t>
            </a:r>
            <a:endParaRPr lang="en-US" sz="1100" dirty="0"/>
          </a:p>
          <a:p>
            <a:pPr marL="342900" indent="-342900">
              <a:lnSpc>
                <a:spcPct val="100000"/>
              </a:lnSpc>
              <a:spcAft>
                <a:spcPts val="300"/>
              </a:spcAft>
              <a:buSzPct val="100000"/>
              <a:buChar char="•"/>
            </a:pPr>
            <a:r>
              <a:rPr lang="en-US" sz="1100" dirty="0">
                <a:solidFill>
                  <a:srgbClr val="2A1C14"/>
                </a:solidFill>
                <a:latin typeface="Calibri" pitchFamily="34" charset="0"/>
                <a:ea typeface="Calibri" pitchFamily="34" charset="-122"/>
                <a:cs typeface="Calibri" pitchFamily="34" charset="-120"/>
              </a:rPr>
              <a:t>Văn kiện Đại hội XIII — Chiến lược phát triển kinh tế – xã hội 2021–2030 [35]; Bộ VHTTDL [33]</a:t>
            </a:r>
            <a:endParaRPr lang="en-US" sz="1100" dirty="0"/>
          </a:p>
        </p:txBody>
      </p:sp>
      <p:sp>
        <p:nvSpPr>
          <p:cNvPr id="15" name="Text 13"/>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16" name="Text 14"/>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21</a:t>
            </a:r>
            <a:endParaRPr lang="en-US" sz="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GÓC NHÌN NGƯỜI TRONG CUỘC</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Hơn ba mươi quốc gia, hai điều thấm thía</a:t>
            </a:r>
            <a:endParaRPr lang="en-US" sz="3100" dirty="0"/>
          </a:p>
        </p:txBody>
      </p:sp>
      <p:sp>
        <p:nvSpPr>
          <p:cNvPr id="5" name="Shape 3"/>
          <p:cNvSpPr/>
          <p:nvPr/>
        </p:nvSpPr>
        <p:spPr>
          <a:xfrm>
            <a:off x="640080" y="1783080"/>
            <a:ext cx="3108960" cy="1783080"/>
          </a:xfrm>
          <a:prstGeom prst="rect">
            <a:avLst/>
          </a:prstGeom>
          <a:solidFill>
            <a:srgbClr val="C1272D"/>
          </a:solidFill>
          <a:ln/>
          <a:effectLst>
            <a:outerShdw blurRad="139700" dist="38100" dir="8100000" algn="bl" rotWithShape="0">
              <a:srgbClr val="2A1C14">
                <a:alpha val="14000"/>
              </a:srgbClr>
            </a:outerShdw>
          </a:effectLst>
        </p:spPr>
      </p:sp>
      <p:sp>
        <p:nvSpPr>
          <p:cNvPr id="6" name="Text 4"/>
          <p:cNvSpPr/>
          <p:nvPr/>
        </p:nvSpPr>
        <p:spPr>
          <a:xfrm>
            <a:off x="640080" y="1828800"/>
            <a:ext cx="3108960" cy="960120"/>
          </a:xfrm>
          <a:prstGeom prst="rect">
            <a:avLst/>
          </a:prstGeom>
          <a:noFill/>
          <a:ln/>
        </p:spPr>
        <p:txBody>
          <a:bodyPr wrap="square" lIns="0" tIns="0" rIns="0" bIns="0" rtlCol="0" anchor="ctr"/>
          <a:lstStyle/>
          <a:p>
            <a:pPr marL="0" indent="0" algn="ctr">
              <a:buNone/>
            </a:pPr>
            <a:r>
              <a:rPr lang="en-US" sz="5600" b="1" dirty="0">
                <a:solidFill>
                  <a:srgbClr val="FFFFFF"/>
                </a:solidFill>
                <a:latin typeface="Georgia" pitchFamily="34" charset="0"/>
                <a:ea typeface="Georgia" pitchFamily="34" charset="-122"/>
                <a:cs typeface="Georgia" pitchFamily="34" charset="-120"/>
              </a:rPr>
              <a:t>30+</a:t>
            </a:r>
            <a:endParaRPr lang="en-US" sz="5600" dirty="0"/>
          </a:p>
        </p:txBody>
      </p:sp>
      <p:sp>
        <p:nvSpPr>
          <p:cNvPr id="7" name="Text 5"/>
          <p:cNvSpPr/>
          <p:nvPr/>
        </p:nvSpPr>
        <p:spPr>
          <a:xfrm>
            <a:off x="841248" y="2743200"/>
            <a:ext cx="2706624" cy="749808"/>
          </a:xfrm>
          <a:prstGeom prst="rect">
            <a:avLst/>
          </a:prstGeom>
          <a:noFill/>
          <a:ln/>
        </p:spPr>
        <p:txBody>
          <a:bodyPr wrap="square" lIns="0" tIns="0" rIns="0" bIns="0" rtlCol="0" anchor="t"/>
          <a:lstStyle/>
          <a:p>
            <a:pPr marL="0" indent="0" algn="ctr">
              <a:lnSpc>
                <a:spcPct val="104000"/>
              </a:lnSpc>
              <a:buNone/>
            </a:pPr>
            <a:r>
              <a:rPr lang="en-US" sz="1150" dirty="0">
                <a:solidFill>
                  <a:srgbClr val="F7E1DC"/>
                </a:solidFill>
                <a:latin typeface="Calibri" pitchFamily="34" charset="0"/>
                <a:ea typeface="Calibri" pitchFamily="34" charset="-122"/>
                <a:cs typeface="Calibri" pitchFamily="34" charset="-120"/>
              </a:rPr>
              <a:t>quốc gia đã đặt chân tới, </a:t>
            </a:r>
            <a:r>
              <a:rPr lang="en-US" sz="1150" dirty="0" err="1">
                <a:solidFill>
                  <a:srgbClr val="F7E1DC"/>
                </a:solidFill>
                <a:latin typeface="Calibri" pitchFamily="34" charset="0"/>
                <a:ea typeface="Calibri" pitchFamily="34" charset="-122"/>
                <a:cs typeface="Calibri" pitchFamily="34" charset="-120"/>
              </a:rPr>
              <a:t>nhiều</a:t>
            </a:r>
            <a:r>
              <a:rPr lang="en-US" sz="1150" dirty="0">
                <a:solidFill>
                  <a:srgbClr val="F7E1DC"/>
                </a:solidFill>
                <a:latin typeface="Calibri" pitchFamily="34" charset="0"/>
                <a:ea typeface="Calibri" pitchFamily="34" charset="-122"/>
                <a:cs typeface="Calibri" pitchFamily="34" charset="-120"/>
              </a:rPr>
              <a:t> </a:t>
            </a:r>
            <a:r>
              <a:rPr lang="en-US" sz="1150" dirty="0" err="1">
                <a:solidFill>
                  <a:srgbClr val="F7E1DC"/>
                </a:solidFill>
                <a:latin typeface="Calibri" pitchFamily="34" charset="0"/>
                <a:ea typeface="Calibri" pitchFamily="34" charset="-122"/>
                <a:cs typeface="Calibri" pitchFamily="34" charset="-120"/>
              </a:rPr>
              <a:t>chuyến</a:t>
            </a:r>
            <a:r>
              <a:rPr lang="en-US" sz="1150" dirty="0">
                <a:solidFill>
                  <a:srgbClr val="F7E1DC"/>
                </a:solidFill>
                <a:latin typeface="Calibri" pitchFamily="34" charset="0"/>
                <a:ea typeface="Calibri" pitchFamily="34" charset="-122"/>
                <a:cs typeface="Calibri" pitchFamily="34" charset="-120"/>
              </a:rPr>
              <a:t> </a:t>
            </a:r>
            <a:br>
              <a:rPr lang="en-US" sz="1150" dirty="0">
                <a:solidFill>
                  <a:srgbClr val="F7E1DC"/>
                </a:solidFill>
                <a:latin typeface="Calibri" pitchFamily="34" charset="0"/>
                <a:ea typeface="Calibri" pitchFamily="34" charset="-122"/>
                <a:cs typeface="Calibri" pitchFamily="34" charset="-120"/>
              </a:rPr>
            </a:br>
            <a:r>
              <a:rPr lang="en-US" sz="1150" dirty="0" err="1">
                <a:solidFill>
                  <a:srgbClr val="F7E1DC"/>
                </a:solidFill>
                <a:latin typeface="Calibri" pitchFamily="34" charset="0"/>
                <a:ea typeface="Calibri" pitchFamily="34" charset="-122"/>
                <a:cs typeface="Calibri" pitchFamily="34" charset="-120"/>
              </a:rPr>
              <a:t>tháp</a:t>
            </a:r>
            <a:r>
              <a:rPr lang="en-US" sz="1150" dirty="0">
                <a:solidFill>
                  <a:srgbClr val="F7E1DC"/>
                </a:solidFill>
                <a:latin typeface="Calibri" pitchFamily="34" charset="0"/>
                <a:ea typeface="Calibri" pitchFamily="34" charset="-122"/>
                <a:cs typeface="Calibri" pitchFamily="34" charset="-120"/>
              </a:rPr>
              <a:t> tùng lãnh đạo Đảng, </a:t>
            </a:r>
            <a:r>
              <a:rPr lang="en-US" sz="1150" dirty="0" err="1">
                <a:solidFill>
                  <a:srgbClr val="F7E1DC"/>
                </a:solidFill>
                <a:latin typeface="Calibri" pitchFamily="34" charset="0"/>
                <a:ea typeface="Calibri" pitchFamily="34" charset="-122"/>
                <a:cs typeface="Calibri" pitchFamily="34" charset="-120"/>
              </a:rPr>
              <a:t>Nhà</a:t>
            </a:r>
            <a:r>
              <a:rPr lang="en-US" sz="1150" dirty="0">
                <a:solidFill>
                  <a:srgbClr val="F7E1DC"/>
                </a:solidFill>
                <a:latin typeface="Calibri" pitchFamily="34" charset="0"/>
                <a:ea typeface="Calibri" pitchFamily="34" charset="-122"/>
                <a:cs typeface="Calibri" pitchFamily="34" charset="-120"/>
              </a:rPr>
              <a:t> </a:t>
            </a:r>
            <a:r>
              <a:rPr lang="en-US" sz="1150" dirty="0" err="1">
                <a:solidFill>
                  <a:srgbClr val="F7E1DC"/>
                </a:solidFill>
                <a:latin typeface="Calibri" pitchFamily="34" charset="0"/>
                <a:ea typeface="Calibri" pitchFamily="34" charset="-122"/>
                <a:cs typeface="Calibri" pitchFamily="34" charset="-120"/>
              </a:rPr>
              <a:t>nước</a:t>
            </a:r>
            <a:br>
              <a:rPr lang="en-US" sz="1150" dirty="0">
                <a:solidFill>
                  <a:srgbClr val="F7E1DC"/>
                </a:solidFill>
                <a:latin typeface="Calibri" pitchFamily="34" charset="0"/>
                <a:ea typeface="Calibri" pitchFamily="34" charset="-122"/>
                <a:cs typeface="Calibri" pitchFamily="34" charset="-120"/>
              </a:rPr>
            </a:br>
            <a:r>
              <a:rPr lang="en-US" sz="1150" dirty="0">
                <a:solidFill>
                  <a:srgbClr val="F7E1DC"/>
                </a:solidFill>
                <a:latin typeface="Calibri" pitchFamily="34" charset="0"/>
                <a:ea typeface="Calibri" pitchFamily="34" charset="-122"/>
                <a:cs typeface="Calibri" pitchFamily="34" charset="-120"/>
              </a:rPr>
              <a:t> </a:t>
            </a:r>
            <a:r>
              <a:rPr lang="en-US" sz="1150" dirty="0" err="1">
                <a:solidFill>
                  <a:srgbClr val="F7E1DC"/>
                </a:solidFill>
                <a:latin typeface="Calibri" pitchFamily="34" charset="0"/>
                <a:ea typeface="Calibri" pitchFamily="34" charset="-122"/>
                <a:cs typeface="Calibri" pitchFamily="34" charset="-120"/>
              </a:rPr>
              <a:t>và</a:t>
            </a:r>
            <a:r>
              <a:rPr lang="en-US" sz="1150" dirty="0">
                <a:solidFill>
                  <a:srgbClr val="F7E1DC"/>
                </a:solidFill>
                <a:latin typeface="Calibri" pitchFamily="34" charset="0"/>
                <a:ea typeface="Calibri" pitchFamily="34" charset="-122"/>
                <a:cs typeface="Calibri" pitchFamily="34" charset="-120"/>
              </a:rPr>
              <a:t> Bộ Công Thương</a:t>
            </a:r>
            <a:endParaRPr lang="en-US" sz="1150" dirty="0"/>
          </a:p>
        </p:txBody>
      </p:sp>
      <p:sp>
        <p:nvSpPr>
          <p:cNvPr id="8" name="Shape 6"/>
          <p:cNvSpPr/>
          <p:nvPr/>
        </p:nvSpPr>
        <p:spPr>
          <a:xfrm>
            <a:off x="4023360" y="1783080"/>
            <a:ext cx="7525512" cy="82296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9" name="Shape 7"/>
          <p:cNvSpPr/>
          <p:nvPr/>
        </p:nvSpPr>
        <p:spPr>
          <a:xfrm>
            <a:off x="4023360" y="1783080"/>
            <a:ext cx="91440" cy="822960"/>
          </a:xfrm>
          <a:prstGeom prst="rect">
            <a:avLst/>
          </a:prstGeom>
          <a:solidFill>
            <a:srgbClr val="C8951B"/>
          </a:solidFill>
          <a:ln/>
        </p:spPr>
      </p:sp>
      <p:sp>
        <p:nvSpPr>
          <p:cNvPr id="10" name="Text 8"/>
          <p:cNvSpPr/>
          <p:nvPr/>
        </p:nvSpPr>
        <p:spPr>
          <a:xfrm>
            <a:off x="4242816" y="1783080"/>
            <a:ext cx="7141464" cy="822960"/>
          </a:xfrm>
          <a:prstGeom prst="rect">
            <a:avLst/>
          </a:prstGeom>
          <a:noFill/>
          <a:ln/>
        </p:spPr>
        <p:txBody>
          <a:bodyPr wrap="square" lIns="0" tIns="0" rIns="0" bIns="0" rtlCol="0" anchor="ctr"/>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Sức nặng của thương hiệu Việt khi đứng trước thế giới</a:t>
            </a:r>
            <a:endParaRPr lang="en-US" sz="1200" dirty="0"/>
          </a:p>
        </p:txBody>
      </p:sp>
      <p:sp>
        <p:nvSpPr>
          <p:cNvPr id="11" name="Shape 9"/>
          <p:cNvSpPr/>
          <p:nvPr/>
        </p:nvSpPr>
        <p:spPr>
          <a:xfrm>
            <a:off x="4023360" y="2743200"/>
            <a:ext cx="7525512" cy="82296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2" name="Shape 10"/>
          <p:cNvSpPr/>
          <p:nvPr/>
        </p:nvSpPr>
        <p:spPr>
          <a:xfrm>
            <a:off x="4023360" y="2743200"/>
            <a:ext cx="91440" cy="822960"/>
          </a:xfrm>
          <a:prstGeom prst="rect">
            <a:avLst/>
          </a:prstGeom>
          <a:solidFill>
            <a:srgbClr val="C1272D"/>
          </a:solidFill>
          <a:ln/>
        </p:spPr>
      </p:sp>
      <p:sp>
        <p:nvSpPr>
          <p:cNvPr id="13" name="Text 11"/>
          <p:cNvSpPr/>
          <p:nvPr/>
        </p:nvSpPr>
        <p:spPr>
          <a:xfrm>
            <a:off x="4242816" y="2636520"/>
            <a:ext cx="7141464" cy="822960"/>
          </a:xfrm>
          <a:prstGeom prst="rect">
            <a:avLst/>
          </a:prstGeom>
          <a:noFill/>
          <a:ln/>
        </p:spPr>
        <p:txBody>
          <a:bodyPr wrap="square" lIns="0" tIns="0" rIns="0" bIns="0" rtlCol="0" anchor="ctr"/>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Cái giá của việc giữ lợi ích quốc gia, dân tộc trên mỗi bàn thương lượng</a:t>
            </a:r>
            <a:endParaRPr lang="en-US" sz="1200" dirty="0"/>
          </a:p>
        </p:txBody>
      </p:sp>
      <p:sp>
        <p:nvSpPr>
          <p:cNvPr id="14" name="Text 12"/>
          <p:cNvSpPr/>
          <p:nvPr/>
        </p:nvSpPr>
        <p:spPr>
          <a:xfrm>
            <a:off x="640080" y="3822192"/>
            <a:ext cx="10908792" cy="274320"/>
          </a:xfrm>
          <a:prstGeom prst="rect">
            <a:avLst/>
          </a:prstGeom>
          <a:noFill/>
          <a:ln/>
        </p:spPr>
        <p:txBody>
          <a:bodyPr wrap="square" lIns="0" tIns="0" rIns="0" bIns="0" rtlCol="0" anchor="ctr"/>
          <a:lstStyle/>
          <a:p>
            <a:pPr marL="0" indent="0">
              <a:buNone/>
            </a:pPr>
            <a:r>
              <a:rPr lang="en-US" sz="1100" b="1" kern="0" spc="200" dirty="0">
                <a:solidFill>
                  <a:srgbClr val="9A6E0F"/>
                </a:solidFill>
                <a:latin typeface="Calibri" pitchFamily="34" charset="0"/>
                <a:ea typeface="Calibri" pitchFamily="34" charset="-122"/>
                <a:cs typeface="Calibri" pitchFamily="34" charset="-120"/>
              </a:rPr>
              <a:t>DẤU CHÂN TÁC NGHIỆP</a:t>
            </a:r>
            <a:endParaRPr lang="en-US" sz="1100" dirty="0"/>
          </a:p>
        </p:txBody>
      </p:sp>
      <p:sp>
        <p:nvSpPr>
          <p:cNvPr id="15" name="Shape 13"/>
          <p:cNvSpPr/>
          <p:nvPr/>
        </p:nvSpPr>
        <p:spPr>
          <a:xfrm>
            <a:off x="640080" y="4160520"/>
            <a:ext cx="2555748" cy="1783080"/>
          </a:xfrm>
          <a:prstGeom prst="roundRect">
            <a:avLst>
              <a:gd name="adj" fmla="val 3077"/>
            </a:avLst>
          </a:prstGeom>
          <a:solidFill>
            <a:srgbClr val="F7EAD6"/>
          </a:solidFill>
          <a:ln w="19050">
            <a:solidFill>
              <a:srgbClr val="C8951B"/>
            </a:solidFill>
            <a:prstDash val="dash"/>
          </a:ln>
        </p:spPr>
      </p:sp>
      <p:sp>
        <p:nvSpPr>
          <p:cNvPr id="19" name="Shape 17"/>
          <p:cNvSpPr/>
          <p:nvPr/>
        </p:nvSpPr>
        <p:spPr>
          <a:xfrm>
            <a:off x="640080" y="5522976"/>
            <a:ext cx="2555748" cy="420624"/>
          </a:xfrm>
          <a:prstGeom prst="rect">
            <a:avLst/>
          </a:prstGeom>
          <a:solidFill>
            <a:srgbClr val="7A121B"/>
          </a:solidFill>
          <a:ln/>
        </p:spPr>
      </p:sp>
      <p:sp>
        <p:nvSpPr>
          <p:cNvPr id="20" name="Shape 18"/>
          <p:cNvSpPr/>
          <p:nvPr/>
        </p:nvSpPr>
        <p:spPr>
          <a:xfrm>
            <a:off x="640080" y="5522976"/>
            <a:ext cx="82296" cy="420624"/>
          </a:xfrm>
          <a:prstGeom prst="rect">
            <a:avLst/>
          </a:prstGeom>
          <a:solidFill>
            <a:srgbClr val="C8951B"/>
          </a:solidFill>
          <a:ln/>
        </p:spPr>
      </p:sp>
      <p:sp>
        <p:nvSpPr>
          <p:cNvPr id="21" name="Text 19"/>
          <p:cNvSpPr/>
          <p:nvPr/>
        </p:nvSpPr>
        <p:spPr>
          <a:xfrm>
            <a:off x="749808" y="5522976"/>
            <a:ext cx="2391156" cy="420624"/>
          </a:xfrm>
          <a:prstGeom prst="rect">
            <a:avLst/>
          </a:prstGeom>
          <a:noFill/>
          <a:ln/>
        </p:spPr>
        <p:txBody>
          <a:bodyPr wrap="square" lIns="0" tIns="0" rIns="0" bIns="0" rtlCol="0" anchor="ctr"/>
          <a:lstStyle/>
          <a:p>
            <a:pPr marL="0" indent="0">
              <a:buNone/>
            </a:pPr>
            <a:r>
              <a:rPr lang="en-US" sz="1300" b="1" kern="0" spc="100" dirty="0">
                <a:solidFill>
                  <a:srgbClr val="F0CE73"/>
                </a:solidFill>
                <a:latin typeface="Calibri" pitchFamily="34" charset="0"/>
                <a:ea typeface="Calibri" pitchFamily="34" charset="-122"/>
                <a:cs typeface="Calibri" pitchFamily="34" charset="-120"/>
              </a:rPr>
              <a:t>Hoa Kỳ</a:t>
            </a:r>
            <a:endParaRPr lang="en-US" sz="1300" dirty="0"/>
          </a:p>
        </p:txBody>
      </p:sp>
      <p:sp>
        <p:nvSpPr>
          <p:cNvPr id="22" name="Shape 20"/>
          <p:cNvSpPr/>
          <p:nvPr/>
        </p:nvSpPr>
        <p:spPr>
          <a:xfrm>
            <a:off x="3424428" y="3822192"/>
            <a:ext cx="2555748" cy="2121408"/>
          </a:xfrm>
          <a:prstGeom prst="roundRect">
            <a:avLst>
              <a:gd name="adj" fmla="val 3077"/>
            </a:avLst>
          </a:prstGeom>
          <a:solidFill>
            <a:srgbClr val="F7EAD6"/>
          </a:solidFill>
          <a:ln w="19050">
            <a:solidFill>
              <a:srgbClr val="C8951B"/>
            </a:solidFill>
            <a:prstDash val="dash"/>
          </a:ln>
        </p:spPr>
      </p:sp>
      <p:sp>
        <p:nvSpPr>
          <p:cNvPr id="26" name="Shape 24"/>
          <p:cNvSpPr/>
          <p:nvPr/>
        </p:nvSpPr>
        <p:spPr>
          <a:xfrm>
            <a:off x="3424428" y="5522976"/>
            <a:ext cx="2555748" cy="420624"/>
          </a:xfrm>
          <a:prstGeom prst="rect">
            <a:avLst/>
          </a:prstGeom>
          <a:solidFill>
            <a:srgbClr val="7A121B"/>
          </a:solidFill>
          <a:ln/>
        </p:spPr>
      </p:sp>
      <p:sp>
        <p:nvSpPr>
          <p:cNvPr id="27" name="Shape 25"/>
          <p:cNvSpPr/>
          <p:nvPr/>
        </p:nvSpPr>
        <p:spPr>
          <a:xfrm>
            <a:off x="3424428" y="5522976"/>
            <a:ext cx="82296" cy="420624"/>
          </a:xfrm>
          <a:prstGeom prst="rect">
            <a:avLst/>
          </a:prstGeom>
          <a:solidFill>
            <a:srgbClr val="C8951B"/>
          </a:solidFill>
          <a:ln/>
        </p:spPr>
      </p:sp>
      <p:sp>
        <p:nvSpPr>
          <p:cNvPr id="28" name="Text 26"/>
          <p:cNvSpPr/>
          <p:nvPr/>
        </p:nvSpPr>
        <p:spPr>
          <a:xfrm>
            <a:off x="3534156" y="5522976"/>
            <a:ext cx="2391156" cy="420624"/>
          </a:xfrm>
          <a:prstGeom prst="rect">
            <a:avLst/>
          </a:prstGeom>
          <a:noFill/>
          <a:ln/>
        </p:spPr>
        <p:txBody>
          <a:bodyPr wrap="square" lIns="0" tIns="0" rIns="0" bIns="0" rtlCol="0" anchor="ctr"/>
          <a:lstStyle/>
          <a:p>
            <a:pPr marL="0" indent="0">
              <a:buNone/>
            </a:pPr>
            <a:r>
              <a:rPr lang="en-US" sz="1300" b="1" kern="0" spc="100" dirty="0">
                <a:solidFill>
                  <a:srgbClr val="F0CE73"/>
                </a:solidFill>
                <a:latin typeface="Calibri" pitchFamily="34" charset="0"/>
                <a:ea typeface="Calibri" pitchFamily="34" charset="-122"/>
                <a:cs typeface="Calibri" pitchFamily="34" charset="-120"/>
              </a:rPr>
              <a:t>Pháp</a:t>
            </a:r>
            <a:endParaRPr lang="en-US" sz="1300" dirty="0"/>
          </a:p>
        </p:txBody>
      </p:sp>
      <p:sp>
        <p:nvSpPr>
          <p:cNvPr id="29" name="Shape 27"/>
          <p:cNvSpPr/>
          <p:nvPr/>
        </p:nvSpPr>
        <p:spPr>
          <a:xfrm>
            <a:off x="6208776" y="4160520"/>
            <a:ext cx="2555748" cy="1783080"/>
          </a:xfrm>
          <a:prstGeom prst="roundRect">
            <a:avLst>
              <a:gd name="adj" fmla="val 3077"/>
            </a:avLst>
          </a:prstGeom>
          <a:solidFill>
            <a:srgbClr val="F7EAD6"/>
          </a:solidFill>
          <a:ln w="19050">
            <a:solidFill>
              <a:srgbClr val="C8951B"/>
            </a:solidFill>
            <a:prstDash val="dash"/>
          </a:ln>
        </p:spPr>
      </p:sp>
      <p:sp>
        <p:nvSpPr>
          <p:cNvPr id="33" name="Shape 31"/>
          <p:cNvSpPr/>
          <p:nvPr/>
        </p:nvSpPr>
        <p:spPr>
          <a:xfrm>
            <a:off x="6208776" y="5522976"/>
            <a:ext cx="2555748" cy="420624"/>
          </a:xfrm>
          <a:prstGeom prst="rect">
            <a:avLst/>
          </a:prstGeom>
          <a:solidFill>
            <a:srgbClr val="7A121B"/>
          </a:solidFill>
          <a:ln/>
        </p:spPr>
      </p:sp>
      <p:sp>
        <p:nvSpPr>
          <p:cNvPr id="34" name="Shape 32"/>
          <p:cNvSpPr/>
          <p:nvPr/>
        </p:nvSpPr>
        <p:spPr>
          <a:xfrm>
            <a:off x="6208776" y="5522976"/>
            <a:ext cx="82296" cy="420624"/>
          </a:xfrm>
          <a:prstGeom prst="rect">
            <a:avLst/>
          </a:prstGeom>
          <a:solidFill>
            <a:srgbClr val="C8951B"/>
          </a:solidFill>
          <a:ln/>
        </p:spPr>
      </p:sp>
      <p:sp>
        <p:nvSpPr>
          <p:cNvPr id="35" name="Text 33"/>
          <p:cNvSpPr/>
          <p:nvPr/>
        </p:nvSpPr>
        <p:spPr>
          <a:xfrm>
            <a:off x="6318504" y="5522976"/>
            <a:ext cx="2391156" cy="420624"/>
          </a:xfrm>
          <a:prstGeom prst="rect">
            <a:avLst/>
          </a:prstGeom>
          <a:noFill/>
          <a:ln/>
        </p:spPr>
        <p:txBody>
          <a:bodyPr wrap="square" lIns="0" tIns="0" rIns="0" bIns="0" rtlCol="0" anchor="ctr"/>
          <a:lstStyle/>
          <a:p>
            <a:pPr marL="0" indent="0">
              <a:buNone/>
            </a:pPr>
            <a:r>
              <a:rPr lang="en-US" sz="1300" b="1" kern="0" spc="100" dirty="0">
                <a:solidFill>
                  <a:srgbClr val="F0CE73"/>
                </a:solidFill>
                <a:latin typeface="Calibri" pitchFamily="34" charset="0"/>
                <a:ea typeface="Calibri" pitchFamily="34" charset="-122"/>
                <a:cs typeface="Calibri" pitchFamily="34" charset="-120"/>
              </a:rPr>
              <a:t>Hàn Quốc</a:t>
            </a:r>
            <a:endParaRPr lang="en-US" sz="1300" dirty="0"/>
          </a:p>
        </p:txBody>
      </p:sp>
      <p:sp>
        <p:nvSpPr>
          <p:cNvPr id="36" name="Shape 34"/>
          <p:cNvSpPr/>
          <p:nvPr/>
        </p:nvSpPr>
        <p:spPr>
          <a:xfrm>
            <a:off x="8993124" y="4160520"/>
            <a:ext cx="2555748" cy="1783080"/>
          </a:xfrm>
          <a:prstGeom prst="roundRect">
            <a:avLst>
              <a:gd name="adj" fmla="val 3077"/>
            </a:avLst>
          </a:prstGeom>
          <a:solidFill>
            <a:srgbClr val="F7EAD6"/>
          </a:solidFill>
          <a:ln w="19050">
            <a:solidFill>
              <a:srgbClr val="C8951B"/>
            </a:solidFill>
            <a:prstDash val="dash"/>
          </a:ln>
        </p:spPr>
      </p:sp>
      <p:sp>
        <p:nvSpPr>
          <p:cNvPr id="40" name="Shape 38"/>
          <p:cNvSpPr/>
          <p:nvPr/>
        </p:nvSpPr>
        <p:spPr>
          <a:xfrm>
            <a:off x="8993124" y="5522976"/>
            <a:ext cx="2555748" cy="420624"/>
          </a:xfrm>
          <a:prstGeom prst="rect">
            <a:avLst/>
          </a:prstGeom>
          <a:solidFill>
            <a:srgbClr val="7A121B"/>
          </a:solidFill>
          <a:ln/>
        </p:spPr>
      </p:sp>
      <p:sp>
        <p:nvSpPr>
          <p:cNvPr id="41" name="Shape 39"/>
          <p:cNvSpPr/>
          <p:nvPr/>
        </p:nvSpPr>
        <p:spPr>
          <a:xfrm>
            <a:off x="8993124" y="5522976"/>
            <a:ext cx="82296" cy="420624"/>
          </a:xfrm>
          <a:prstGeom prst="rect">
            <a:avLst/>
          </a:prstGeom>
          <a:solidFill>
            <a:srgbClr val="C8951B"/>
          </a:solidFill>
          <a:ln/>
        </p:spPr>
      </p:sp>
      <p:sp>
        <p:nvSpPr>
          <p:cNvPr id="42" name="Text 40"/>
          <p:cNvSpPr/>
          <p:nvPr/>
        </p:nvSpPr>
        <p:spPr>
          <a:xfrm>
            <a:off x="9102852" y="5522976"/>
            <a:ext cx="2391156" cy="420624"/>
          </a:xfrm>
          <a:prstGeom prst="rect">
            <a:avLst/>
          </a:prstGeom>
          <a:noFill/>
          <a:ln/>
        </p:spPr>
        <p:txBody>
          <a:bodyPr wrap="square" lIns="0" tIns="0" rIns="0" bIns="0" rtlCol="0" anchor="ctr"/>
          <a:lstStyle/>
          <a:p>
            <a:pPr marL="0" indent="0">
              <a:buNone/>
            </a:pPr>
            <a:r>
              <a:rPr lang="en-US" sz="1300" b="1" kern="0" spc="100" dirty="0">
                <a:solidFill>
                  <a:srgbClr val="F0CE73"/>
                </a:solidFill>
                <a:latin typeface="Calibri" pitchFamily="34" charset="0"/>
                <a:ea typeface="Calibri" pitchFamily="34" charset="-122"/>
                <a:cs typeface="Calibri" pitchFamily="34" charset="-120"/>
              </a:rPr>
              <a:t>Trung Quốc</a:t>
            </a:r>
            <a:endParaRPr lang="en-US" sz="1300" dirty="0"/>
          </a:p>
        </p:txBody>
      </p:sp>
      <p:sp>
        <p:nvSpPr>
          <p:cNvPr id="43" name="Text 41"/>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44" name="Text 42"/>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3</a:t>
            </a:r>
            <a:endParaRPr lang="en-US" sz="900" dirty="0"/>
          </a:p>
        </p:txBody>
      </p:sp>
      <p:pic>
        <p:nvPicPr>
          <p:cNvPr id="52" name="Picture 51">
            <a:extLst>
              <a:ext uri="{FF2B5EF4-FFF2-40B4-BE49-F238E27FC236}">
                <a16:creationId xmlns:a16="http://schemas.microsoft.com/office/drawing/2014/main" id="{533503EC-ED1A-0255-E326-41D32648834C}"/>
              </a:ext>
            </a:extLst>
          </p:cNvPr>
          <p:cNvPicPr>
            <a:picLocks noChangeAspect="1"/>
          </p:cNvPicPr>
          <p:nvPr/>
        </p:nvPicPr>
        <p:blipFill>
          <a:blip r:embed="rId3"/>
          <a:srcRect l="426" t="48565" r="-426" b="21587"/>
          <a:stretch/>
        </p:blipFill>
        <p:spPr>
          <a:xfrm>
            <a:off x="6306860" y="4260560"/>
            <a:ext cx="2391156" cy="1170456"/>
          </a:xfrm>
          <a:prstGeom prst="rect">
            <a:avLst/>
          </a:prstGeom>
        </p:spPr>
      </p:pic>
      <p:pic>
        <p:nvPicPr>
          <p:cNvPr id="54" name="Picture 53">
            <a:extLst>
              <a:ext uri="{FF2B5EF4-FFF2-40B4-BE49-F238E27FC236}">
                <a16:creationId xmlns:a16="http://schemas.microsoft.com/office/drawing/2014/main" id="{2AAB199D-C5B7-044A-24DA-333E3A0592DC}"/>
              </a:ext>
            </a:extLst>
          </p:cNvPr>
          <p:cNvPicPr>
            <a:picLocks noChangeAspect="1"/>
          </p:cNvPicPr>
          <p:nvPr/>
        </p:nvPicPr>
        <p:blipFill>
          <a:blip r:embed="rId4"/>
          <a:srcRect l="-303" t="28395" r="303" b="33048"/>
          <a:stretch/>
        </p:blipFill>
        <p:spPr>
          <a:xfrm>
            <a:off x="9102852" y="4251788"/>
            <a:ext cx="2347519" cy="1206487"/>
          </a:xfrm>
          <a:prstGeom prst="rect">
            <a:avLst/>
          </a:prstGeom>
        </p:spPr>
      </p:pic>
      <p:pic>
        <p:nvPicPr>
          <p:cNvPr id="17" name="Picture 16">
            <a:extLst>
              <a:ext uri="{FF2B5EF4-FFF2-40B4-BE49-F238E27FC236}">
                <a16:creationId xmlns:a16="http://schemas.microsoft.com/office/drawing/2014/main" id="{27C1841B-7B29-E1A7-11C1-38B02E0E4936}"/>
              </a:ext>
            </a:extLst>
          </p:cNvPr>
          <p:cNvPicPr>
            <a:picLocks noChangeAspect="1"/>
          </p:cNvPicPr>
          <p:nvPr/>
        </p:nvPicPr>
        <p:blipFill>
          <a:blip r:embed="rId5"/>
          <a:srcRect t="37798" b="22960"/>
          <a:stretch/>
        </p:blipFill>
        <p:spPr>
          <a:xfrm>
            <a:off x="708660" y="4222434"/>
            <a:ext cx="2418588" cy="1265087"/>
          </a:xfrm>
          <a:prstGeom prst="rect">
            <a:avLst/>
          </a:prstGeom>
        </p:spPr>
      </p:pic>
      <p:pic>
        <p:nvPicPr>
          <p:cNvPr id="25" name="Picture 24">
            <a:extLst>
              <a:ext uri="{FF2B5EF4-FFF2-40B4-BE49-F238E27FC236}">
                <a16:creationId xmlns:a16="http://schemas.microsoft.com/office/drawing/2014/main" id="{7F45368D-8EC6-6918-22AA-FEEC3CCDC97C}"/>
              </a:ext>
            </a:extLst>
          </p:cNvPr>
          <p:cNvPicPr>
            <a:picLocks noChangeAspect="1"/>
          </p:cNvPicPr>
          <p:nvPr/>
        </p:nvPicPr>
        <p:blipFill>
          <a:blip r:embed="rId6"/>
          <a:srcRect t="3970" b="27640"/>
          <a:stretch/>
        </p:blipFill>
        <p:spPr>
          <a:xfrm>
            <a:off x="3501388" y="3282697"/>
            <a:ext cx="2418588" cy="220482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LUẬN ĐỀ</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Hai mặt của một bàn tay</a:t>
            </a:r>
            <a:endParaRPr lang="en-US" sz="3100" dirty="0"/>
          </a:p>
        </p:txBody>
      </p:sp>
      <p:sp>
        <p:nvSpPr>
          <p:cNvPr id="5" name="Shape 3"/>
          <p:cNvSpPr/>
          <p:nvPr/>
        </p:nvSpPr>
        <p:spPr>
          <a:xfrm>
            <a:off x="640080" y="2194560"/>
            <a:ext cx="4800600" cy="3108960"/>
          </a:xfrm>
          <a:prstGeom prst="rect">
            <a:avLst/>
          </a:prstGeom>
          <a:solidFill>
            <a:srgbClr val="C8951B"/>
          </a:solidFill>
          <a:ln/>
          <a:effectLst>
            <a:outerShdw blurRad="139700" dist="38100" dir="8100000" algn="bl" rotWithShape="0">
              <a:srgbClr val="2A1C14">
                <a:alpha val="14000"/>
              </a:srgbClr>
            </a:outerShdw>
          </a:effectLst>
        </p:spPr>
      </p:sp>
      <p:sp>
        <p:nvSpPr>
          <p:cNvPr id="6" name="Text 4"/>
          <p:cNvSpPr/>
          <p:nvPr/>
        </p:nvSpPr>
        <p:spPr>
          <a:xfrm>
            <a:off x="1005840" y="2560320"/>
            <a:ext cx="4069080" cy="640080"/>
          </a:xfrm>
          <a:prstGeom prst="rect">
            <a:avLst/>
          </a:prstGeom>
          <a:noFill/>
          <a:ln/>
        </p:spPr>
        <p:txBody>
          <a:bodyPr wrap="square" lIns="0" tIns="0" rIns="0" bIns="0" rtlCol="0" anchor="ctr"/>
          <a:lstStyle/>
          <a:p>
            <a:pPr marL="0" indent="0">
              <a:buNone/>
            </a:pPr>
            <a:r>
              <a:rPr lang="en-US" sz="3000" b="1" dirty="0">
                <a:solidFill>
                  <a:srgbClr val="3A2708"/>
                </a:solidFill>
                <a:latin typeface="Georgia" pitchFamily="34" charset="0"/>
                <a:ea typeface="Georgia" pitchFamily="34" charset="-122"/>
                <a:cs typeface="Georgia" pitchFamily="34" charset="-120"/>
              </a:rPr>
              <a:t>QUẢNG BÁ</a:t>
            </a:r>
            <a:endParaRPr lang="en-US" sz="3000" dirty="0"/>
          </a:p>
        </p:txBody>
      </p:sp>
      <p:sp>
        <p:nvSpPr>
          <p:cNvPr id="7" name="Text 5"/>
          <p:cNvSpPr/>
          <p:nvPr/>
        </p:nvSpPr>
        <p:spPr>
          <a:xfrm>
            <a:off x="1005840" y="3383280"/>
            <a:ext cx="4069080" cy="1463040"/>
          </a:xfrm>
          <a:prstGeom prst="rect">
            <a:avLst/>
          </a:prstGeom>
          <a:noFill/>
          <a:ln/>
        </p:spPr>
        <p:txBody>
          <a:bodyPr wrap="square" lIns="0" tIns="0" rIns="0" bIns="0" rtlCol="0" anchor="t"/>
          <a:lstStyle/>
          <a:p>
            <a:pPr marL="0" indent="0">
              <a:lnSpc>
                <a:spcPct val="118000"/>
              </a:lnSpc>
              <a:buNone/>
            </a:pPr>
            <a:r>
              <a:rPr lang="en-US" sz="1700" dirty="0">
                <a:solidFill>
                  <a:srgbClr val="4A3410"/>
                </a:solidFill>
                <a:latin typeface="Calibri" pitchFamily="34" charset="0"/>
                <a:ea typeface="Calibri" pitchFamily="34" charset="-122"/>
                <a:cs typeface="Calibri" pitchFamily="34" charset="-120"/>
              </a:rPr>
              <a:t>Đưa hàng Việt vươn ra thế giới, làm cho thương hiệu lớn lên.</a:t>
            </a:r>
            <a:endParaRPr lang="en-US" sz="1700" dirty="0"/>
          </a:p>
        </p:txBody>
      </p:sp>
      <p:sp>
        <p:nvSpPr>
          <p:cNvPr id="8" name="Shape 6"/>
          <p:cNvSpPr/>
          <p:nvPr/>
        </p:nvSpPr>
        <p:spPr>
          <a:xfrm>
            <a:off x="6748272" y="2194560"/>
            <a:ext cx="4800600" cy="3108960"/>
          </a:xfrm>
          <a:prstGeom prst="rect">
            <a:avLst/>
          </a:prstGeom>
          <a:solidFill>
            <a:srgbClr val="C1272D"/>
          </a:solidFill>
          <a:ln/>
          <a:effectLst>
            <a:outerShdw blurRad="139700" dist="38100" dir="8100000" algn="bl" rotWithShape="0">
              <a:srgbClr val="2A1C14">
                <a:alpha val="14000"/>
              </a:srgbClr>
            </a:outerShdw>
          </a:effectLst>
        </p:spPr>
      </p:sp>
      <p:sp>
        <p:nvSpPr>
          <p:cNvPr id="9" name="Text 7"/>
          <p:cNvSpPr/>
          <p:nvPr/>
        </p:nvSpPr>
        <p:spPr>
          <a:xfrm>
            <a:off x="7114032" y="2560320"/>
            <a:ext cx="4069080" cy="640080"/>
          </a:xfrm>
          <a:prstGeom prst="rect">
            <a:avLst/>
          </a:prstGeom>
          <a:noFill/>
          <a:ln/>
        </p:spPr>
        <p:txBody>
          <a:bodyPr wrap="square" lIns="0" tIns="0" rIns="0" bIns="0" rtlCol="0" anchor="ctr"/>
          <a:lstStyle/>
          <a:p>
            <a:pPr marL="0" indent="0">
              <a:buNone/>
            </a:pPr>
            <a:r>
              <a:rPr lang="en-US" sz="3000" b="1" dirty="0">
                <a:solidFill>
                  <a:srgbClr val="FFFFFF"/>
                </a:solidFill>
                <a:latin typeface="Georgia" pitchFamily="34" charset="0"/>
                <a:ea typeface="Georgia" pitchFamily="34" charset="-122"/>
                <a:cs typeface="Georgia" pitchFamily="34" charset="-120"/>
              </a:rPr>
              <a:t>BẢO VỆ</a:t>
            </a:r>
            <a:endParaRPr lang="en-US" sz="3000" dirty="0"/>
          </a:p>
        </p:txBody>
      </p:sp>
      <p:sp>
        <p:nvSpPr>
          <p:cNvPr id="10" name="Text 8"/>
          <p:cNvSpPr/>
          <p:nvPr/>
        </p:nvSpPr>
        <p:spPr>
          <a:xfrm>
            <a:off x="7114032" y="3383280"/>
            <a:ext cx="4069080" cy="1463040"/>
          </a:xfrm>
          <a:prstGeom prst="rect">
            <a:avLst/>
          </a:prstGeom>
          <a:noFill/>
          <a:ln/>
        </p:spPr>
        <p:txBody>
          <a:bodyPr wrap="square" lIns="0" tIns="0" rIns="0" bIns="0" rtlCol="0" anchor="t"/>
          <a:lstStyle/>
          <a:p>
            <a:pPr marL="0" indent="0">
              <a:lnSpc>
                <a:spcPct val="118000"/>
              </a:lnSpc>
              <a:buNone/>
            </a:pPr>
            <a:r>
              <a:rPr lang="en-US" sz="1700" dirty="0">
                <a:solidFill>
                  <a:srgbClr val="F7E1DC"/>
                </a:solidFill>
                <a:latin typeface="Calibri" pitchFamily="34" charset="0"/>
                <a:ea typeface="Calibri" pitchFamily="34" charset="-122"/>
                <a:cs typeface="Calibri" pitchFamily="34" charset="-120"/>
              </a:rPr>
              <a:t>Giữ cho giá trị Việt khỏi bị bào mòn, cho lợi ích quốc gia được bảo toàn.</a:t>
            </a:r>
            <a:endParaRPr lang="en-US" sz="1700" dirty="0"/>
          </a:p>
        </p:txBody>
      </p:sp>
      <p:sp>
        <p:nvSpPr>
          <p:cNvPr id="11" name="Shape 9"/>
          <p:cNvSpPr/>
          <p:nvPr/>
        </p:nvSpPr>
        <p:spPr>
          <a:xfrm>
            <a:off x="5591556" y="3246120"/>
            <a:ext cx="1005840" cy="1005840"/>
          </a:xfrm>
          <a:prstGeom prst="ellipse">
            <a:avLst/>
          </a:prstGeom>
          <a:solidFill>
            <a:srgbClr val="7A121B"/>
          </a:solidFill>
          <a:ln w="38100">
            <a:solidFill>
              <a:srgbClr val="C8951B"/>
            </a:solidFill>
            <a:prstDash val="solid"/>
          </a:ln>
          <a:effectLst>
            <a:outerShdw blurRad="139700" dist="38100" dir="8100000" algn="bl" rotWithShape="0">
              <a:srgbClr val="2A1C14">
                <a:alpha val="14000"/>
              </a:srgbClr>
            </a:outerShdw>
          </a:effectLst>
        </p:spPr>
      </p:sp>
      <p:sp>
        <p:nvSpPr>
          <p:cNvPr id="12" name="Text 10"/>
          <p:cNvSpPr/>
          <p:nvPr/>
        </p:nvSpPr>
        <p:spPr>
          <a:xfrm>
            <a:off x="5591556" y="3145536"/>
            <a:ext cx="1005840" cy="1005840"/>
          </a:xfrm>
          <a:prstGeom prst="rect">
            <a:avLst/>
          </a:prstGeom>
          <a:noFill/>
          <a:ln/>
        </p:spPr>
        <p:txBody>
          <a:bodyPr wrap="square" lIns="0" tIns="0" rIns="0" bIns="0" rtlCol="0" anchor="ctr"/>
          <a:lstStyle/>
          <a:p>
            <a:pPr marL="0" indent="0" algn="ctr">
              <a:buNone/>
            </a:pPr>
            <a:r>
              <a:rPr lang="en-US" sz="4000" b="1" dirty="0">
                <a:solidFill>
                  <a:srgbClr val="F0CE73"/>
                </a:solidFill>
                <a:latin typeface="Georgia" pitchFamily="34" charset="0"/>
                <a:ea typeface="Georgia" pitchFamily="34" charset="-122"/>
                <a:cs typeface="Georgia" pitchFamily="34" charset="-120"/>
              </a:rPr>
              <a:t>=</a:t>
            </a:r>
            <a:endParaRPr lang="en-US" sz="4000" dirty="0"/>
          </a:p>
        </p:txBody>
      </p:sp>
      <p:sp>
        <p:nvSpPr>
          <p:cNvPr id="13" name="Text 11"/>
          <p:cNvSpPr/>
          <p:nvPr/>
        </p:nvSpPr>
        <p:spPr>
          <a:xfrm>
            <a:off x="640080" y="5577840"/>
            <a:ext cx="10908792" cy="640080"/>
          </a:xfrm>
          <a:prstGeom prst="rect">
            <a:avLst/>
          </a:prstGeom>
          <a:noFill/>
          <a:ln/>
        </p:spPr>
        <p:txBody>
          <a:bodyPr wrap="square" lIns="0" tIns="0" rIns="0" bIns="0" rtlCol="0" anchor="t"/>
          <a:lstStyle/>
          <a:p>
            <a:pPr marL="0" indent="0" algn="ctr">
              <a:lnSpc>
                <a:spcPct val="110000"/>
              </a:lnSpc>
              <a:buNone/>
            </a:pPr>
            <a:r>
              <a:rPr lang="en-US" sz="1500" i="1" dirty="0">
                <a:solidFill>
                  <a:srgbClr val="2A1C14"/>
                </a:solidFill>
                <a:latin typeface="Calibri" pitchFamily="34" charset="0"/>
                <a:ea typeface="Calibri" pitchFamily="34" charset="-122"/>
                <a:cs typeface="Calibri" pitchFamily="34" charset="-120"/>
              </a:rPr>
              <a:t>Quảng bá và bảo vệ không phải hai câu chuyện rời — và chỗ đứng của báo chí ngành Công Thương là ở giữa.</a:t>
            </a:r>
            <a:endParaRPr lang="en-US" sz="1500" dirty="0"/>
          </a:p>
        </p:txBody>
      </p:sp>
      <p:sp>
        <p:nvSpPr>
          <p:cNvPr id="14" name="Text 12"/>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15" name="Text 13"/>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4</a:t>
            </a:r>
            <a:endParaRPr lang="en-US" sz="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I. THƯƠNG HIỆU QUỐC GIA</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Tài sản vô hình, lợi ích hữu hình</a:t>
            </a:r>
            <a:endParaRPr lang="en-US" sz="3100" dirty="0"/>
          </a:p>
        </p:txBody>
      </p:sp>
      <p:sp>
        <p:nvSpPr>
          <p:cNvPr id="5" name="Shape 3"/>
          <p:cNvSpPr/>
          <p:nvPr/>
        </p:nvSpPr>
        <p:spPr>
          <a:xfrm>
            <a:off x="640080" y="1965960"/>
            <a:ext cx="6583680" cy="41605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Text 4"/>
          <p:cNvSpPr/>
          <p:nvPr/>
        </p:nvSpPr>
        <p:spPr>
          <a:xfrm>
            <a:off x="914400" y="2103120"/>
            <a:ext cx="6035040" cy="365760"/>
          </a:xfrm>
          <a:prstGeom prst="rect">
            <a:avLst/>
          </a:prstGeom>
          <a:noFill/>
          <a:ln/>
        </p:spPr>
        <p:txBody>
          <a:bodyPr wrap="square" lIns="0" tIns="0" rIns="0" bIns="0" rtlCol="0" anchor="ctr"/>
          <a:lstStyle/>
          <a:p>
            <a:pPr marL="0" indent="0">
              <a:buNone/>
            </a:pPr>
            <a:r>
              <a:rPr lang="en-US" sz="1300" b="1" dirty="0">
                <a:solidFill>
                  <a:srgbClr val="2A1C14"/>
                </a:solidFill>
                <a:latin typeface="Calibri" pitchFamily="34" charset="0"/>
                <a:ea typeface="Calibri" pitchFamily="34" charset="-122"/>
                <a:cs typeface="Calibri" pitchFamily="34" charset="-120"/>
              </a:rPr>
              <a:t>Giá trị Thương hiệu quốc gia Việt Nam (tỷ USD)</a:t>
            </a:r>
            <a:endParaRPr lang="en-US" sz="1300" dirty="0"/>
          </a:p>
        </p:txBody>
      </p:sp>
      <p:graphicFrame>
        <p:nvGraphicFramePr>
          <p:cNvPr id="7" name="Chart 0"/>
          <p:cNvGraphicFramePr/>
          <p:nvPr/>
        </p:nvGraphicFramePr>
        <p:xfrm>
          <a:off x="777240" y="2514600"/>
          <a:ext cx="630936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5"/>
          <p:cNvSpPr/>
          <p:nvPr/>
        </p:nvSpPr>
        <p:spPr>
          <a:xfrm>
            <a:off x="914400" y="5815584"/>
            <a:ext cx="6035040" cy="274320"/>
          </a:xfrm>
          <a:prstGeom prst="rect">
            <a:avLst/>
          </a:prstGeom>
          <a:noFill/>
          <a:ln/>
        </p:spPr>
        <p:txBody>
          <a:bodyPr wrap="square" lIns="0" tIns="0" rIns="0" bIns="0" rtlCol="0" anchor="ctr"/>
          <a:lstStyle/>
          <a:p>
            <a:pPr marL="0" indent="0">
              <a:buNone/>
            </a:pPr>
            <a:r>
              <a:rPr lang="en-US" sz="900" i="1" dirty="0">
                <a:solidFill>
                  <a:srgbClr val="8A7A68"/>
                </a:solidFill>
                <a:latin typeface="Calibri" pitchFamily="34" charset="0"/>
                <a:ea typeface="Calibri" pitchFamily="34" charset="-122"/>
                <a:cs typeface="Calibri" pitchFamily="34" charset="-120"/>
              </a:rPr>
              <a:t>Nguồn: Brand Finance [1,2,3]</a:t>
            </a:r>
            <a:endParaRPr lang="en-US" sz="900" dirty="0"/>
          </a:p>
        </p:txBody>
      </p:sp>
      <p:sp>
        <p:nvSpPr>
          <p:cNvPr id="9" name="Shape 6"/>
          <p:cNvSpPr/>
          <p:nvPr/>
        </p:nvSpPr>
        <p:spPr>
          <a:xfrm>
            <a:off x="7543800" y="1965960"/>
            <a:ext cx="4005072" cy="9601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0" name="Shape 7"/>
          <p:cNvSpPr/>
          <p:nvPr/>
        </p:nvSpPr>
        <p:spPr>
          <a:xfrm>
            <a:off x="7543800" y="1965960"/>
            <a:ext cx="91440" cy="960120"/>
          </a:xfrm>
          <a:prstGeom prst="rect">
            <a:avLst/>
          </a:prstGeom>
          <a:solidFill>
            <a:srgbClr val="C8951B"/>
          </a:solidFill>
          <a:ln/>
        </p:spPr>
      </p:sp>
      <p:sp>
        <p:nvSpPr>
          <p:cNvPr id="11" name="Text 8"/>
          <p:cNvSpPr/>
          <p:nvPr/>
        </p:nvSpPr>
        <p:spPr>
          <a:xfrm>
            <a:off x="7763256" y="2093976"/>
            <a:ext cx="3639312" cy="480060"/>
          </a:xfrm>
          <a:prstGeom prst="rect">
            <a:avLst/>
          </a:prstGeom>
          <a:noFill/>
          <a:ln/>
        </p:spPr>
        <p:txBody>
          <a:bodyPr wrap="square" lIns="0" tIns="0" rIns="0" bIns="0" rtlCol="0" anchor="ctr"/>
          <a:lstStyle/>
          <a:p>
            <a:pPr marL="0" indent="0">
              <a:buNone/>
            </a:pPr>
            <a:r>
              <a:rPr lang="en-US" sz="2700" b="1" dirty="0">
                <a:solidFill>
                  <a:srgbClr val="9A6E0F"/>
                </a:solidFill>
                <a:latin typeface="Georgia" pitchFamily="34" charset="0"/>
                <a:ea typeface="Georgia" pitchFamily="34" charset="-122"/>
                <a:cs typeface="Georgia" pitchFamily="34" charset="-120"/>
              </a:rPr>
              <a:t>519,6 tỷ$</a:t>
            </a:r>
            <a:endParaRPr lang="en-US" sz="2700" dirty="0"/>
          </a:p>
        </p:txBody>
      </p:sp>
      <p:sp>
        <p:nvSpPr>
          <p:cNvPr id="12" name="Text 9"/>
          <p:cNvSpPr/>
          <p:nvPr/>
        </p:nvSpPr>
        <p:spPr>
          <a:xfrm>
            <a:off x="7763256" y="2484425"/>
            <a:ext cx="3621024" cy="403250"/>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Giá trị thương hiệu quốc gia 2025 — hạng 32/193 thế giới</a:t>
            </a:r>
            <a:endParaRPr lang="en-US" sz="1200" dirty="0"/>
          </a:p>
        </p:txBody>
      </p:sp>
      <p:sp>
        <p:nvSpPr>
          <p:cNvPr id="13" name="Shape 10"/>
          <p:cNvSpPr/>
          <p:nvPr/>
        </p:nvSpPr>
        <p:spPr>
          <a:xfrm>
            <a:off x="7543800" y="3035808"/>
            <a:ext cx="4005072" cy="9601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4" name="Shape 11"/>
          <p:cNvSpPr/>
          <p:nvPr/>
        </p:nvSpPr>
        <p:spPr>
          <a:xfrm>
            <a:off x="7543800" y="3035808"/>
            <a:ext cx="91440" cy="960120"/>
          </a:xfrm>
          <a:prstGeom prst="rect">
            <a:avLst/>
          </a:prstGeom>
          <a:solidFill>
            <a:srgbClr val="E3A81E"/>
          </a:solidFill>
          <a:ln/>
        </p:spPr>
      </p:sp>
      <p:sp>
        <p:nvSpPr>
          <p:cNvPr id="15" name="Text 12"/>
          <p:cNvSpPr/>
          <p:nvPr/>
        </p:nvSpPr>
        <p:spPr>
          <a:xfrm>
            <a:off x="7763256" y="3163824"/>
            <a:ext cx="3639312" cy="480060"/>
          </a:xfrm>
          <a:prstGeom prst="rect">
            <a:avLst/>
          </a:prstGeom>
          <a:noFill/>
          <a:ln/>
        </p:spPr>
        <p:txBody>
          <a:bodyPr wrap="square" lIns="0" tIns="0" rIns="0" bIns="0" rtlCol="0" anchor="ctr"/>
          <a:lstStyle/>
          <a:p>
            <a:pPr marL="0" indent="0">
              <a:buNone/>
            </a:pPr>
            <a:r>
              <a:rPr lang="en-US" sz="3000" b="1" dirty="0">
                <a:solidFill>
                  <a:srgbClr val="9A6E0F"/>
                </a:solidFill>
                <a:latin typeface="Georgia" pitchFamily="34" charset="0"/>
                <a:ea typeface="Georgia" pitchFamily="34" charset="-122"/>
                <a:cs typeface="Georgia" pitchFamily="34" charset="-120"/>
              </a:rPr>
              <a:t>×2,5</a:t>
            </a:r>
            <a:endParaRPr lang="en-US" sz="3000" dirty="0"/>
          </a:p>
        </p:txBody>
      </p:sp>
      <p:sp>
        <p:nvSpPr>
          <p:cNvPr id="16" name="Text 13"/>
          <p:cNvSpPr/>
          <p:nvPr/>
        </p:nvSpPr>
        <p:spPr>
          <a:xfrm>
            <a:off x="7763256" y="3554273"/>
            <a:ext cx="3621024" cy="403250"/>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Tăng khoảng hai lần rưỡi chỉ sau 8 năm (từ 203 tỷ USD năm 2017)</a:t>
            </a:r>
            <a:endParaRPr lang="en-US" sz="1200" dirty="0"/>
          </a:p>
        </p:txBody>
      </p:sp>
      <p:sp>
        <p:nvSpPr>
          <p:cNvPr id="17" name="Shape 14"/>
          <p:cNvSpPr/>
          <p:nvPr/>
        </p:nvSpPr>
        <p:spPr>
          <a:xfrm>
            <a:off x="7543800" y="4105656"/>
            <a:ext cx="4005072" cy="9601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8" name="Shape 15"/>
          <p:cNvSpPr/>
          <p:nvPr/>
        </p:nvSpPr>
        <p:spPr>
          <a:xfrm>
            <a:off x="7543800" y="4105656"/>
            <a:ext cx="91440" cy="960120"/>
          </a:xfrm>
          <a:prstGeom prst="rect">
            <a:avLst/>
          </a:prstGeom>
          <a:solidFill>
            <a:srgbClr val="C1272D"/>
          </a:solidFill>
          <a:ln/>
        </p:spPr>
      </p:sp>
      <p:sp>
        <p:nvSpPr>
          <p:cNvPr id="19" name="Text 16"/>
          <p:cNvSpPr/>
          <p:nvPr/>
        </p:nvSpPr>
        <p:spPr>
          <a:xfrm>
            <a:off x="7763256" y="4233672"/>
            <a:ext cx="3639312" cy="480060"/>
          </a:xfrm>
          <a:prstGeom prst="rect">
            <a:avLst/>
          </a:prstGeom>
          <a:noFill/>
          <a:ln/>
        </p:spPr>
        <p:txBody>
          <a:bodyPr wrap="square" lIns="0" tIns="0" rIns="0" bIns="0" rtlCol="0" anchor="ctr"/>
          <a:lstStyle/>
          <a:p>
            <a:pPr marL="0" indent="0">
              <a:buNone/>
            </a:pPr>
            <a:r>
              <a:rPr lang="en-US" sz="2800" b="1" dirty="0">
                <a:solidFill>
                  <a:srgbClr val="C1272D"/>
                </a:solidFill>
                <a:latin typeface="Georgia" pitchFamily="34" charset="0"/>
                <a:ea typeface="Georgia" pitchFamily="34" charset="-122"/>
                <a:cs typeface="Georgia" pitchFamily="34" charset="-120"/>
              </a:rPr>
              <a:t>+102%</a:t>
            </a:r>
            <a:endParaRPr lang="en-US" sz="2800" dirty="0"/>
          </a:p>
        </p:txBody>
      </p:sp>
      <p:sp>
        <p:nvSpPr>
          <p:cNvPr id="20" name="Text 17"/>
          <p:cNvSpPr/>
          <p:nvPr/>
        </p:nvSpPr>
        <p:spPr>
          <a:xfrm>
            <a:off x="7763256" y="4624121"/>
            <a:ext cx="3621024" cy="403250"/>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Giai đoạn 2019–2023 — mức tăng nhanh nhất thế giới</a:t>
            </a:r>
            <a:endParaRPr lang="en-US" sz="1200" dirty="0"/>
          </a:p>
        </p:txBody>
      </p:sp>
      <p:sp>
        <p:nvSpPr>
          <p:cNvPr id="21" name="Shape 18"/>
          <p:cNvSpPr/>
          <p:nvPr/>
        </p:nvSpPr>
        <p:spPr>
          <a:xfrm>
            <a:off x="7543800" y="5175504"/>
            <a:ext cx="4005072" cy="950976"/>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22" name="Shape 19"/>
          <p:cNvSpPr/>
          <p:nvPr/>
        </p:nvSpPr>
        <p:spPr>
          <a:xfrm>
            <a:off x="7543800" y="5175504"/>
            <a:ext cx="91440" cy="950976"/>
          </a:xfrm>
          <a:prstGeom prst="rect">
            <a:avLst/>
          </a:prstGeom>
          <a:solidFill>
            <a:srgbClr val="7A121B"/>
          </a:solidFill>
          <a:ln/>
        </p:spPr>
      </p:sp>
      <p:sp>
        <p:nvSpPr>
          <p:cNvPr id="23" name="Text 20"/>
          <p:cNvSpPr/>
          <p:nvPr/>
        </p:nvSpPr>
        <p:spPr>
          <a:xfrm>
            <a:off x="7763256" y="5303520"/>
            <a:ext cx="3639312" cy="475488"/>
          </a:xfrm>
          <a:prstGeom prst="rect">
            <a:avLst/>
          </a:prstGeom>
          <a:noFill/>
          <a:ln/>
        </p:spPr>
        <p:txBody>
          <a:bodyPr wrap="square" lIns="0" tIns="0" rIns="0" bIns="0" rtlCol="0" anchor="ctr"/>
          <a:lstStyle/>
          <a:p>
            <a:pPr marL="0" indent="0">
              <a:buNone/>
            </a:pPr>
            <a:r>
              <a:rPr lang="en-US" sz="2700" b="1" dirty="0">
                <a:solidFill>
                  <a:srgbClr val="7A121B"/>
                </a:solidFill>
                <a:latin typeface="Georgia" pitchFamily="34" charset="0"/>
                <a:ea typeface="Georgia" pitchFamily="34" charset="-122"/>
                <a:cs typeface="Georgia" pitchFamily="34" charset="-120"/>
              </a:rPr>
              <a:t>930 tỷ$</a:t>
            </a:r>
            <a:endParaRPr lang="en-US" sz="2700" dirty="0"/>
          </a:p>
        </p:txBody>
      </p:sp>
      <p:sp>
        <p:nvSpPr>
          <p:cNvPr id="24" name="Text 21"/>
          <p:cNvSpPr/>
          <p:nvPr/>
        </p:nvSpPr>
        <p:spPr>
          <a:xfrm>
            <a:off x="7763256" y="5689031"/>
            <a:ext cx="3621024" cy="399410"/>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Kim ngạch XNK 2025 lần đầu vượt ngưỡng 900 tỷ USD (930,05)</a:t>
            </a:r>
            <a:endParaRPr lang="en-US" sz="1200" dirty="0"/>
          </a:p>
        </p:txBody>
      </p:sp>
      <p:sp>
        <p:nvSpPr>
          <p:cNvPr id="25" name="Text 22"/>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6" name="Text 23"/>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5</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NGHỊCH LÝ</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Hàng đã mạnh, nhưng tiếng nói còn yếu</a:t>
            </a:r>
            <a:endParaRPr lang="en-US" sz="3100" dirty="0"/>
          </a:p>
        </p:txBody>
      </p:sp>
      <p:sp>
        <p:nvSpPr>
          <p:cNvPr id="5" name="Shape 3"/>
          <p:cNvSpPr/>
          <p:nvPr/>
        </p:nvSpPr>
        <p:spPr>
          <a:xfrm>
            <a:off x="640080" y="2286000"/>
            <a:ext cx="4800600" cy="2651760"/>
          </a:xfrm>
          <a:prstGeom prst="rect">
            <a:avLst/>
          </a:prstGeom>
          <a:solidFill>
            <a:srgbClr val="C8951B"/>
          </a:solidFill>
          <a:ln/>
          <a:effectLst>
            <a:outerShdw blurRad="139700" dist="38100" dir="8100000" algn="bl" rotWithShape="0">
              <a:srgbClr val="2A1C14">
                <a:alpha val="14000"/>
              </a:srgbClr>
            </a:outerShdw>
          </a:effectLst>
        </p:spPr>
      </p:sp>
      <p:sp>
        <p:nvSpPr>
          <p:cNvPr id="6" name="Text 4"/>
          <p:cNvSpPr/>
          <p:nvPr/>
        </p:nvSpPr>
        <p:spPr>
          <a:xfrm>
            <a:off x="640080" y="2697480"/>
            <a:ext cx="4800600" cy="1097280"/>
          </a:xfrm>
          <a:prstGeom prst="rect">
            <a:avLst/>
          </a:prstGeom>
          <a:noFill/>
          <a:ln/>
        </p:spPr>
        <p:txBody>
          <a:bodyPr wrap="square" lIns="0" tIns="0" rIns="0" bIns="0" rtlCol="0" anchor="ctr"/>
          <a:lstStyle/>
          <a:p>
            <a:pPr marL="0" indent="0" algn="ctr">
              <a:buNone/>
            </a:pPr>
            <a:r>
              <a:rPr lang="en-US" sz="4400" b="1" dirty="0">
                <a:solidFill>
                  <a:srgbClr val="3A2708"/>
                </a:solidFill>
                <a:latin typeface="Georgia" pitchFamily="34" charset="0"/>
                <a:ea typeface="Georgia" pitchFamily="34" charset="-122"/>
                <a:cs typeface="Georgia" pitchFamily="34" charset="-120"/>
              </a:rPr>
              <a:t>HẠNG 32 / 193</a:t>
            </a:r>
            <a:endParaRPr lang="en-US" sz="4400" dirty="0"/>
          </a:p>
        </p:txBody>
      </p:sp>
      <p:sp>
        <p:nvSpPr>
          <p:cNvPr id="7" name="Text 5"/>
          <p:cNvSpPr/>
          <p:nvPr/>
        </p:nvSpPr>
        <p:spPr>
          <a:xfrm>
            <a:off x="640080" y="3977640"/>
            <a:ext cx="4800600" cy="731520"/>
          </a:xfrm>
          <a:prstGeom prst="rect">
            <a:avLst/>
          </a:prstGeom>
          <a:noFill/>
          <a:ln/>
        </p:spPr>
        <p:txBody>
          <a:bodyPr wrap="square" lIns="0" tIns="0" rIns="0" bIns="0" rtlCol="0" anchor="t"/>
          <a:lstStyle/>
          <a:p>
            <a:pPr marL="0" indent="0" algn="ctr">
              <a:buNone/>
            </a:pPr>
            <a:r>
              <a:rPr lang="en-US" sz="1600" dirty="0">
                <a:solidFill>
                  <a:srgbClr val="4A3410"/>
                </a:solidFill>
                <a:latin typeface="Calibri" pitchFamily="34" charset="0"/>
                <a:ea typeface="Calibri" pitchFamily="34" charset="-122"/>
                <a:cs typeface="Calibri" pitchFamily="34" charset="-120"/>
              </a:rPr>
              <a:t>Giá trị Thương hiệu quốc gia</a:t>
            </a:r>
            <a:endParaRPr lang="en-US" sz="1600" dirty="0"/>
          </a:p>
        </p:txBody>
      </p:sp>
      <p:sp>
        <p:nvSpPr>
          <p:cNvPr id="8" name="Text 6"/>
          <p:cNvSpPr/>
          <p:nvPr/>
        </p:nvSpPr>
        <p:spPr>
          <a:xfrm>
            <a:off x="5440680" y="3154680"/>
            <a:ext cx="1307592" cy="914400"/>
          </a:xfrm>
          <a:prstGeom prst="rect">
            <a:avLst/>
          </a:prstGeom>
          <a:noFill/>
          <a:ln/>
        </p:spPr>
        <p:txBody>
          <a:bodyPr wrap="square" lIns="0" tIns="0" rIns="0" bIns="0" rtlCol="0" anchor="ctr"/>
          <a:lstStyle/>
          <a:p>
            <a:pPr marL="0" indent="0" algn="ctr">
              <a:buNone/>
            </a:pPr>
            <a:r>
              <a:rPr lang="en-US" sz="3000" b="1" dirty="0">
                <a:solidFill>
                  <a:srgbClr val="7A121B"/>
                </a:solidFill>
                <a:latin typeface="Georgia" pitchFamily="34" charset="0"/>
                <a:ea typeface="Georgia" pitchFamily="34" charset="-122"/>
                <a:cs typeface="Georgia" pitchFamily="34" charset="-120"/>
              </a:rPr>
              <a:t>VS</a:t>
            </a:r>
            <a:endParaRPr lang="en-US" sz="3000" dirty="0"/>
          </a:p>
        </p:txBody>
      </p:sp>
      <p:sp>
        <p:nvSpPr>
          <p:cNvPr id="9" name="Shape 7"/>
          <p:cNvSpPr/>
          <p:nvPr/>
        </p:nvSpPr>
        <p:spPr>
          <a:xfrm>
            <a:off x="6748272" y="2286000"/>
            <a:ext cx="4800600" cy="2651760"/>
          </a:xfrm>
          <a:prstGeom prst="rect">
            <a:avLst/>
          </a:prstGeom>
          <a:solidFill>
            <a:srgbClr val="C1272D"/>
          </a:solidFill>
          <a:ln/>
          <a:effectLst>
            <a:outerShdw blurRad="139700" dist="38100" dir="8100000" algn="bl" rotWithShape="0">
              <a:srgbClr val="2A1C14">
                <a:alpha val="14000"/>
              </a:srgbClr>
            </a:outerShdw>
          </a:effectLst>
        </p:spPr>
      </p:sp>
      <p:sp>
        <p:nvSpPr>
          <p:cNvPr id="10" name="Text 8"/>
          <p:cNvSpPr/>
          <p:nvPr/>
        </p:nvSpPr>
        <p:spPr>
          <a:xfrm>
            <a:off x="6748272" y="2697480"/>
            <a:ext cx="4800600" cy="1097280"/>
          </a:xfrm>
          <a:prstGeom prst="rect">
            <a:avLst/>
          </a:prstGeom>
          <a:noFill/>
          <a:ln/>
        </p:spPr>
        <p:txBody>
          <a:bodyPr wrap="square" lIns="0" tIns="0" rIns="0" bIns="0" rtlCol="0" anchor="ctr"/>
          <a:lstStyle/>
          <a:p>
            <a:pPr marL="0" indent="0" algn="ctr">
              <a:buNone/>
            </a:pPr>
            <a:r>
              <a:rPr lang="en-US" sz="4400" b="1" dirty="0">
                <a:solidFill>
                  <a:srgbClr val="FFFFFF"/>
                </a:solidFill>
                <a:latin typeface="Georgia" pitchFamily="34" charset="0"/>
                <a:ea typeface="Georgia" pitchFamily="34" charset="-122"/>
                <a:cs typeface="Georgia" pitchFamily="34" charset="-120"/>
              </a:rPr>
              <a:t>HẠNG 52 / 193</a:t>
            </a:r>
            <a:endParaRPr lang="en-US" sz="4400" dirty="0"/>
          </a:p>
        </p:txBody>
      </p:sp>
      <p:sp>
        <p:nvSpPr>
          <p:cNvPr id="11" name="Text 9"/>
          <p:cNvSpPr/>
          <p:nvPr/>
        </p:nvSpPr>
        <p:spPr>
          <a:xfrm>
            <a:off x="6748272" y="3977640"/>
            <a:ext cx="4800600" cy="731520"/>
          </a:xfrm>
          <a:prstGeom prst="rect">
            <a:avLst/>
          </a:prstGeom>
          <a:noFill/>
          <a:ln/>
        </p:spPr>
        <p:txBody>
          <a:bodyPr wrap="square" lIns="0" tIns="0" rIns="0" bIns="0" rtlCol="0" anchor="t"/>
          <a:lstStyle/>
          <a:p>
            <a:pPr marL="0" indent="0" algn="ctr">
              <a:buNone/>
            </a:pPr>
            <a:r>
              <a:rPr lang="en-US" sz="1600" dirty="0">
                <a:solidFill>
                  <a:srgbClr val="F7E1DC"/>
                </a:solidFill>
                <a:latin typeface="Calibri" pitchFamily="34" charset="0"/>
                <a:ea typeface="Calibri" pitchFamily="34" charset="-122"/>
                <a:cs typeface="Calibri" pitchFamily="34" charset="-120"/>
              </a:rPr>
              <a:t>Sức mạnh mềm toàn cầu (39,9/100 điểm)</a:t>
            </a:r>
            <a:endParaRPr lang="en-US" sz="1600" dirty="0"/>
          </a:p>
        </p:txBody>
      </p:sp>
      <p:sp>
        <p:nvSpPr>
          <p:cNvPr id="12" name="Text 10"/>
          <p:cNvSpPr/>
          <p:nvPr/>
        </p:nvSpPr>
        <p:spPr>
          <a:xfrm>
            <a:off x="640080" y="5303520"/>
            <a:ext cx="10908792" cy="640080"/>
          </a:xfrm>
          <a:prstGeom prst="rect">
            <a:avLst/>
          </a:prstGeom>
          <a:noFill/>
          <a:ln/>
        </p:spPr>
        <p:txBody>
          <a:bodyPr wrap="square" lIns="0" tIns="0" rIns="0" bIns="0" rtlCol="0" anchor="t"/>
          <a:lstStyle/>
          <a:p>
            <a:pPr marL="0" indent="0" algn="ctr">
              <a:buNone/>
            </a:pPr>
            <a:r>
              <a:rPr lang="en-US" sz="1600" i="1" dirty="0">
                <a:solidFill>
                  <a:srgbClr val="2A1C14"/>
                </a:solidFill>
                <a:latin typeface="Calibri" pitchFamily="34" charset="0"/>
                <a:ea typeface="Calibri" pitchFamily="34" charset="-122"/>
                <a:cs typeface="Calibri" pitchFamily="34" charset="-120"/>
              </a:rPr>
              <a:t>Hàng Việt đã đủ sức cạnh tranh, nhưng tiếng nói về hàng Việt trên trường quốc tế còn yếu.</a:t>
            </a:r>
            <a:endParaRPr lang="en-US" sz="1600" dirty="0"/>
          </a:p>
        </p:txBody>
      </p:sp>
      <p:sp>
        <p:nvSpPr>
          <p:cNvPr id="13" name="Text 11"/>
          <p:cNvSpPr/>
          <p:nvPr/>
        </p:nvSpPr>
        <p:spPr>
          <a:xfrm>
            <a:off x="640080" y="6126480"/>
            <a:ext cx="10908792" cy="274320"/>
          </a:xfrm>
          <a:prstGeom prst="rect">
            <a:avLst/>
          </a:prstGeom>
          <a:noFill/>
          <a:ln/>
        </p:spPr>
        <p:txBody>
          <a:bodyPr wrap="square" lIns="0" tIns="0" rIns="0" bIns="0" rtlCol="0" anchor="ctr"/>
          <a:lstStyle/>
          <a:p>
            <a:pPr marL="0" indent="0" algn="ctr">
              <a:buNone/>
            </a:pPr>
            <a:r>
              <a:rPr lang="en-US" sz="900" i="1" dirty="0">
                <a:solidFill>
                  <a:srgbClr val="8A7A68"/>
                </a:solidFill>
                <a:latin typeface="Calibri" pitchFamily="34" charset="0"/>
                <a:ea typeface="Calibri" pitchFamily="34" charset="-122"/>
                <a:cs typeface="Calibri" pitchFamily="34" charset="-120"/>
              </a:rPr>
              <a:t>Nguồn: Brand Finance, Global Soft Power Index 2025 [24,25]</a:t>
            </a:r>
            <a:endParaRPr lang="en-US" sz="900" dirty="0"/>
          </a:p>
        </p:txBody>
      </p:sp>
      <p:sp>
        <p:nvSpPr>
          <p:cNvPr id="14" name="Text 12"/>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15" name="Text 13"/>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6</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II. QUẢNG BÁ THƯƠNG HIỆU VIỆT</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Hai thập kỷ một chương trình quốc gia</a:t>
            </a:r>
            <a:endParaRPr lang="en-US" sz="3100" dirty="0"/>
          </a:p>
        </p:txBody>
      </p:sp>
      <p:sp>
        <p:nvSpPr>
          <p:cNvPr id="5" name="Shape 3"/>
          <p:cNvSpPr/>
          <p:nvPr/>
        </p:nvSpPr>
        <p:spPr>
          <a:xfrm>
            <a:off x="640080" y="1965960"/>
            <a:ext cx="6583680" cy="416052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Text 4"/>
          <p:cNvSpPr/>
          <p:nvPr/>
        </p:nvSpPr>
        <p:spPr>
          <a:xfrm>
            <a:off x="914400" y="2103120"/>
            <a:ext cx="6035040" cy="365760"/>
          </a:xfrm>
          <a:prstGeom prst="rect">
            <a:avLst/>
          </a:prstGeom>
          <a:noFill/>
          <a:ln/>
        </p:spPr>
        <p:txBody>
          <a:bodyPr wrap="square" lIns="0" tIns="0" rIns="0" bIns="0" rtlCol="0" anchor="ctr"/>
          <a:lstStyle/>
          <a:p>
            <a:pPr marL="0" indent="0">
              <a:buNone/>
            </a:pPr>
            <a:r>
              <a:rPr lang="en-US" sz="1300" b="1" dirty="0">
                <a:solidFill>
                  <a:srgbClr val="2A1C14"/>
                </a:solidFill>
                <a:latin typeface="Calibri" pitchFamily="34" charset="0"/>
                <a:ea typeface="Calibri" pitchFamily="34" charset="-122"/>
                <a:cs typeface="Calibri" pitchFamily="34" charset="-120"/>
              </a:rPr>
              <a:t>Số doanh nghiệp đạt Thương hiệu quốc gia qua các kỳ xét chọn</a:t>
            </a:r>
            <a:endParaRPr lang="en-US" sz="1300" dirty="0"/>
          </a:p>
        </p:txBody>
      </p:sp>
      <p:graphicFrame>
        <p:nvGraphicFramePr>
          <p:cNvPr id="7" name="Chart 0"/>
          <p:cNvGraphicFramePr/>
          <p:nvPr/>
        </p:nvGraphicFramePr>
        <p:xfrm>
          <a:off x="777240" y="2514600"/>
          <a:ext cx="630936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5"/>
          <p:cNvSpPr/>
          <p:nvPr/>
        </p:nvSpPr>
        <p:spPr>
          <a:xfrm>
            <a:off x="914400" y="5815584"/>
            <a:ext cx="6035040" cy="274320"/>
          </a:xfrm>
          <a:prstGeom prst="rect">
            <a:avLst/>
          </a:prstGeom>
          <a:noFill/>
          <a:ln/>
        </p:spPr>
        <p:txBody>
          <a:bodyPr wrap="square" lIns="0" tIns="0" rIns="0" bIns="0" rtlCol="0" anchor="ctr"/>
          <a:lstStyle/>
          <a:p>
            <a:pPr marL="0" indent="0">
              <a:buNone/>
            </a:pPr>
            <a:r>
              <a:rPr lang="en-US" sz="900" i="1" dirty="0">
                <a:solidFill>
                  <a:srgbClr val="8A7A68"/>
                </a:solidFill>
                <a:latin typeface="Calibri" pitchFamily="34" charset="0"/>
                <a:ea typeface="Calibri" pitchFamily="34" charset="-122"/>
                <a:cs typeface="Calibri" pitchFamily="34" charset="-120"/>
              </a:rPr>
              <a:t>Nguồn: Bộ Công Thương [4,5,6]</a:t>
            </a:r>
            <a:endParaRPr lang="en-US" sz="900" dirty="0"/>
          </a:p>
        </p:txBody>
      </p:sp>
      <p:sp>
        <p:nvSpPr>
          <p:cNvPr id="9" name="Shape 6"/>
          <p:cNvSpPr/>
          <p:nvPr/>
        </p:nvSpPr>
        <p:spPr>
          <a:xfrm>
            <a:off x="7543800" y="1965960"/>
            <a:ext cx="4005072" cy="128016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0" name="Shape 7"/>
          <p:cNvSpPr/>
          <p:nvPr/>
        </p:nvSpPr>
        <p:spPr>
          <a:xfrm>
            <a:off x="7543800" y="1965960"/>
            <a:ext cx="91440" cy="1280160"/>
          </a:xfrm>
          <a:prstGeom prst="rect">
            <a:avLst/>
          </a:prstGeom>
          <a:solidFill>
            <a:srgbClr val="C1272D"/>
          </a:solidFill>
          <a:ln/>
        </p:spPr>
      </p:sp>
      <p:sp>
        <p:nvSpPr>
          <p:cNvPr id="11" name="Text 8"/>
          <p:cNvSpPr/>
          <p:nvPr/>
        </p:nvSpPr>
        <p:spPr>
          <a:xfrm>
            <a:off x="7763256" y="2093976"/>
            <a:ext cx="3639312" cy="640080"/>
          </a:xfrm>
          <a:prstGeom prst="rect">
            <a:avLst/>
          </a:prstGeom>
          <a:noFill/>
          <a:ln/>
        </p:spPr>
        <p:txBody>
          <a:bodyPr wrap="square" lIns="0" tIns="0" rIns="0" bIns="0" rtlCol="0" anchor="ctr"/>
          <a:lstStyle/>
          <a:p>
            <a:pPr marL="0" indent="0">
              <a:buNone/>
            </a:pPr>
            <a:r>
              <a:rPr lang="en-US" sz="3000" b="1" dirty="0">
                <a:solidFill>
                  <a:srgbClr val="C1272D"/>
                </a:solidFill>
                <a:latin typeface="Georgia" pitchFamily="34" charset="0"/>
                <a:ea typeface="Georgia" pitchFamily="34" charset="-122"/>
                <a:cs typeface="Georgia" pitchFamily="34" charset="-120"/>
              </a:rPr>
              <a:t>×6 lần</a:t>
            </a:r>
            <a:endParaRPr lang="en-US" sz="3000" dirty="0"/>
          </a:p>
        </p:txBody>
      </p:sp>
      <p:sp>
        <p:nvSpPr>
          <p:cNvPr id="12" name="Text 9"/>
          <p:cNvSpPr/>
          <p:nvPr/>
        </p:nvSpPr>
        <p:spPr>
          <a:xfrm>
            <a:off x="7763256" y="2657246"/>
            <a:ext cx="3621024" cy="537667"/>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Từ 30 doanh nghiệp (kỳ đầu 2008) lên 190 DN với 359 sản phẩm (2024)</a:t>
            </a:r>
            <a:endParaRPr lang="en-US" sz="1200" dirty="0"/>
          </a:p>
        </p:txBody>
      </p:sp>
      <p:sp>
        <p:nvSpPr>
          <p:cNvPr id="13" name="Shape 10"/>
          <p:cNvSpPr/>
          <p:nvPr/>
        </p:nvSpPr>
        <p:spPr>
          <a:xfrm>
            <a:off x="7543800" y="3355848"/>
            <a:ext cx="4005072" cy="128016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4" name="Shape 11"/>
          <p:cNvSpPr/>
          <p:nvPr/>
        </p:nvSpPr>
        <p:spPr>
          <a:xfrm>
            <a:off x="7543800" y="3355848"/>
            <a:ext cx="91440" cy="1280160"/>
          </a:xfrm>
          <a:prstGeom prst="rect">
            <a:avLst/>
          </a:prstGeom>
          <a:solidFill>
            <a:srgbClr val="C8951B"/>
          </a:solidFill>
          <a:ln/>
        </p:spPr>
      </p:sp>
      <p:sp>
        <p:nvSpPr>
          <p:cNvPr id="15" name="Text 12"/>
          <p:cNvSpPr/>
          <p:nvPr/>
        </p:nvSpPr>
        <p:spPr>
          <a:xfrm>
            <a:off x="7763256" y="3483864"/>
            <a:ext cx="3639312" cy="640080"/>
          </a:xfrm>
          <a:prstGeom prst="rect">
            <a:avLst/>
          </a:prstGeom>
          <a:noFill/>
          <a:ln/>
        </p:spPr>
        <p:txBody>
          <a:bodyPr wrap="square" lIns="0" tIns="0" rIns="0" bIns="0" rtlCol="0" anchor="ctr"/>
          <a:lstStyle/>
          <a:p>
            <a:pPr marL="0" indent="0">
              <a:buNone/>
            </a:pPr>
            <a:r>
              <a:rPr lang="en-US" sz="3000" b="1" dirty="0">
                <a:solidFill>
                  <a:srgbClr val="9A6E0F"/>
                </a:solidFill>
                <a:latin typeface="Georgia" pitchFamily="34" charset="0"/>
                <a:ea typeface="Georgia" pitchFamily="34" charset="-122"/>
                <a:cs typeface="Georgia" pitchFamily="34" charset="-120"/>
              </a:rPr>
              <a:t>1.000+</a:t>
            </a:r>
            <a:endParaRPr lang="en-US" sz="3000" dirty="0"/>
          </a:p>
        </p:txBody>
      </p:sp>
      <p:sp>
        <p:nvSpPr>
          <p:cNvPr id="16" name="Text 13"/>
          <p:cNvSpPr/>
          <p:nvPr/>
        </p:nvSpPr>
        <p:spPr>
          <a:xfrm>
            <a:off x="7763256" y="4047134"/>
            <a:ext cx="3621024" cy="537667"/>
          </a:xfrm>
          <a:prstGeom prst="rect">
            <a:avLst/>
          </a:prstGeom>
          <a:noFill/>
          <a:ln/>
        </p:spPr>
        <p:txBody>
          <a:bodyPr wrap="square" lIns="0" tIns="0" rIns="0" bIns="0" rtlCol="0" anchor="t"/>
          <a:lstStyle/>
          <a:p>
            <a:pPr marL="0" indent="0">
              <a:lnSpc>
                <a:spcPct val="105000"/>
              </a:lnSpc>
              <a:buNone/>
            </a:pPr>
            <a:r>
              <a:rPr lang="en-US" sz="1200" dirty="0">
                <a:solidFill>
                  <a:srgbClr val="2A1C14"/>
                </a:solidFill>
                <a:latin typeface="Calibri" pitchFamily="34" charset="0"/>
                <a:ea typeface="Calibri" pitchFamily="34" charset="-122"/>
                <a:cs typeface="Calibri" pitchFamily="34" charset="-120"/>
              </a:rPr>
              <a:t>Kỳ xét chọn 2026: hơn một nghìn doanh nghiệp nộp hồ sơ tham gia</a:t>
            </a:r>
            <a:endParaRPr lang="en-US" sz="1200" dirty="0"/>
          </a:p>
        </p:txBody>
      </p:sp>
      <p:sp>
        <p:nvSpPr>
          <p:cNvPr id="17" name="Shape 14"/>
          <p:cNvSpPr/>
          <p:nvPr/>
        </p:nvSpPr>
        <p:spPr>
          <a:xfrm>
            <a:off x="7543800" y="4745736"/>
            <a:ext cx="4005072" cy="1371600"/>
          </a:xfrm>
          <a:prstGeom prst="rect">
            <a:avLst/>
          </a:prstGeom>
          <a:solidFill>
            <a:srgbClr val="7A121B"/>
          </a:solidFill>
          <a:ln/>
          <a:effectLst>
            <a:outerShdw blurRad="139700" dist="38100" dir="8100000" algn="bl" rotWithShape="0">
              <a:srgbClr val="2A1C14">
                <a:alpha val="14000"/>
              </a:srgbClr>
            </a:outerShdw>
          </a:effectLst>
        </p:spPr>
      </p:sp>
      <p:sp>
        <p:nvSpPr>
          <p:cNvPr id="18" name="Text 15"/>
          <p:cNvSpPr/>
          <p:nvPr/>
        </p:nvSpPr>
        <p:spPr>
          <a:xfrm>
            <a:off x="7772400" y="4901184"/>
            <a:ext cx="3547872" cy="1097280"/>
          </a:xfrm>
          <a:prstGeom prst="rect">
            <a:avLst/>
          </a:prstGeom>
          <a:noFill/>
          <a:ln/>
        </p:spPr>
        <p:txBody>
          <a:bodyPr wrap="square" lIns="0" tIns="0" rIns="0" bIns="0" rtlCol="0" anchor="t"/>
          <a:lstStyle/>
          <a:p>
            <a:pPr marL="0" indent="0">
              <a:lnSpc>
                <a:spcPct val="108000"/>
              </a:lnSpc>
              <a:buNone/>
            </a:pPr>
            <a:r>
              <a:rPr lang="en-US" sz="1500" b="1" dirty="0">
                <a:solidFill>
                  <a:srgbClr val="F0CE73"/>
                </a:solidFill>
                <a:latin typeface="Calibri" pitchFamily="34" charset="0"/>
                <a:ea typeface="Calibri" pitchFamily="34" charset="-122"/>
                <a:cs typeface="Calibri" pitchFamily="34" charset="-120"/>
              </a:rPr>
              <a:t>Vietnam Value</a:t>
            </a:r>
            <a:endParaRPr lang="en-US" sz="1500" dirty="0"/>
          </a:p>
          <a:p>
            <a:pPr marL="0" indent="0">
              <a:lnSpc>
                <a:spcPct val="108000"/>
              </a:lnSpc>
              <a:buNone/>
            </a:pPr>
            <a:r>
              <a:rPr lang="en-US" sz="1200" dirty="0">
                <a:solidFill>
                  <a:srgbClr val="F3E6CC"/>
                </a:solidFill>
                <a:latin typeface="Calibri" pitchFamily="34" charset="0"/>
                <a:ea typeface="Calibri" pitchFamily="34" charset="-122"/>
                <a:cs typeface="Calibri" pitchFamily="34" charset="-120"/>
              </a:rPr>
              <a:t>QĐ 253/2003/QĐ-TTg — Bộ Công Thương là cơ quan thường trực. Ngày 20/4 hằng năm là Ngày Thương hiệu Việt Nam.</a:t>
            </a:r>
            <a:endParaRPr lang="en-US" sz="1500" dirty="0"/>
          </a:p>
        </p:txBody>
      </p:sp>
      <p:sp>
        <p:nvSpPr>
          <p:cNvPr id="19" name="Text 16"/>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20" name="Text 17"/>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7</a:t>
            </a:r>
            <a:endParaRPr lang="en-US" sz="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GIÁ TRỊ CỘNG HƯỞNG</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Từ thương hiệu doanh nghiệp đến thương hiệu quốc gia</a:t>
            </a:r>
            <a:endParaRPr lang="en-US" sz="3100" dirty="0"/>
          </a:p>
        </p:txBody>
      </p:sp>
      <p:sp>
        <p:nvSpPr>
          <p:cNvPr id="5" name="Shape 3"/>
          <p:cNvSpPr/>
          <p:nvPr/>
        </p:nvSpPr>
        <p:spPr>
          <a:xfrm>
            <a:off x="640080" y="1828800"/>
            <a:ext cx="10908792" cy="822960"/>
          </a:xfrm>
          <a:prstGeom prst="rect">
            <a:avLst/>
          </a:prstGeom>
          <a:solidFill>
            <a:srgbClr val="7A121B"/>
          </a:solidFill>
          <a:ln/>
          <a:effectLst>
            <a:outerShdw blurRad="139700" dist="38100" dir="8100000" algn="bl" rotWithShape="0">
              <a:srgbClr val="2A1C14">
                <a:alpha val="14000"/>
              </a:srgbClr>
            </a:outerShdw>
          </a:effectLst>
        </p:spPr>
      </p:sp>
      <p:sp>
        <p:nvSpPr>
          <p:cNvPr id="6" name="Text 4"/>
          <p:cNvSpPr/>
          <p:nvPr/>
        </p:nvSpPr>
        <p:spPr>
          <a:xfrm>
            <a:off x="1005840" y="1828800"/>
            <a:ext cx="10177272" cy="822960"/>
          </a:xfrm>
          <a:prstGeom prst="rect">
            <a:avLst/>
          </a:prstGeom>
          <a:noFill/>
          <a:ln/>
        </p:spPr>
        <p:txBody>
          <a:bodyPr wrap="square" lIns="0" tIns="0" rIns="0" bIns="0" rtlCol="0" anchor="ctr"/>
          <a:lstStyle/>
          <a:p>
            <a:pPr marL="0" indent="0">
              <a:buNone/>
            </a:pPr>
            <a:r>
              <a:rPr lang="en-US" sz="2400" b="1" dirty="0">
                <a:solidFill>
                  <a:srgbClr val="F0CE73"/>
                </a:solidFill>
                <a:latin typeface="Calibri" pitchFamily="34" charset="0"/>
                <a:ea typeface="Calibri" pitchFamily="34" charset="-122"/>
                <a:cs typeface="Calibri" pitchFamily="34" charset="-120"/>
              </a:rPr>
              <a:t>38,4 tỷ USD  </a:t>
            </a:r>
            <a:r>
              <a:rPr lang="en-US" sz="1500" dirty="0">
                <a:solidFill>
                  <a:srgbClr val="FFFFFF"/>
                </a:solidFill>
                <a:latin typeface="Calibri" pitchFamily="34" charset="0"/>
                <a:ea typeface="Calibri" pitchFamily="34" charset="-122"/>
                <a:cs typeface="Calibri" pitchFamily="34" charset="-120"/>
              </a:rPr>
              <a:t>tổng giá trị Top 100 thương hiệu giá trị nhất Việt Nam</a:t>
            </a:r>
            <a:endParaRPr lang="en-US" sz="2400" dirty="0"/>
          </a:p>
        </p:txBody>
      </p:sp>
      <p:sp>
        <p:nvSpPr>
          <p:cNvPr id="9" name="Shape 7"/>
          <p:cNvSpPr/>
          <p:nvPr/>
        </p:nvSpPr>
        <p:spPr>
          <a:xfrm>
            <a:off x="640080" y="3886200"/>
            <a:ext cx="2743200" cy="2057400"/>
          </a:xfrm>
          <a:prstGeom prst="rect">
            <a:avLst/>
          </a:prstGeom>
          <a:solidFill>
            <a:srgbClr val="C1272D"/>
          </a:solidFill>
          <a:ln/>
          <a:effectLst>
            <a:outerShdw blurRad="139700" dist="38100" dir="8100000" algn="bl" rotWithShape="0">
              <a:srgbClr val="2A1C14">
                <a:alpha val="14000"/>
              </a:srgbClr>
            </a:outerShdw>
          </a:effectLst>
        </p:spPr>
      </p:sp>
      <p:sp>
        <p:nvSpPr>
          <p:cNvPr id="10" name="Text 8"/>
          <p:cNvSpPr/>
          <p:nvPr/>
        </p:nvSpPr>
        <p:spPr>
          <a:xfrm>
            <a:off x="640080" y="3995928"/>
            <a:ext cx="274320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Georgia" pitchFamily="34" charset="0"/>
                <a:ea typeface="Georgia" pitchFamily="34" charset="-122"/>
                <a:cs typeface="Georgia" pitchFamily="34" charset="-120"/>
              </a:rPr>
              <a:t>7,4 tỷ$</a:t>
            </a:r>
            <a:endParaRPr lang="en-US" sz="2200" dirty="0"/>
          </a:p>
        </p:txBody>
      </p:sp>
      <p:sp>
        <p:nvSpPr>
          <p:cNvPr id="11" name="Text 9"/>
          <p:cNvSpPr/>
          <p:nvPr/>
        </p:nvSpPr>
        <p:spPr>
          <a:xfrm>
            <a:off x="640080" y="5376672"/>
            <a:ext cx="2743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Viettel</a:t>
            </a:r>
            <a:endParaRPr lang="en-US" sz="1600" dirty="0"/>
          </a:p>
        </p:txBody>
      </p:sp>
      <p:sp>
        <p:nvSpPr>
          <p:cNvPr id="14" name="Shape 12"/>
          <p:cNvSpPr/>
          <p:nvPr/>
        </p:nvSpPr>
        <p:spPr>
          <a:xfrm>
            <a:off x="4722876" y="4709160"/>
            <a:ext cx="2743200" cy="1234440"/>
          </a:xfrm>
          <a:prstGeom prst="rect">
            <a:avLst/>
          </a:prstGeom>
          <a:solidFill>
            <a:srgbClr val="7A121B"/>
          </a:solidFill>
          <a:ln/>
          <a:effectLst>
            <a:outerShdw blurRad="139700" dist="38100" dir="8100000" algn="bl" rotWithShape="0">
              <a:srgbClr val="2A1C14">
                <a:alpha val="14000"/>
              </a:srgbClr>
            </a:outerShdw>
          </a:effectLst>
        </p:spPr>
      </p:sp>
      <p:sp>
        <p:nvSpPr>
          <p:cNvPr id="15" name="Text 13"/>
          <p:cNvSpPr/>
          <p:nvPr/>
        </p:nvSpPr>
        <p:spPr>
          <a:xfrm>
            <a:off x="4722876" y="4818888"/>
            <a:ext cx="274320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Georgia" pitchFamily="34" charset="0"/>
                <a:ea typeface="Georgia" pitchFamily="34" charset="-122"/>
                <a:cs typeface="Georgia" pitchFamily="34" charset="-120"/>
              </a:rPr>
              <a:t>2,6 tỷ$</a:t>
            </a:r>
            <a:endParaRPr lang="en-US" sz="2200" dirty="0"/>
          </a:p>
        </p:txBody>
      </p:sp>
      <p:sp>
        <p:nvSpPr>
          <p:cNvPr id="16" name="Text 14"/>
          <p:cNvSpPr/>
          <p:nvPr/>
        </p:nvSpPr>
        <p:spPr>
          <a:xfrm>
            <a:off x="4722876" y="5376672"/>
            <a:ext cx="2743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libri" pitchFamily="34" charset="0"/>
                <a:ea typeface="Calibri" pitchFamily="34" charset="-122"/>
                <a:cs typeface="Calibri" pitchFamily="34" charset="-120"/>
              </a:rPr>
              <a:t>Vinamilk</a:t>
            </a:r>
            <a:endParaRPr lang="en-US" sz="1600" dirty="0"/>
          </a:p>
        </p:txBody>
      </p:sp>
      <p:sp>
        <p:nvSpPr>
          <p:cNvPr id="19" name="Shape 17"/>
          <p:cNvSpPr/>
          <p:nvPr/>
        </p:nvSpPr>
        <p:spPr>
          <a:xfrm>
            <a:off x="8805672" y="4754880"/>
            <a:ext cx="2743200" cy="1188720"/>
          </a:xfrm>
          <a:prstGeom prst="rect">
            <a:avLst/>
          </a:prstGeom>
          <a:solidFill>
            <a:srgbClr val="C8951B"/>
          </a:solidFill>
          <a:ln/>
          <a:effectLst>
            <a:outerShdw blurRad="139700" dist="38100" dir="8100000" algn="bl" rotWithShape="0">
              <a:srgbClr val="2A1C14">
                <a:alpha val="14000"/>
              </a:srgbClr>
            </a:outerShdw>
          </a:effectLst>
        </p:spPr>
      </p:sp>
      <p:sp>
        <p:nvSpPr>
          <p:cNvPr id="20" name="Text 18"/>
          <p:cNvSpPr/>
          <p:nvPr/>
        </p:nvSpPr>
        <p:spPr>
          <a:xfrm>
            <a:off x="8805672" y="4864608"/>
            <a:ext cx="2743200" cy="548640"/>
          </a:xfrm>
          <a:prstGeom prst="rect">
            <a:avLst/>
          </a:prstGeom>
          <a:noFill/>
          <a:ln/>
        </p:spPr>
        <p:txBody>
          <a:bodyPr wrap="square" lIns="0" tIns="0" rIns="0" bIns="0" rtlCol="0" anchor="ctr"/>
          <a:lstStyle/>
          <a:p>
            <a:pPr marL="0" indent="0" algn="ctr">
              <a:buNone/>
            </a:pPr>
            <a:r>
              <a:rPr lang="en-US" sz="2200" b="1" dirty="0">
                <a:solidFill>
                  <a:srgbClr val="3A2708"/>
                </a:solidFill>
                <a:latin typeface="Georgia" pitchFamily="34" charset="0"/>
                <a:ea typeface="Georgia" pitchFamily="34" charset="-122"/>
                <a:cs typeface="Georgia" pitchFamily="34" charset="-120"/>
              </a:rPr>
              <a:t>2,4 tỷ$</a:t>
            </a:r>
            <a:endParaRPr lang="en-US" sz="2200" dirty="0"/>
          </a:p>
        </p:txBody>
      </p:sp>
      <p:sp>
        <p:nvSpPr>
          <p:cNvPr id="21" name="Text 19"/>
          <p:cNvSpPr/>
          <p:nvPr/>
        </p:nvSpPr>
        <p:spPr>
          <a:xfrm>
            <a:off x="8805672" y="5376672"/>
            <a:ext cx="2743200" cy="457200"/>
          </a:xfrm>
          <a:prstGeom prst="rect">
            <a:avLst/>
          </a:prstGeom>
          <a:noFill/>
          <a:ln/>
        </p:spPr>
        <p:txBody>
          <a:bodyPr wrap="square" lIns="0" tIns="0" rIns="0" bIns="0" rtlCol="0" anchor="ctr"/>
          <a:lstStyle/>
          <a:p>
            <a:pPr marL="0" indent="0" algn="ctr">
              <a:buNone/>
            </a:pPr>
            <a:r>
              <a:rPr lang="en-US" sz="1600" b="1" dirty="0">
                <a:solidFill>
                  <a:srgbClr val="3A2708"/>
                </a:solidFill>
                <a:latin typeface="Calibri" pitchFamily="34" charset="0"/>
                <a:ea typeface="Calibri" pitchFamily="34" charset="-122"/>
                <a:cs typeface="Calibri" pitchFamily="34" charset="-120"/>
              </a:rPr>
              <a:t>Vietcombank</a:t>
            </a:r>
            <a:endParaRPr lang="en-US" sz="1600" dirty="0"/>
          </a:p>
        </p:txBody>
      </p:sp>
      <p:sp>
        <p:nvSpPr>
          <p:cNvPr id="22" name="Shape 20"/>
          <p:cNvSpPr/>
          <p:nvPr/>
        </p:nvSpPr>
        <p:spPr>
          <a:xfrm>
            <a:off x="640080" y="5943600"/>
            <a:ext cx="10908792" cy="0"/>
          </a:xfrm>
          <a:prstGeom prst="line">
            <a:avLst/>
          </a:prstGeom>
          <a:noFill/>
          <a:ln w="19050">
            <a:solidFill>
              <a:srgbClr val="D8C5A8"/>
            </a:solidFill>
            <a:prstDash val="solid"/>
          </a:ln>
        </p:spPr>
      </p:sp>
      <p:sp>
        <p:nvSpPr>
          <p:cNvPr id="23" name="Text 21"/>
          <p:cNvSpPr/>
          <p:nvPr/>
        </p:nvSpPr>
        <p:spPr>
          <a:xfrm>
            <a:off x="640080" y="6053328"/>
            <a:ext cx="10908792" cy="502920"/>
          </a:xfrm>
          <a:prstGeom prst="rect">
            <a:avLst/>
          </a:prstGeom>
          <a:noFill/>
          <a:ln/>
        </p:spPr>
        <p:txBody>
          <a:bodyPr wrap="square" lIns="0" tIns="0" rIns="0" bIns="0" rtlCol="0" anchor="t"/>
          <a:lstStyle/>
          <a:p>
            <a:pPr marL="0" indent="0">
              <a:lnSpc>
                <a:spcPct val="105000"/>
              </a:lnSpc>
              <a:buNone/>
            </a:pPr>
            <a:r>
              <a:rPr lang="en-US" sz="1050" i="1" dirty="0">
                <a:solidFill>
                  <a:srgbClr val="8A7A68"/>
                </a:solidFill>
                <a:latin typeface="Calibri" pitchFamily="34" charset="0"/>
                <a:ea typeface="Calibri" pitchFamily="34" charset="-122"/>
                <a:cs typeface="Calibri" pitchFamily="34" charset="-120"/>
              </a:rPr>
              <a:t>Tầm nhìn được thể chế hóa: QĐ 1320/QĐ-TTg — mục tiêu trên 1.000 sản phẩm đạt Thương hiệu quốc gia, tăng giá trị bình quân 20%/năm.   Nguồn: Brand Finance [3]</a:t>
            </a:r>
            <a:endParaRPr lang="en-US" sz="1050" dirty="0"/>
          </a:p>
        </p:txBody>
      </p:sp>
      <p:pic>
        <p:nvPicPr>
          <p:cNvPr id="25" name="Picture 24">
            <a:extLst>
              <a:ext uri="{FF2B5EF4-FFF2-40B4-BE49-F238E27FC236}">
                <a16:creationId xmlns:a16="http://schemas.microsoft.com/office/drawing/2014/main" id="{D9B84E40-0F0A-B3F3-4880-56F3FB3B1F82}"/>
              </a:ext>
            </a:extLst>
          </p:cNvPr>
          <p:cNvPicPr>
            <a:picLocks noChangeAspect="1"/>
          </p:cNvPicPr>
          <p:nvPr/>
        </p:nvPicPr>
        <p:blipFill>
          <a:blip r:embed="rId3"/>
          <a:srcRect t="4484" b="8614"/>
          <a:stretch/>
        </p:blipFill>
        <p:spPr>
          <a:xfrm>
            <a:off x="1133046" y="3010874"/>
            <a:ext cx="1757267" cy="761768"/>
          </a:xfrm>
          <a:prstGeom prst="rect">
            <a:avLst/>
          </a:prstGeom>
        </p:spPr>
      </p:pic>
      <p:pic>
        <p:nvPicPr>
          <p:cNvPr id="27" name="Picture 26">
            <a:extLst>
              <a:ext uri="{FF2B5EF4-FFF2-40B4-BE49-F238E27FC236}">
                <a16:creationId xmlns:a16="http://schemas.microsoft.com/office/drawing/2014/main" id="{FD4EE260-6D0D-1DC7-7093-1E4EDEC14622}"/>
              </a:ext>
            </a:extLst>
          </p:cNvPr>
          <p:cNvPicPr>
            <a:picLocks noChangeAspect="1"/>
          </p:cNvPicPr>
          <p:nvPr/>
        </p:nvPicPr>
        <p:blipFill>
          <a:blip r:embed="rId4"/>
          <a:srcRect t="18798" b="10502"/>
          <a:stretch/>
        </p:blipFill>
        <p:spPr>
          <a:xfrm>
            <a:off x="5139913" y="3727957"/>
            <a:ext cx="1912173" cy="859582"/>
          </a:xfrm>
          <a:prstGeom prst="rect">
            <a:avLst/>
          </a:prstGeom>
        </p:spPr>
      </p:pic>
      <p:pic>
        <p:nvPicPr>
          <p:cNvPr id="29" name="Picture 28">
            <a:extLst>
              <a:ext uri="{FF2B5EF4-FFF2-40B4-BE49-F238E27FC236}">
                <a16:creationId xmlns:a16="http://schemas.microsoft.com/office/drawing/2014/main" id="{C09755A5-D4B6-3F38-4890-493928D9268A}"/>
              </a:ext>
            </a:extLst>
          </p:cNvPr>
          <p:cNvPicPr>
            <a:picLocks noChangeAspect="1"/>
          </p:cNvPicPr>
          <p:nvPr/>
        </p:nvPicPr>
        <p:blipFill>
          <a:blip r:embed="rId5"/>
          <a:stretch>
            <a:fillRect/>
          </a:stretch>
        </p:blipFill>
        <p:spPr>
          <a:xfrm>
            <a:off x="9029509" y="3772642"/>
            <a:ext cx="2306003" cy="79268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BF6EC"/>
        </a:solidFill>
        <a:effectLst/>
      </p:bgPr>
    </p:bg>
    <p:spTree>
      <p:nvGrpSpPr>
        <p:cNvPr id="1" name=""/>
        <p:cNvGrpSpPr/>
        <p:nvPr/>
      </p:nvGrpSpPr>
      <p:grpSpPr>
        <a:xfrm>
          <a:off x="0" y="0"/>
          <a:ext cx="0" cy="0"/>
          <a:chOff x="0" y="0"/>
          <a:chExt cx="0" cy="0"/>
        </a:xfrm>
      </p:grpSpPr>
      <p:sp>
        <p:nvSpPr>
          <p:cNvPr id="2" name="Shape 0"/>
          <p:cNvSpPr/>
          <p:nvPr/>
        </p:nvSpPr>
        <p:spPr>
          <a:xfrm>
            <a:off x="640080" y="502920"/>
            <a:ext cx="146304" cy="146304"/>
          </a:xfrm>
          <a:prstGeom prst="rect">
            <a:avLst/>
          </a:prstGeom>
          <a:solidFill>
            <a:srgbClr val="C8951B"/>
          </a:solidFill>
          <a:ln/>
        </p:spPr>
      </p:sp>
      <p:sp>
        <p:nvSpPr>
          <p:cNvPr id="3" name="Text 1"/>
          <p:cNvSpPr/>
          <p:nvPr/>
        </p:nvSpPr>
        <p:spPr>
          <a:xfrm>
            <a:off x="896112" y="429768"/>
            <a:ext cx="10634472" cy="310896"/>
          </a:xfrm>
          <a:prstGeom prst="rect">
            <a:avLst/>
          </a:prstGeom>
          <a:noFill/>
          <a:ln/>
        </p:spPr>
        <p:txBody>
          <a:bodyPr wrap="square" lIns="0" tIns="0" rIns="0" bIns="0" rtlCol="0" anchor="ctr"/>
          <a:lstStyle/>
          <a:p>
            <a:pPr marL="0" indent="0">
              <a:buNone/>
            </a:pPr>
            <a:r>
              <a:rPr lang="en-US" sz="1300" b="1" kern="0" spc="200" dirty="0">
                <a:solidFill>
                  <a:srgbClr val="C1272D"/>
                </a:solidFill>
                <a:latin typeface="Calibri" pitchFamily="34" charset="0"/>
                <a:ea typeface="Calibri" pitchFamily="34" charset="-122"/>
                <a:cs typeface="Calibri" pitchFamily="34" charset="-120"/>
              </a:rPr>
              <a:t>II.2 BÁO CÔNG THƯƠNG ĐỒNG HÀNH</a:t>
            </a:r>
            <a:endParaRPr lang="en-US" sz="1300" dirty="0"/>
          </a:p>
        </p:txBody>
      </p:sp>
      <p:sp>
        <p:nvSpPr>
          <p:cNvPr id="4" name="Text 2"/>
          <p:cNvSpPr/>
          <p:nvPr/>
        </p:nvSpPr>
        <p:spPr>
          <a:xfrm>
            <a:off x="640080" y="841248"/>
            <a:ext cx="10908792" cy="914400"/>
          </a:xfrm>
          <a:prstGeom prst="rect">
            <a:avLst/>
          </a:prstGeom>
          <a:noFill/>
          <a:ln/>
        </p:spPr>
        <p:txBody>
          <a:bodyPr wrap="square" lIns="0" tIns="0" rIns="0" bIns="0" rtlCol="0" anchor="t"/>
          <a:lstStyle/>
          <a:p>
            <a:pPr marL="0" indent="0">
              <a:lnSpc>
                <a:spcPct val="100000"/>
              </a:lnSpc>
              <a:buNone/>
            </a:pPr>
            <a:r>
              <a:rPr lang="en-US" sz="3100" b="1" dirty="0">
                <a:solidFill>
                  <a:srgbClr val="2A1C14"/>
                </a:solidFill>
                <a:latin typeface="Georgia" pitchFamily="34" charset="0"/>
                <a:ea typeface="Georgia" pitchFamily="34" charset="-122"/>
                <a:cs typeface="Georgia" pitchFamily="34" charset="-120"/>
              </a:rPr>
              <a:t>Một hệ sinh thái truyền thông đa nền tảng</a:t>
            </a:r>
            <a:endParaRPr lang="en-US" sz="3100" dirty="0"/>
          </a:p>
        </p:txBody>
      </p:sp>
      <p:sp>
        <p:nvSpPr>
          <p:cNvPr id="5" name="Shape 3"/>
          <p:cNvSpPr/>
          <p:nvPr/>
        </p:nvSpPr>
        <p:spPr>
          <a:xfrm>
            <a:off x="640080" y="2011680"/>
            <a:ext cx="3310128" cy="713232"/>
          </a:xfrm>
          <a:prstGeom prst="roundRect">
            <a:avLst>
              <a:gd name="adj" fmla="val 10256"/>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6" name="Shape 4"/>
          <p:cNvSpPr/>
          <p:nvPr/>
        </p:nvSpPr>
        <p:spPr>
          <a:xfrm>
            <a:off x="841248" y="2203704"/>
            <a:ext cx="329184" cy="329184"/>
          </a:xfrm>
          <a:prstGeom prst="ellipse">
            <a:avLst/>
          </a:prstGeom>
          <a:solidFill>
            <a:srgbClr val="C1272D"/>
          </a:solidFill>
          <a:ln/>
        </p:spPr>
      </p:sp>
      <p:sp>
        <p:nvSpPr>
          <p:cNvPr id="7" name="Text 5"/>
          <p:cNvSpPr/>
          <p:nvPr/>
        </p:nvSpPr>
        <p:spPr>
          <a:xfrm>
            <a:off x="1325880" y="2011680"/>
            <a:ext cx="2487168" cy="713232"/>
          </a:xfrm>
          <a:prstGeom prst="rect">
            <a:avLst/>
          </a:prstGeom>
          <a:noFill/>
          <a:ln/>
        </p:spPr>
        <p:txBody>
          <a:bodyPr wrap="square" lIns="0" tIns="0" rIns="0" bIns="0" rtlCol="0" anchor="ctr"/>
          <a:lstStyle/>
          <a:p>
            <a:pPr marL="0" indent="0">
              <a:buNone/>
            </a:pPr>
            <a:r>
              <a:rPr lang="en-US" sz="1450" b="1" dirty="0">
                <a:solidFill>
                  <a:srgbClr val="2A1C14"/>
                </a:solidFill>
                <a:latin typeface="Calibri" pitchFamily="34" charset="0"/>
                <a:ea typeface="Calibri" pitchFamily="34" charset="-122"/>
                <a:cs typeface="Calibri" pitchFamily="34" charset="-120"/>
              </a:rPr>
              <a:t>Báo in</a:t>
            </a:r>
            <a:endParaRPr lang="en-US" sz="1450" dirty="0"/>
          </a:p>
        </p:txBody>
      </p:sp>
      <p:sp>
        <p:nvSpPr>
          <p:cNvPr id="8" name="Shape 6"/>
          <p:cNvSpPr/>
          <p:nvPr/>
        </p:nvSpPr>
        <p:spPr>
          <a:xfrm>
            <a:off x="4114800" y="2011680"/>
            <a:ext cx="3310128" cy="713232"/>
          </a:xfrm>
          <a:prstGeom prst="roundRect">
            <a:avLst>
              <a:gd name="adj" fmla="val 10256"/>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9" name="Shape 7"/>
          <p:cNvSpPr/>
          <p:nvPr/>
        </p:nvSpPr>
        <p:spPr>
          <a:xfrm>
            <a:off x="4315968" y="2203704"/>
            <a:ext cx="329184" cy="329184"/>
          </a:xfrm>
          <a:prstGeom prst="ellipse">
            <a:avLst/>
          </a:prstGeom>
          <a:solidFill>
            <a:srgbClr val="C8951B"/>
          </a:solidFill>
          <a:ln/>
        </p:spPr>
      </p:sp>
      <p:sp>
        <p:nvSpPr>
          <p:cNvPr id="10" name="Text 8"/>
          <p:cNvSpPr/>
          <p:nvPr/>
        </p:nvSpPr>
        <p:spPr>
          <a:xfrm>
            <a:off x="4800600" y="2011680"/>
            <a:ext cx="2487168" cy="713232"/>
          </a:xfrm>
          <a:prstGeom prst="rect">
            <a:avLst/>
          </a:prstGeom>
          <a:noFill/>
          <a:ln/>
        </p:spPr>
        <p:txBody>
          <a:bodyPr wrap="square" lIns="0" tIns="0" rIns="0" bIns="0" rtlCol="0" anchor="ctr"/>
          <a:lstStyle/>
          <a:p>
            <a:pPr marL="0" indent="0">
              <a:buNone/>
            </a:pPr>
            <a:r>
              <a:rPr lang="en-US" sz="1450" b="1" dirty="0">
                <a:solidFill>
                  <a:srgbClr val="2A1C14"/>
                </a:solidFill>
                <a:latin typeface="Calibri" pitchFamily="34" charset="0"/>
                <a:ea typeface="Calibri" pitchFamily="34" charset="-122"/>
                <a:cs typeface="Calibri" pitchFamily="34" charset="-120"/>
              </a:rPr>
              <a:t>Báo điện tử</a:t>
            </a:r>
            <a:endParaRPr lang="en-US" sz="1450" dirty="0"/>
          </a:p>
        </p:txBody>
      </p:sp>
      <p:sp>
        <p:nvSpPr>
          <p:cNvPr id="11" name="Shape 9"/>
          <p:cNvSpPr/>
          <p:nvPr/>
        </p:nvSpPr>
        <p:spPr>
          <a:xfrm>
            <a:off x="7589520" y="2011680"/>
            <a:ext cx="3310128" cy="713232"/>
          </a:xfrm>
          <a:prstGeom prst="roundRect">
            <a:avLst>
              <a:gd name="adj" fmla="val 10256"/>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2" name="Shape 10"/>
          <p:cNvSpPr/>
          <p:nvPr/>
        </p:nvSpPr>
        <p:spPr>
          <a:xfrm>
            <a:off x="7790688" y="2203704"/>
            <a:ext cx="329184" cy="329184"/>
          </a:xfrm>
          <a:prstGeom prst="ellipse">
            <a:avLst/>
          </a:prstGeom>
          <a:solidFill>
            <a:srgbClr val="7A121B"/>
          </a:solidFill>
          <a:ln/>
        </p:spPr>
      </p:sp>
      <p:sp>
        <p:nvSpPr>
          <p:cNvPr id="13" name="Text 11"/>
          <p:cNvSpPr/>
          <p:nvPr/>
        </p:nvSpPr>
        <p:spPr>
          <a:xfrm>
            <a:off x="8275320" y="2011680"/>
            <a:ext cx="2487168" cy="713232"/>
          </a:xfrm>
          <a:prstGeom prst="rect">
            <a:avLst/>
          </a:prstGeom>
          <a:noFill/>
          <a:ln/>
        </p:spPr>
        <p:txBody>
          <a:bodyPr wrap="square" lIns="0" tIns="0" rIns="0" bIns="0" rtlCol="0" anchor="ctr"/>
          <a:lstStyle/>
          <a:p>
            <a:pPr marL="0" indent="0">
              <a:buNone/>
            </a:pPr>
            <a:r>
              <a:rPr lang="en-US" sz="1450" b="1" dirty="0">
                <a:solidFill>
                  <a:srgbClr val="2A1C14"/>
                </a:solidFill>
                <a:latin typeface="Calibri" pitchFamily="34" charset="0"/>
                <a:ea typeface="Calibri" pitchFamily="34" charset="-122"/>
                <a:cs typeface="Calibri" pitchFamily="34" charset="-120"/>
              </a:rPr>
              <a:t>Infographic</a:t>
            </a:r>
            <a:endParaRPr lang="en-US" sz="1450" dirty="0"/>
          </a:p>
        </p:txBody>
      </p:sp>
      <p:sp>
        <p:nvSpPr>
          <p:cNvPr id="14" name="Shape 12"/>
          <p:cNvSpPr/>
          <p:nvPr/>
        </p:nvSpPr>
        <p:spPr>
          <a:xfrm>
            <a:off x="640080" y="2907792"/>
            <a:ext cx="3310128" cy="713232"/>
          </a:xfrm>
          <a:prstGeom prst="roundRect">
            <a:avLst>
              <a:gd name="adj" fmla="val 10256"/>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5" name="Shape 13"/>
          <p:cNvSpPr/>
          <p:nvPr/>
        </p:nvSpPr>
        <p:spPr>
          <a:xfrm>
            <a:off x="841248" y="3099816"/>
            <a:ext cx="329184" cy="329184"/>
          </a:xfrm>
          <a:prstGeom prst="ellipse">
            <a:avLst/>
          </a:prstGeom>
          <a:solidFill>
            <a:srgbClr val="C1272D"/>
          </a:solidFill>
          <a:ln/>
        </p:spPr>
      </p:sp>
      <p:sp>
        <p:nvSpPr>
          <p:cNvPr id="16" name="Text 14"/>
          <p:cNvSpPr/>
          <p:nvPr/>
        </p:nvSpPr>
        <p:spPr>
          <a:xfrm>
            <a:off x="1325880" y="2907792"/>
            <a:ext cx="2487168" cy="713232"/>
          </a:xfrm>
          <a:prstGeom prst="rect">
            <a:avLst/>
          </a:prstGeom>
          <a:noFill/>
          <a:ln/>
        </p:spPr>
        <p:txBody>
          <a:bodyPr wrap="square" lIns="0" tIns="0" rIns="0" bIns="0" rtlCol="0" anchor="ctr"/>
          <a:lstStyle/>
          <a:p>
            <a:pPr marL="0" indent="0">
              <a:buNone/>
            </a:pPr>
            <a:r>
              <a:rPr lang="en-US" sz="1450" b="1" dirty="0">
                <a:solidFill>
                  <a:srgbClr val="2A1C14"/>
                </a:solidFill>
                <a:latin typeface="Calibri" pitchFamily="34" charset="0"/>
                <a:ea typeface="Calibri" pitchFamily="34" charset="-122"/>
                <a:cs typeface="Calibri" pitchFamily="34" charset="-120"/>
              </a:rPr>
              <a:t>Longform</a:t>
            </a:r>
            <a:endParaRPr lang="en-US" sz="1450" dirty="0"/>
          </a:p>
        </p:txBody>
      </p:sp>
      <p:sp>
        <p:nvSpPr>
          <p:cNvPr id="17" name="Shape 15"/>
          <p:cNvSpPr/>
          <p:nvPr/>
        </p:nvSpPr>
        <p:spPr>
          <a:xfrm>
            <a:off x="4114800" y="2907792"/>
            <a:ext cx="3310128" cy="713232"/>
          </a:xfrm>
          <a:prstGeom prst="roundRect">
            <a:avLst>
              <a:gd name="adj" fmla="val 10256"/>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18" name="Shape 16"/>
          <p:cNvSpPr/>
          <p:nvPr/>
        </p:nvSpPr>
        <p:spPr>
          <a:xfrm>
            <a:off x="4315968" y="3099816"/>
            <a:ext cx="329184" cy="329184"/>
          </a:xfrm>
          <a:prstGeom prst="ellipse">
            <a:avLst/>
          </a:prstGeom>
          <a:solidFill>
            <a:srgbClr val="C8951B"/>
          </a:solidFill>
          <a:ln/>
        </p:spPr>
      </p:sp>
      <p:sp>
        <p:nvSpPr>
          <p:cNvPr id="19" name="Text 17"/>
          <p:cNvSpPr/>
          <p:nvPr/>
        </p:nvSpPr>
        <p:spPr>
          <a:xfrm>
            <a:off x="4800600" y="2907792"/>
            <a:ext cx="2487168" cy="713232"/>
          </a:xfrm>
          <a:prstGeom prst="rect">
            <a:avLst/>
          </a:prstGeom>
          <a:noFill/>
          <a:ln/>
        </p:spPr>
        <p:txBody>
          <a:bodyPr wrap="square" lIns="0" tIns="0" rIns="0" bIns="0" rtlCol="0" anchor="ctr"/>
          <a:lstStyle/>
          <a:p>
            <a:pPr marL="0" indent="0">
              <a:buNone/>
            </a:pPr>
            <a:r>
              <a:rPr lang="en-US" sz="1450" b="1" dirty="0">
                <a:solidFill>
                  <a:srgbClr val="2A1C14"/>
                </a:solidFill>
                <a:latin typeface="Calibri" pitchFamily="34" charset="0"/>
                <a:ea typeface="Calibri" pitchFamily="34" charset="-122"/>
                <a:cs typeface="Calibri" pitchFamily="34" charset="-120"/>
              </a:rPr>
              <a:t>Video · Phóng sự</a:t>
            </a:r>
            <a:endParaRPr lang="en-US" sz="1450" dirty="0"/>
          </a:p>
        </p:txBody>
      </p:sp>
      <p:sp>
        <p:nvSpPr>
          <p:cNvPr id="20" name="Shape 18"/>
          <p:cNvSpPr/>
          <p:nvPr/>
        </p:nvSpPr>
        <p:spPr>
          <a:xfrm>
            <a:off x="7589520" y="2907792"/>
            <a:ext cx="3310128" cy="713232"/>
          </a:xfrm>
          <a:prstGeom prst="roundRect">
            <a:avLst>
              <a:gd name="adj" fmla="val 10256"/>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21" name="Shape 19"/>
          <p:cNvSpPr/>
          <p:nvPr/>
        </p:nvSpPr>
        <p:spPr>
          <a:xfrm>
            <a:off x="7790688" y="3099816"/>
            <a:ext cx="329184" cy="329184"/>
          </a:xfrm>
          <a:prstGeom prst="ellipse">
            <a:avLst/>
          </a:prstGeom>
          <a:solidFill>
            <a:srgbClr val="7A121B"/>
          </a:solidFill>
          <a:ln/>
        </p:spPr>
      </p:sp>
      <p:sp>
        <p:nvSpPr>
          <p:cNvPr id="22" name="Text 20"/>
          <p:cNvSpPr/>
          <p:nvPr/>
        </p:nvSpPr>
        <p:spPr>
          <a:xfrm>
            <a:off x="8275320" y="2907792"/>
            <a:ext cx="2487168" cy="713232"/>
          </a:xfrm>
          <a:prstGeom prst="rect">
            <a:avLst/>
          </a:prstGeom>
          <a:noFill/>
          <a:ln/>
        </p:spPr>
        <p:txBody>
          <a:bodyPr wrap="square" lIns="0" tIns="0" rIns="0" bIns="0" rtlCol="0" anchor="ctr"/>
          <a:lstStyle/>
          <a:p>
            <a:pPr marL="0" indent="0">
              <a:buNone/>
            </a:pPr>
            <a:r>
              <a:rPr lang="en-US" sz="1450" b="1" dirty="0">
                <a:solidFill>
                  <a:srgbClr val="2A1C14"/>
                </a:solidFill>
                <a:latin typeface="Calibri" pitchFamily="34" charset="0"/>
                <a:ea typeface="Calibri" pitchFamily="34" charset="-122"/>
                <a:cs typeface="Calibri" pitchFamily="34" charset="-120"/>
              </a:rPr>
              <a:t>Mạng xã hội</a:t>
            </a:r>
            <a:endParaRPr lang="en-US" sz="1450" dirty="0"/>
          </a:p>
        </p:txBody>
      </p:sp>
      <p:sp>
        <p:nvSpPr>
          <p:cNvPr id="23" name="Shape 21"/>
          <p:cNvSpPr/>
          <p:nvPr/>
        </p:nvSpPr>
        <p:spPr>
          <a:xfrm>
            <a:off x="640080" y="4023360"/>
            <a:ext cx="6766560" cy="2057400"/>
          </a:xfrm>
          <a:prstGeom prst="rect">
            <a:avLst/>
          </a:prstGeom>
          <a:solidFill>
            <a:srgbClr val="FFFFFF"/>
          </a:solidFill>
          <a:ln w="12700">
            <a:solidFill>
              <a:srgbClr val="EADBC4"/>
            </a:solidFill>
            <a:prstDash val="solid"/>
          </a:ln>
          <a:effectLst>
            <a:outerShdw blurRad="139700" dist="38100" dir="8100000" algn="bl" rotWithShape="0">
              <a:srgbClr val="2A1C14">
                <a:alpha val="14000"/>
              </a:srgbClr>
            </a:outerShdw>
          </a:effectLst>
        </p:spPr>
      </p:sp>
      <p:sp>
        <p:nvSpPr>
          <p:cNvPr id="24" name="Shape 22"/>
          <p:cNvSpPr/>
          <p:nvPr/>
        </p:nvSpPr>
        <p:spPr>
          <a:xfrm>
            <a:off x="640080" y="4023360"/>
            <a:ext cx="91440" cy="2057400"/>
          </a:xfrm>
          <a:prstGeom prst="rect">
            <a:avLst/>
          </a:prstGeom>
          <a:solidFill>
            <a:srgbClr val="C1272D"/>
          </a:solidFill>
          <a:ln/>
        </p:spPr>
      </p:sp>
      <p:sp>
        <p:nvSpPr>
          <p:cNvPr id="25" name="Text 23"/>
          <p:cNvSpPr/>
          <p:nvPr/>
        </p:nvSpPr>
        <p:spPr>
          <a:xfrm>
            <a:off x="960120" y="4160520"/>
            <a:ext cx="6217920" cy="365760"/>
          </a:xfrm>
          <a:prstGeom prst="rect">
            <a:avLst/>
          </a:prstGeom>
          <a:noFill/>
          <a:ln/>
        </p:spPr>
        <p:txBody>
          <a:bodyPr wrap="square" lIns="0" tIns="0" rIns="0" bIns="0" rtlCol="0" anchor="ctr"/>
          <a:lstStyle/>
          <a:p>
            <a:pPr marL="0" indent="0">
              <a:buNone/>
            </a:pPr>
            <a:r>
              <a:rPr lang="en-US" sz="1500" b="1" dirty="0">
                <a:solidFill>
                  <a:srgbClr val="2A1C14"/>
                </a:solidFill>
                <a:latin typeface="Georgia" pitchFamily="34" charset="0"/>
                <a:ea typeface="Georgia" pitchFamily="34" charset="-122"/>
                <a:cs typeface="Georgia" pitchFamily="34" charset="-120"/>
              </a:rPr>
              <a:t>Đồng hành cùng thương hiệu Việt</a:t>
            </a:r>
            <a:endParaRPr lang="en-US" sz="1500" dirty="0"/>
          </a:p>
        </p:txBody>
      </p:sp>
      <p:sp>
        <p:nvSpPr>
          <p:cNvPr id="26" name="Text 24"/>
          <p:cNvSpPr/>
          <p:nvPr/>
        </p:nvSpPr>
        <p:spPr>
          <a:xfrm>
            <a:off x="1005840" y="4553712"/>
            <a:ext cx="6217920" cy="1463040"/>
          </a:xfrm>
          <a:prstGeom prst="rect">
            <a:avLst/>
          </a:prstGeom>
          <a:noFill/>
          <a:ln/>
        </p:spPr>
        <p:txBody>
          <a:bodyPr wrap="square" lIns="0" tIns="0" rIns="0" bIns="0" rtlCol="0" anchor="t"/>
          <a:lstStyle/>
          <a:p>
            <a:pPr marL="342900" indent="-342900">
              <a:spcAft>
                <a:spcPts val="500"/>
              </a:spcAft>
              <a:buSzPct val="100000"/>
              <a:buChar char="•"/>
            </a:pPr>
            <a:r>
              <a:rPr lang="en-US" sz="1250" dirty="0">
                <a:solidFill>
                  <a:srgbClr val="2A1C14"/>
                </a:solidFill>
                <a:latin typeface="Calibri" pitchFamily="34" charset="0"/>
                <a:ea typeface="Calibri" pitchFamily="34" charset="-122"/>
                <a:cs typeface="Calibri" pitchFamily="34" charset="-120"/>
              </a:rPr>
              <a:t>Chuyên trang Thương hiệu quốc gia; Tuần lễ THQG quanh Ngày 20/4.</a:t>
            </a:r>
            <a:endParaRPr lang="en-US" sz="1250" dirty="0"/>
          </a:p>
          <a:p>
            <a:pPr marL="342900" indent="-342900">
              <a:spcAft>
                <a:spcPts val="500"/>
              </a:spcAft>
              <a:buSzPct val="100000"/>
              <a:buChar char="•"/>
            </a:pPr>
            <a:r>
              <a:rPr lang="en-US" sz="1250" dirty="0">
                <a:solidFill>
                  <a:srgbClr val="2A1C14"/>
                </a:solidFill>
                <a:latin typeface="Calibri" pitchFamily="34" charset="0"/>
                <a:ea typeface="Calibri" pitchFamily="34" charset="-122"/>
                <a:cs typeface="Calibri" pitchFamily="34" charset="-120"/>
              </a:rPr>
              <a:t>Chương trình “Tự hào hàng Việt Nam”, “Tinh hoa hàng Việt Nam”.</a:t>
            </a:r>
            <a:endParaRPr lang="en-US" sz="1250" dirty="0"/>
          </a:p>
          <a:p>
            <a:pPr marL="342900" indent="-342900">
              <a:spcAft>
                <a:spcPts val="500"/>
              </a:spcAft>
              <a:buSzPct val="100000"/>
              <a:buChar char="•"/>
            </a:pPr>
            <a:r>
              <a:rPr lang="en-US" sz="1250" dirty="0">
                <a:solidFill>
                  <a:srgbClr val="2A1C14"/>
                </a:solidFill>
                <a:latin typeface="Calibri" pitchFamily="34" charset="0"/>
                <a:ea typeface="Calibri" pitchFamily="34" charset="-122"/>
                <a:cs typeface="Calibri" pitchFamily="34" charset="-120"/>
              </a:rPr>
              <a:t>Diễn đàn truy xuất nguồn gốc, nâng tầm hàng Việt (10/2025).</a:t>
            </a:r>
            <a:endParaRPr lang="en-US" sz="1250" dirty="0"/>
          </a:p>
          <a:p>
            <a:pPr marL="342900" indent="-342900">
              <a:spcAft>
                <a:spcPts val="500"/>
              </a:spcAft>
              <a:buSzPct val="100000"/>
              <a:buChar char="•"/>
            </a:pPr>
            <a:r>
              <a:rPr lang="en-US" sz="1250" dirty="0">
                <a:solidFill>
                  <a:srgbClr val="2A1C14"/>
                </a:solidFill>
                <a:latin typeface="Calibri" pitchFamily="34" charset="0"/>
                <a:ea typeface="Calibri" pitchFamily="34" charset="-122"/>
                <a:cs typeface="Calibri" pitchFamily="34" charset="-120"/>
              </a:rPr>
              <a:t>Giải thưởng Công nghiệp – Thương mại – Dịch vụ Việt Nam (2026).</a:t>
            </a:r>
            <a:endParaRPr lang="en-US" sz="1250" dirty="0"/>
          </a:p>
        </p:txBody>
      </p:sp>
      <p:sp>
        <p:nvSpPr>
          <p:cNvPr id="27" name="Shape 25"/>
          <p:cNvSpPr/>
          <p:nvPr/>
        </p:nvSpPr>
        <p:spPr>
          <a:xfrm>
            <a:off x="7726680" y="3977640"/>
            <a:ext cx="3822192" cy="2103120"/>
          </a:xfrm>
          <a:prstGeom prst="roundRect">
            <a:avLst>
              <a:gd name="adj" fmla="val 1435"/>
            </a:avLst>
          </a:prstGeom>
          <a:solidFill>
            <a:srgbClr val="F7EAD6"/>
          </a:solidFill>
          <a:ln w="19050">
            <a:solidFill>
              <a:srgbClr val="C8951B"/>
            </a:solidFill>
            <a:prstDash val="dash"/>
          </a:ln>
        </p:spPr>
      </p:sp>
      <p:sp>
        <p:nvSpPr>
          <p:cNvPr id="32" name="Text 30"/>
          <p:cNvSpPr/>
          <p:nvPr/>
        </p:nvSpPr>
        <p:spPr>
          <a:xfrm>
            <a:off x="640080" y="6437376"/>
            <a:ext cx="8229600" cy="274320"/>
          </a:xfrm>
          <a:prstGeom prst="rect">
            <a:avLst/>
          </a:prstGeom>
          <a:noFill/>
          <a:ln/>
        </p:spPr>
        <p:txBody>
          <a:bodyPr wrap="square" lIns="0" tIns="0" rIns="0" bIns="0" rtlCol="0" anchor="ctr"/>
          <a:lstStyle/>
          <a:p>
            <a:pPr marL="0" indent="0">
              <a:buNone/>
            </a:pPr>
            <a:r>
              <a:rPr lang="en-US" sz="900" dirty="0">
                <a:solidFill>
                  <a:srgbClr val="8A7A68"/>
                </a:solidFill>
                <a:latin typeface="Calibri" pitchFamily="34" charset="0"/>
                <a:ea typeface="Calibri" pitchFamily="34" charset="-122"/>
                <a:cs typeface="Calibri" pitchFamily="34" charset="-120"/>
              </a:rPr>
              <a:t>Tham luận Hội Báo toàn quốc 2026  ·  Báo Công Thương</a:t>
            </a:r>
            <a:endParaRPr lang="en-US" sz="900" dirty="0"/>
          </a:p>
        </p:txBody>
      </p:sp>
      <p:sp>
        <p:nvSpPr>
          <p:cNvPr id="33" name="Text 31"/>
          <p:cNvSpPr/>
          <p:nvPr/>
        </p:nvSpPr>
        <p:spPr>
          <a:xfrm>
            <a:off x="11000232" y="6437376"/>
            <a:ext cx="548640" cy="274320"/>
          </a:xfrm>
          <a:prstGeom prst="rect">
            <a:avLst/>
          </a:prstGeom>
          <a:noFill/>
          <a:ln/>
        </p:spPr>
        <p:txBody>
          <a:bodyPr wrap="square" lIns="0" tIns="0" rIns="0" bIns="0" rtlCol="0" anchor="ctr"/>
          <a:lstStyle/>
          <a:p>
            <a:pPr marL="0" indent="0" algn="r">
              <a:buNone/>
            </a:pPr>
            <a:r>
              <a:rPr lang="en-US" sz="900" dirty="0">
                <a:solidFill>
                  <a:srgbClr val="8A7A68"/>
                </a:solidFill>
                <a:latin typeface="Calibri" pitchFamily="34" charset="0"/>
                <a:ea typeface="Calibri" pitchFamily="34" charset="-122"/>
                <a:cs typeface="Calibri" pitchFamily="34" charset="-120"/>
              </a:rPr>
              <a:t>9</a:t>
            </a:r>
            <a:endParaRPr lang="en-US" sz="900" dirty="0"/>
          </a:p>
        </p:txBody>
      </p:sp>
      <p:pic>
        <p:nvPicPr>
          <p:cNvPr id="37" name="Picture 36">
            <a:extLst>
              <a:ext uri="{FF2B5EF4-FFF2-40B4-BE49-F238E27FC236}">
                <a16:creationId xmlns:a16="http://schemas.microsoft.com/office/drawing/2014/main" id="{7C04FACB-7A03-69BC-1455-CB1FC0EB808E}"/>
              </a:ext>
            </a:extLst>
          </p:cNvPr>
          <p:cNvPicPr>
            <a:picLocks noChangeAspect="1"/>
          </p:cNvPicPr>
          <p:nvPr/>
        </p:nvPicPr>
        <p:blipFill>
          <a:blip r:embed="rId3"/>
          <a:srcRect t="9089"/>
          <a:stretch/>
        </p:blipFill>
        <p:spPr>
          <a:xfrm>
            <a:off x="7904416" y="4141470"/>
            <a:ext cx="3492008" cy="17619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3361</Words>
  <Application>Microsoft Office PowerPoint</Application>
  <PresentationFormat>Widescreen</PresentationFormat>
  <Paragraphs>333</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Tham luận Hội Báo toàn quốc 2026 - TBT Nguyễn Văn Minh</dc:title>
  <dc:subject>PptxGenJS Presentation</dc:subject>
  <dc:creator>Báo Công Thương</dc:creator>
  <cp:lastModifiedBy>Admin</cp:lastModifiedBy>
  <cp:revision>10</cp:revision>
  <dcterms:created xsi:type="dcterms:W3CDTF">2026-06-19T04:00:40Z</dcterms:created>
  <dcterms:modified xsi:type="dcterms:W3CDTF">2026-06-19T11:16:56Z</dcterms:modified>
</cp:coreProperties>
</file>