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9"/>
  </p:notesMasterIdLst>
  <p:sldIdLst>
    <p:sldId id="279" r:id="rId2"/>
    <p:sldId id="287" r:id="rId3"/>
    <p:sldId id="268" r:id="rId4"/>
    <p:sldId id="269" r:id="rId5"/>
    <p:sldId id="281" r:id="rId6"/>
    <p:sldId id="285" r:id="rId7"/>
    <p:sldId id="286" r:id="rId8"/>
    <p:sldId id="290" r:id="rId9"/>
    <p:sldId id="289" r:id="rId10"/>
    <p:sldId id="270" r:id="rId11"/>
    <p:sldId id="288" r:id="rId12"/>
    <p:sldId id="292" r:id="rId13"/>
    <p:sldId id="291" r:id="rId14"/>
    <p:sldId id="283" r:id="rId15"/>
    <p:sldId id="282" r:id="rId16"/>
    <p:sldId id="275" r:id="rId17"/>
    <p:sldId id="277" r:id="rId18"/>
  </p:sldIdLst>
  <p:sldSz cx="14630400" cy="8229600"/>
  <p:notesSz cx="8229600" cy="14630400"/>
  <p:embeddedFontLst>
    <p:embeddedFont>
      <p:font typeface="Barlow Bold" panose="020B0604020202020204" charset="0"/>
      <p:bold r:id="rId20"/>
    </p:embeddedFont>
    <p:embeddedFont>
      <p:font typeface="Montserrat" panose="00000500000000000000" pitchFamily="2" charset="0"/>
      <p:regular r:id="rId21"/>
      <p:bold r:id="rId22"/>
      <p:italic r:id="rId23"/>
      <p:boldItalic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49" d="100"/>
          <a:sy n="49" d="100"/>
        </p:scale>
        <p:origin x="940" y="56"/>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9874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74861D-CAD5-209F-5CB9-2998869317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651484-1591-31B5-C4F8-52095737E8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5AF1E9-81F2-64DA-328B-B1BFA738BF0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2300A19-F9A8-0FBA-5790-05BA1EF27BCA}"/>
              </a:ext>
            </a:extLst>
          </p:cNvPr>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33152513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7F5476-0E4D-7DCA-1FD6-7E449FA373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3498CC-97BD-95C8-3501-8028E21C80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4A37F9-1B8B-AB61-1CA7-8413981338B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A890C38-F731-A332-C562-546678965B50}"/>
              </a:ext>
            </a:extLst>
          </p:cNvPr>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39353769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68DA8B-189C-C812-1F34-5A84009DA7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5A83A5-B633-A79A-5365-844DF1706C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52B663-B5D7-F2D2-FAB3-7DE228ABAC9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579275A-5D9A-F8C5-42EA-27C90FD94204}"/>
              </a:ext>
            </a:extLst>
          </p:cNvPr>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20798888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bg>
      <p:bgPr>
        <a:solidFill>
          <a:srgbClr val="000000"/>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bg>
      <p:bgPr>
        <a:solidFill>
          <a:srgbClr val="000000"/>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
          <p:cNvSpPr txBox="1">
            <a:spLocks noGrp="1"/>
          </p:cNvSpPr>
          <p:nvPr>
            <p:ph type="dt" idx="10"/>
          </p:nvPr>
        </p:nvSpPr>
        <p:spPr>
          <a:xfrm>
            <a:off x="548640" y="7627621"/>
            <a:ext cx="2560320" cy="43815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2"/>
          <p:cNvSpPr txBox="1">
            <a:spLocks noGrp="1"/>
          </p:cNvSpPr>
          <p:nvPr>
            <p:ph type="ftr" idx="11"/>
          </p:nvPr>
        </p:nvSpPr>
        <p:spPr>
          <a:xfrm>
            <a:off x="3749040" y="7627621"/>
            <a:ext cx="3474720" cy="4381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2"/>
          <p:cNvSpPr txBox="1">
            <a:spLocks noGrp="1"/>
          </p:cNvSpPr>
          <p:nvPr>
            <p:ph type="sldNum" idx="12"/>
          </p:nvPr>
        </p:nvSpPr>
        <p:spPr>
          <a:xfrm>
            <a:off x="7863840" y="7627621"/>
            <a:ext cx="2560320" cy="43815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405288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bg>
      <p:bgPr>
        <a:solidFill>
          <a:srgbClr val="000000"/>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bg>
      <p:bgPr>
        <a:solidFill>
          <a:srgbClr val="000000"/>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bg>
      <p:bgPr>
        <a:solidFill>
          <a:srgbClr val="000000"/>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bg>
      <p:bgPr>
        <a:solidFill>
          <a:srgbClr val="000000"/>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bg>
      <p:bgPr>
        <a:solidFill>
          <a:srgbClr val="000000"/>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bg>
      <p:bgPr>
        <a:solidFill>
          <a:srgbClr val="000000"/>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bg>
      <p:bgPr>
        <a:solidFill>
          <a:srgbClr val="000000"/>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bg>
      <p:bgPr>
        <a:solidFill>
          <a:srgbClr val="000000"/>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a:extLst>
              <a:ext uri="{FF2B5EF4-FFF2-40B4-BE49-F238E27FC236}">
                <a16:creationId xmlns:a16="http://schemas.microsoft.com/office/drawing/2014/main" id="{556DD43B-59C1-46E8-9291-19565E75B827}"/>
              </a:ext>
            </a:extLst>
          </p:cNvPr>
          <p:cNvPicPr>
            <a:picLocks noChangeAspect="1"/>
          </p:cNvPicPr>
          <p:nvPr/>
        </p:nvPicPr>
        <p:blipFill>
          <a:blip r:embed="rId2"/>
          <a:stretch>
            <a:fillRect/>
          </a:stretch>
        </p:blipFill>
        <p:spPr>
          <a:xfrm>
            <a:off x="8869680" y="0"/>
            <a:ext cx="5760720" cy="8229600"/>
          </a:xfrm>
          <a:prstGeom prst="rect">
            <a:avLst/>
          </a:prstGeom>
        </p:spPr>
      </p:pic>
      <p:sp>
        <p:nvSpPr>
          <p:cNvPr id="6" name="Text 0">
            <a:extLst>
              <a:ext uri="{FF2B5EF4-FFF2-40B4-BE49-F238E27FC236}">
                <a16:creationId xmlns:a16="http://schemas.microsoft.com/office/drawing/2014/main" id="{0BD9130F-30EB-4693-8986-FE76FBC7C719}"/>
              </a:ext>
            </a:extLst>
          </p:cNvPr>
          <p:cNvSpPr/>
          <p:nvPr/>
        </p:nvSpPr>
        <p:spPr>
          <a:xfrm>
            <a:off x="910708" y="2875054"/>
            <a:ext cx="8324731" cy="1425416"/>
          </a:xfrm>
          <a:prstGeom prst="rect">
            <a:avLst/>
          </a:prstGeom>
          <a:noFill/>
          <a:ln/>
        </p:spPr>
        <p:txBody>
          <a:bodyPr wrap="square" lIns="0" tIns="0" rIns="0" bIns="0" rtlCol="0" anchor="t"/>
          <a:lstStyle/>
          <a:p>
            <a:pPr>
              <a:spcBef>
                <a:spcPts val="600"/>
              </a:spcBef>
              <a:spcAft>
                <a:spcPts val="600"/>
              </a:spcAft>
            </a:pPr>
            <a:r>
              <a:rPr lang="en-US" sz="4800" b="1" dirty="0">
                <a:solidFill>
                  <a:srgbClr val="00B0F0"/>
                </a:solidFill>
              </a:rPr>
              <a:t>BÁO CHÍ: ĐỊA CHỈ TIN CẬY </a:t>
            </a:r>
          </a:p>
          <a:p>
            <a:pPr>
              <a:spcBef>
                <a:spcPts val="600"/>
              </a:spcBef>
              <a:spcAft>
                <a:spcPts val="600"/>
              </a:spcAft>
            </a:pPr>
            <a:r>
              <a:rPr lang="en-US" sz="4800" b="1" dirty="0">
                <a:solidFill>
                  <a:srgbClr val="00B0F0"/>
                </a:solidFill>
              </a:rPr>
              <a:t>GIỮA LÀN SÓNG AI</a:t>
            </a:r>
          </a:p>
          <a:p>
            <a:pPr>
              <a:spcBef>
                <a:spcPts val="600"/>
              </a:spcBef>
              <a:spcAft>
                <a:spcPts val="600"/>
              </a:spcAft>
            </a:pPr>
            <a:br>
              <a:rPr lang="en-US" sz="1400" dirty="0">
                <a:latin typeface="Barlow Bold" panose="020B0604020202020204" charset="0"/>
              </a:rPr>
            </a:br>
            <a:r>
              <a:rPr lang="en-US" sz="2400" b="1" dirty="0" err="1">
                <a:latin typeface="Barlow Bold" panose="020B0604020202020204" charset="0"/>
              </a:rPr>
              <a:t>Trình</a:t>
            </a:r>
            <a:r>
              <a:rPr lang="en-US" sz="2400" b="1" dirty="0">
                <a:latin typeface="Barlow Bold" panose="020B0604020202020204" charset="0"/>
              </a:rPr>
              <a:t> </a:t>
            </a:r>
            <a:r>
              <a:rPr lang="en-US" sz="2400" b="1" dirty="0" err="1">
                <a:latin typeface="Barlow Bold" panose="020B0604020202020204" charset="0"/>
              </a:rPr>
              <a:t>bày</a:t>
            </a:r>
            <a:r>
              <a:rPr lang="en-US" sz="2400" b="1" dirty="0">
                <a:latin typeface="Barlow Bold" panose="020B0604020202020204" charset="0"/>
              </a:rPr>
              <a:t>: </a:t>
            </a:r>
            <a:r>
              <a:rPr lang="en-US" sz="2400" b="1" dirty="0" err="1">
                <a:latin typeface="Barlow Bold" panose="020B0604020202020204" charset="0"/>
              </a:rPr>
              <a:t>Nhà</a:t>
            </a:r>
            <a:r>
              <a:rPr lang="en-US" sz="2400" b="1" dirty="0">
                <a:latin typeface="Barlow Bold" panose="020B0604020202020204" charset="0"/>
              </a:rPr>
              <a:t> </a:t>
            </a:r>
            <a:r>
              <a:rPr lang="en-US" sz="2400" b="1" dirty="0" err="1">
                <a:latin typeface="Barlow Bold" panose="020B0604020202020204" charset="0"/>
              </a:rPr>
              <a:t>báo</a:t>
            </a:r>
            <a:r>
              <a:rPr lang="en-US" sz="2400" b="1" dirty="0">
                <a:latin typeface="Barlow Bold" panose="020B0604020202020204" charset="0"/>
              </a:rPr>
              <a:t>, TS. </a:t>
            </a:r>
            <a:r>
              <a:rPr lang="en-US" sz="2400" b="1" dirty="0" err="1">
                <a:latin typeface="Barlow Bold" panose="020B0604020202020204" charset="0"/>
              </a:rPr>
              <a:t>Tạ</a:t>
            </a:r>
            <a:r>
              <a:rPr lang="en-US" sz="2400" b="1" dirty="0">
                <a:latin typeface="Barlow Bold" panose="020B0604020202020204" charset="0"/>
              </a:rPr>
              <a:t> </a:t>
            </a:r>
            <a:r>
              <a:rPr lang="en-US" sz="2400" b="1" dirty="0" err="1">
                <a:latin typeface="Barlow Bold" panose="020B0604020202020204" charset="0"/>
              </a:rPr>
              <a:t>Bích</a:t>
            </a:r>
            <a:r>
              <a:rPr lang="en-US" sz="2400" b="1" dirty="0">
                <a:latin typeface="Barlow Bold" panose="020B0604020202020204" charset="0"/>
              </a:rPr>
              <a:t> Loan</a:t>
            </a:r>
            <a:endParaRPr lang="en-US" sz="2400" dirty="0">
              <a:latin typeface="Barlow Bold" panose="020B0604020202020204" charset="0"/>
            </a:endParaRPr>
          </a:p>
        </p:txBody>
      </p:sp>
      <p:pic>
        <p:nvPicPr>
          <p:cNvPr id="8" name="Picture 7" descr="A logo with blue and yellow flowers&#10;&#10;AI-generated content may be incorrect.">
            <a:extLst>
              <a:ext uri="{FF2B5EF4-FFF2-40B4-BE49-F238E27FC236}">
                <a16:creationId xmlns:a16="http://schemas.microsoft.com/office/drawing/2014/main" id="{CB26349F-CFFD-4667-A87F-FD104AABD1DE}"/>
              </a:ext>
            </a:extLst>
          </p:cNvPr>
          <p:cNvPicPr>
            <a:picLocks noChangeAspect="1"/>
          </p:cNvPicPr>
          <p:nvPr/>
        </p:nvPicPr>
        <p:blipFill>
          <a:blip r:embed="rId3"/>
          <a:srcRect t="22705" b="14585"/>
          <a:stretch/>
        </p:blipFill>
        <p:spPr>
          <a:xfrm>
            <a:off x="559602" y="274552"/>
            <a:ext cx="1768094" cy="783902"/>
          </a:xfrm>
          <a:prstGeom prst="rect">
            <a:avLst/>
          </a:prstGeom>
        </p:spPr>
      </p:pic>
    </p:spTree>
    <p:extLst>
      <p:ext uri="{BB962C8B-B14F-4D97-AF65-F5344CB8AC3E}">
        <p14:creationId xmlns:p14="http://schemas.microsoft.com/office/powerpoint/2010/main" val="10781436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758309" y="1277575"/>
            <a:ext cx="10556200" cy="712708"/>
          </a:xfrm>
          <a:prstGeom prst="rect">
            <a:avLst/>
          </a:prstGeom>
          <a:noFill/>
          <a:ln/>
        </p:spPr>
        <p:txBody>
          <a:bodyPr wrap="none" lIns="0" tIns="0" rIns="0" bIns="0" rtlCol="0" anchor="t"/>
          <a:lstStyle/>
          <a:p>
            <a:pPr marL="0" indent="0" algn="l">
              <a:lnSpc>
                <a:spcPts val="5600"/>
              </a:lnSpc>
              <a:buNone/>
            </a:pPr>
            <a:r>
              <a:rPr lang="en-US" sz="4000" b="1" dirty="0">
                <a:solidFill>
                  <a:srgbClr val="75BAE6"/>
                </a:solidFill>
                <a:latin typeface="Barlow Bold" pitchFamily="34" charset="0"/>
                <a:ea typeface="Barlow Bold" pitchFamily="34" charset="-122"/>
                <a:cs typeface="Barlow Bold" pitchFamily="34" charset="-120"/>
              </a:rPr>
              <a:t>Các </a:t>
            </a:r>
            <a:r>
              <a:rPr lang="en-US" sz="4000" b="1" dirty="0" err="1">
                <a:solidFill>
                  <a:srgbClr val="75BAE6"/>
                </a:solidFill>
                <a:latin typeface="Barlow Bold" pitchFamily="34" charset="0"/>
                <a:ea typeface="Barlow Bold" pitchFamily="34" charset="-122"/>
                <a:cs typeface="Barlow Bold" pitchFamily="34" charset="-120"/>
              </a:rPr>
              <a:t>cấp</a:t>
            </a:r>
            <a:r>
              <a:rPr lang="en-US" sz="4000" b="1" dirty="0">
                <a:solidFill>
                  <a:srgbClr val="75BAE6"/>
                </a:solidFill>
                <a:latin typeface="Barlow Bold" pitchFamily="34" charset="0"/>
                <a:ea typeface="Barlow Bold" pitchFamily="34" charset="-122"/>
                <a:cs typeface="Barlow Bold" pitchFamily="34" charset="-120"/>
              </a:rPr>
              <a:t> </a:t>
            </a:r>
            <a:r>
              <a:rPr lang="en-US" sz="4000" b="1" dirty="0" err="1">
                <a:solidFill>
                  <a:srgbClr val="75BAE6"/>
                </a:solidFill>
                <a:latin typeface="Barlow Bold" pitchFamily="34" charset="0"/>
                <a:ea typeface="Barlow Bold" pitchFamily="34" charset="-122"/>
                <a:cs typeface="Barlow Bold" pitchFamily="34" charset="-120"/>
              </a:rPr>
              <a:t>độ</a:t>
            </a:r>
            <a:r>
              <a:rPr lang="en-US" sz="4000" b="1" dirty="0">
                <a:solidFill>
                  <a:srgbClr val="75BAE6"/>
                </a:solidFill>
                <a:latin typeface="Barlow Bold" pitchFamily="34" charset="0"/>
                <a:ea typeface="Barlow Bold" pitchFamily="34" charset="-122"/>
                <a:cs typeface="Barlow Bold" pitchFamily="34" charset="-120"/>
              </a:rPr>
              <a:t> </a:t>
            </a:r>
            <a:r>
              <a:rPr lang="en-US" sz="4000" b="1" dirty="0" err="1">
                <a:solidFill>
                  <a:srgbClr val="2E3C4E"/>
                </a:solidFill>
                <a:latin typeface="Barlow Bold" pitchFamily="34" charset="0"/>
                <a:ea typeface="Barlow Bold" pitchFamily="34" charset="-122"/>
                <a:cs typeface="Barlow Bold" pitchFamily="34" charset="-120"/>
              </a:rPr>
              <a:t>ứng</a:t>
            </a:r>
            <a:r>
              <a:rPr lang="en-US" sz="4000" b="1" dirty="0">
                <a:solidFill>
                  <a:srgbClr val="2E3C4E"/>
                </a:solidFill>
                <a:latin typeface="Barlow Bold" pitchFamily="34" charset="0"/>
                <a:ea typeface="Barlow Bold" pitchFamily="34" charset="-122"/>
                <a:cs typeface="Barlow Bold" pitchFamily="34" charset="-120"/>
              </a:rPr>
              <a:t> </a:t>
            </a:r>
            <a:r>
              <a:rPr lang="en-US" sz="4000" b="1" dirty="0" err="1">
                <a:solidFill>
                  <a:srgbClr val="2E3C4E"/>
                </a:solidFill>
                <a:latin typeface="Barlow Bold" pitchFamily="34" charset="0"/>
                <a:ea typeface="Barlow Bold" pitchFamily="34" charset="-122"/>
                <a:cs typeface="Barlow Bold" pitchFamily="34" charset="-120"/>
              </a:rPr>
              <a:t>dụng</a:t>
            </a:r>
            <a:r>
              <a:rPr lang="en-US" sz="4000" b="1" dirty="0">
                <a:solidFill>
                  <a:srgbClr val="2E3C4E"/>
                </a:solidFill>
                <a:latin typeface="Barlow Bold" pitchFamily="34" charset="0"/>
                <a:ea typeface="Barlow Bold" pitchFamily="34" charset="-122"/>
                <a:cs typeface="Barlow Bold" pitchFamily="34" charset="-120"/>
              </a:rPr>
              <a:t> AI </a:t>
            </a:r>
            <a:r>
              <a:rPr lang="en-US" sz="4000" b="1" dirty="0" err="1">
                <a:solidFill>
                  <a:srgbClr val="2E3C4E"/>
                </a:solidFill>
                <a:latin typeface="Barlow Bold" pitchFamily="34" charset="0"/>
                <a:ea typeface="Barlow Bold" pitchFamily="34" charset="-122"/>
                <a:cs typeface="Barlow Bold" pitchFamily="34" charset="-120"/>
              </a:rPr>
              <a:t>trong</a:t>
            </a:r>
            <a:r>
              <a:rPr lang="en-US" sz="4000" b="1" dirty="0">
                <a:solidFill>
                  <a:srgbClr val="2E3C4E"/>
                </a:solidFill>
                <a:latin typeface="Barlow Bold" pitchFamily="34" charset="0"/>
                <a:ea typeface="Barlow Bold" pitchFamily="34" charset="-122"/>
                <a:cs typeface="Barlow Bold" pitchFamily="34" charset="-120"/>
              </a:rPr>
              <a:t> </a:t>
            </a:r>
            <a:r>
              <a:rPr lang="en-US" sz="4000" b="1" dirty="0" err="1">
                <a:solidFill>
                  <a:srgbClr val="2E3C4E"/>
                </a:solidFill>
                <a:latin typeface="Barlow Bold" pitchFamily="34" charset="0"/>
                <a:ea typeface="Barlow Bold" pitchFamily="34" charset="-122"/>
                <a:cs typeface="Barlow Bold" pitchFamily="34" charset="-120"/>
              </a:rPr>
              <a:t>báo</a:t>
            </a:r>
            <a:r>
              <a:rPr lang="en-US" sz="4000" b="1" dirty="0">
                <a:solidFill>
                  <a:srgbClr val="2E3C4E"/>
                </a:solidFill>
                <a:latin typeface="Barlow Bold" pitchFamily="34" charset="0"/>
                <a:ea typeface="Barlow Bold" pitchFamily="34" charset="-122"/>
                <a:cs typeface="Barlow Bold" pitchFamily="34" charset="-120"/>
              </a:rPr>
              <a:t> </a:t>
            </a:r>
            <a:r>
              <a:rPr lang="en-US" sz="4000" b="1" dirty="0" err="1">
                <a:solidFill>
                  <a:srgbClr val="2E3C4E"/>
                </a:solidFill>
                <a:latin typeface="Barlow Bold" pitchFamily="34" charset="0"/>
                <a:ea typeface="Barlow Bold" pitchFamily="34" charset="-122"/>
                <a:cs typeface="Barlow Bold" pitchFamily="34" charset="-120"/>
              </a:rPr>
              <a:t>chí</a:t>
            </a:r>
            <a:r>
              <a:rPr lang="en-US" sz="4000" b="1" dirty="0">
                <a:solidFill>
                  <a:srgbClr val="2E3C4E"/>
                </a:solidFill>
                <a:latin typeface="Barlow Bold" pitchFamily="34" charset="0"/>
                <a:ea typeface="Barlow Bold" pitchFamily="34" charset="-122"/>
                <a:cs typeface="Barlow Bold" pitchFamily="34" charset="-120"/>
              </a:rPr>
              <a:t> – </a:t>
            </a:r>
            <a:r>
              <a:rPr lang="en-US" sz="4000" b="1" dirty="0" err="1">
                <a:solidFill>
                  <a:srgbClr val="2E3C4E"/>
                </a:solidFill>
                <a:latin typeface="Barlow Bold" pitchFamily="34" charset="0"/>
                <a:ea typeface="Barlow Bold" pitchFamily="34" charset="-122"/>
                <a:cs typeface="Barlow Bold" pitchFamily="34" charset="-120"/>
              </a:rPr>
              <a:t>truyền</a:t>
            </a:r>
            <a:r>
              <a:rPr lang="en-US" sz="4000" b="1" dirty="0">
                <a:solidFill>
                  <a:srgbClr val="2E3C4E"/>
                </a:solidFill>
                <a:latin typeface="Barlow Bold" pitchFamily="34" charset="0"/>
                <a:ea typeface="Barlow Bold" pitchFamily="34" charset="-122"/>
                <a:cs typeface="Barlow Bold" pitchFamily="34" charset="-120"/>
              </a:rPr>
              <a:t> </a:t>
            </a:r>
            <a:r>
              <a:rPr lang="vi-VN" sz="4000" b="1" dirty="0">
                <a:solidFill>
                  <a:srgbClr val="2E3C4E"/>
                </a:solidFill>
                <a:latin typeface="Barlow Bold" pitchFamily="34" charset="0"/>
                <a:ea typeface="Barlow Bold" pitchFamily="34" charset="-122"/>
                <a:cs typeface="Barlow Bold" pitchFamily="34" charset="-120"/>
              </a:rPr>
              <a:t>thông</a:t>
            </a:r>
          </a:p>
          <a:p>
            <a:pPr marL="0" indent="0" algn="l">
              <a:lnSpc>
                <a:spcPts val="5600"/>
              </a:lnSpc>
              <a:buNone/>
            </a:pPr>
            <a:endParaRPr lang="en-US" sz="4450" b="1" dirty="0">
              <a:solidFill>
                <a:srgbClr val="2E3C4E"/>
              </a:solidFill>
              <a:latin typeface="Barlow Bold" pitchFamily="34" charset="0"/>
              <a:ea typeface="Barlow Bold" pitchFamily="34" charset="-122"/>
              <a:cs typeface="Barlow Bold" pitchFamily="34" charset="-120"/>
            </a:endParaRPr>
          </a:p>
          <a:p>
            <a:pPr marL="0" indent="0" algn="l">
              <a:lnSpc>
                <a:spcPts val="5600"/>
              </a:lnSpc>
              <a:buNone/>
            </a:pPr>
            <a:endParaRPr lang="en-US" sz="4450" dirty="0"/>
          </a:p>
        </p:txBody>
      </p:sp>
      <p:sp>
        <p:nvSpPr>
          <p:cNvPr id="3" name="Text 1"/>
          <p:cNvSpPr/>
          <p:nvPr/>
        </p:nvSpPr>
        <p:spPr>
          <a:xfrm>
            <a:off x="888938" y="2484355"/>
            <a:ext cx="3420904" cy="427553"/>
          </a:xfrm>
          <a:prstGeom prst="rect">
            <a:avLst/>
          </a:prstGeom>
          <a:noFill/>
          <a:ln/>
        </p:spPr>
        <p:txBody>
          <a:bodyPr wrap="none" lIns="0" tIns="0" rIns="0" bIns="0" rtlCol="0" anchor="t"/>
          <a:lstStyle/>
          <a:p>
            <a:pPr algn="just">
              <a:lnSpc>
                <a:spcPct val="150000"/>
              </a:lnSpc>
            </a:pPr>
            <a:r>
              <a:rPr lang="vi-VN" sz="2000" b="1" dirty="0">
                <a:latin typeface="Montserrat" panose="00000500000000000000" pitchFamily="2" charset="0"/>
              </a:rPr>
              <a:t>LEVEL 0 – Manual (Không AI)</a:t>
            </a:r>
            <a:br>
              <a:rPr lang="vi-VN" sz="2000" dirty="0">
                <a:latin typeface="Montserrat" panose="00000500000000000000" pitchFamily="2" charset="0"/>
              </a:rPr>
            </a:br>
            <a:r>
              <a:rPr lang="vi-VN" sz="2000" dirty="0">
                <a:latin typeface="Montserrat" panose="00000500000000000000" pitchFamily="2" charset="0"/>
              </a:rPr>
              <a:t>→ Sản xuất thủ công</a:t>
            </a:r>
          </a:p>
          <a:p>
            <a:pPr algn="just">
              <a:lnSpc>
                <a:spcPct val="150000"/>
              </a:lnSpc>
            </a:pPr>
            <a:r>
              <a:rPr lang="vi-VN" sz="2000" b="1" dirty="0">
                <a:latin typeface="Montserrat" panose="00000500000000000000" pitchFamily="2" charset="0"/>
              </a:rPr>
              <a:t>LEVEL 1 – Tool Assistance</a:t>
            </a:r>
            <a:br>
              <a:rPr lang="vi-VN" sz="2000" dirty="0">
                <a:latin typeface="Montserrat" panose="00000500000000000000" pitchFamily="2" charset="0"/>
              </a:rPr>
            </a:br>
            <a:r>
              <a:rPr lang="vi-VN" sz="2000" dirty="0">
                <a:latin typeface="Montserrat" panose="00000500000000000000" pitchFamily="2" charset="0"/>
              </a:rPr>
              <a:t>→ AI hỗ trợ tác vụ đơn lẻ </a:t>
            </a:r>
            <a:endParaRPr lang="en-US" sz="2000" dirty="0">
              <a:latin typeface="Montserrat" panose="00000500000000000000" pitchFamily="2" charset="0"/>
            </a:endParaRPr>
          </a:p>
          <a:p>
            <a:pPr algn="just">
              <a:lnSpc>
                <a:spcPct val="150000"/>
              </a:lnSpc>
            </a:pPr>
            <a:r>
              <a:rPr lang="vi-VN" sz="2000" dirty="0">
                <a:latin typeface="Montserrat" panose="00000500000000000000" pitchFamily="2" charset="0"/>
              </a:rPr>
              <a:t>(dịch, transcript, tóm tắt…)</a:t>
            </a:r>
            <a:br>
              <a:rPr lang="vi-VN" sz="2000" dirty="0">
                <a:latin typeface="Montserrat" panose="00000500000000000000" pitchFamily="2" charset="0"/>
              </a:rPr>
            </a:br>
            <a:r>
              <a:rPr lang="vi-VN" sz="2000" dirty="0">
                <a:latin typeface="Montserrat" panose="00000500000000000000" pitchFamily="2" charset="0"/>
              </a:rPr>
              <a:t>→ Cần kiểm chứng</a:t>
            </a:r>
          </a:p>
          <a:p>
            <a:pPr algn="just">
              <a:lnSpc>
                <a:spcPct val="150000"/>
              </a:lnSpc>
            </a:pPr>
            <a:r>
              <a:rPr lang="vi-VN" sz="2000" b="1" dirty="0">
                <a:latin typeface="Montserrat" panose="00000500000000000000" pitchFamily="2" charset="0"/>
              </a:rPr>
              <a:t>LEVEL 2 – Partial Automation</a:t>
            </a:r>
            <a:br>
              <a:rPr lang="vi-VN" sz="2000" dirty="0">
                <a:latin typeface="Montserrat" panose="00000500000000000000" pitchFamily="2" charset="0"/>
              </a:rPr>
            </a:br>
            <a:r>
              <a:rPr lang="vi-VN" sz="2000" dirty="0">
                <a:latin typeface="Montserrat" panose="00000500000000000000" pitchFamily="2" charset="0"/>
              </a:rPr>
              <a:t>→ AI như “trợ lý toàn thời gian”</a:t>
            </a:r>
            <a:br>
              <a:rPr lang="vi-VN" sz="2000" dirty="0">
                <a:latin typeface="Montserrat" panose="00000500000000000000" pitchFamily="2" charset="0"/>
              </a:rPr>
            </a:br>
            <a:r>
              <a:rPr lang="vi-VN" sz="2000" dirty="0">
                <a:latin typeface="Montserrat" panose="00000500000000000000" pitchFamily="2" charset="0"/>
              </a:rPr>
              <a:t>→ Research, tổng hợp, reformat, gợi ý nội dung</a:t>
            </a:r>
          </a:p>
        </p:txBody>
      </p:sp>
      <p:pic>
        <p:nvPicPr>
          <p:cNvPr id="13" name="Picture 12">
            <a:extLst>
              <a:ext uri="{FF2B5EF4-FFF2-40B4-BE49-F238E27FC236}">
                <a16:creationId xmlns:a16="http://schemas.microsoft.com/office/drawing/2014/main" id="{74ED856D-89E9-4BE7-8B3C-55BAB55EA6DD}"/>
              </a:ext>
            </a:extLst>
          </p:cNvPr>
          <p:cNvPicPr>
            <a:picLocks noChangeAspect="1"/>
          </p:cNvPicPr>
          <p:nvPr/>
        </p:nvPicPr>
        <p:blipFill>
          <a:blip r:embed="rId3"/>
          <a:stretch>
            <a:fillRect/>
          </a:stretch>
        </p:blipFill>
        <p:spPr>
          <a:xfrm>
            <a:off x="11944039" y="7658020"/>
            <a:ext cx="2743583" cy="571580"/>
          </a:xfrm>
          <a:prstGeom prst="rect">
            <a:avLst/>
          </a:prstGeom>
        </p:spPr>
      </p:pic>
      <p:pic>
        <p:nvPicPr>
          <p:cNvPr id="12" name="Picture 11" descr="A logo with blue and yellow flowers&#10;&#10;AI-generated content may be incorrect.">
            <a:extLst>
              <a:ext uri="{FF2B5EF4-FFF2-40B4-BE49-F238E27FC236}">
                <a16:creationId xmlns:a16="http://schemas.microsoft.com/office/drawing/2014/main" id="{89E24EE4-B552-BF76-B1DA-F262F6C9A58D}"/>
              </a:ext>
            </a:extLst>
          </p:cNvPr>
          <p:cNvPicPr>
            <a:picLocks noChangeAspect="1"/>
          </p:cNvPicPr>
          <p:nvPr/>
        </p:nvPicPr>
        <p:blipFill>
          <a:blip r:embed="rId4"/>
          <a:srcRect t="22705" b="14585"/>
          <a:stretch/>
        </p:blipFill>
        <p:spPr>
          <a:xfrm>
            <a:off x="559602" y="274552"/>
            <a:ext cx="1607515" cy="712708"/>
          </a:xfrm>
          <a:prstGeom prst="rect">
            <a:avLst/>
          </a:prstGeom>
        </p:spPr>
      </p:pic>
      <p:sp>
        <p:nvSpPr>
          <p:cNvPr id="16" name="Text 1">
            <a:extLst>
              <a:ext uri="{FF2B5EF4-FFF2-40B4-BE49-F238E27FC236}">
                <a16:creationId xmlns:a16="http://schemas.microsoft.com/office/drawing/2014/main" id="{F2DF0E60-ED4C-693C-5CB1-23918DD4E0E1}"/>
              </a:ext>
            </a:extLst>
          </p:cNvPr>
          <p:cNvSpPr/>
          <p:nvPr/>
        </p:nvSpPr>
        <p:spPr>
          <a:xfrm>
            <a:off x="7533577" y="2484356"/>
            <a:ext cx="3420904" cy="427553"/>
          </a:xfrm>
          <a:prstGeom prst="rect">
            <a:avLst/>
          </a:prstGeom>
          <a:noFill/>
          <a:ln/>
        </p:spPr>
        <p:txBody>
          <a:bodyPr wrap="none" lIns="0" tIns="0" rIns="0" bIns="0" rtlCol="0" anchor="t"/>
          <a:lstStyle/>
          <a:p>
            <a:pPr algn="just">
              <a:lnSpc>
                <a:spcPct val="150000"/>
              </a:lnSpc>
            </a:pPr>
            <a:r>
              <a:rPr lang="vi-VN" sz="2000" b="1" dirty="0">
                <a:latin typeface="Montserrat" panose="00000500000000000000" pitchFamily="2" charset="0"/>
              </a:rPr>
              <a:t>LEVEL 3 – Conditional Automation</a:t>
            </a:r>
            <a:br>
              <a:rPr lang="vi-VN" sz="2000" dirty="0">
                <a:latin typeface="Montserrat" panose="00000500000000000000" pitchFamily="2" charset="0"/>
              </a:rPr>
            </a:br>
            <a:r>
              <a:rPr lang="vi-VN" sz="2000" dirty="0">
                <a:latin typeface="Montserrat" panose="00000500000000000000" pitchFamily="2" charset="0"/>
              </a:rPr>
              <a:t>→ Quy trình end-to-end có checkpoint kiểm soát</a:t>
            </a:r>
          </a:p>
          <a:p>
            <a:pPr algn="just">
              <a:lnSpc>
                <a:spcPct val="150000"/>
              </a:lnSpc>
            </a:pPr>
            <a:r>
              <a:rPr lang="vi-VN" sz="2000" b="1" dirty="0">
                <a:latin typeface="Montserrat" panose="00000500000000000000" pitchFamily="2" charset="0"/>
              </a:rPr>
              <a:t>LEVEL 4 – Highly Automated</a:t>
            </a:r>
            <a:br>
              <a:rPr lang="vi-VN" sz="2000" dirty="0">
                <a:latin typeface="Montserrat" panose="00000500000000000000" pitchFamily="2" charset="0"/>
              </a:rPr>
            </a:br>
            <a:r>
              <a:rPr lang="vi-VN" sz="2000" dirty="0">
                <a:latin typeface="Montserrat" panose="00000500000000000000" pitchFamily="2" charset="0"/>
              </a:rPr>
              <a:t>→ AI vận hành gần như độc lập</a:t>
            </a:r>
          </a:p>
          <a:p>
            <a:pPr algn="just">
              <a:lnSpc>
                <a:spcPct val="150000"/>
              </a:lnSpc>
            </a:pPr>
            <a:r>
              <a:rPr lang="vi-VN" sz="2000" b="1" dirty="0">
                <a:latin typeface="Montserrat" panose="00000500000000000000" pitchFamily="2" charset="0"/>
              </a:rPr>
              <a:t>LEVEL 5 – Fully Autonomous</a:t>
            </a:r>
            <a:br>
              <a:rPr lang="vi-VN" sz="2000" dirty="0">
                <a:latin typeface="Montserrat" panose="00000500000000000000" pitchFamily="2" charset="0"/>
              </a:rPr>
            </a:br>
            <a:r>
              <a:rPr lang="vi-VN" sz="2000" dirty="0">
                <a:latin typeface="Montserrat" panose="00000500000000000000" pitchFamily="2" charset="0"/>
              </a:rPr>
              <a:t>→ AI là “Producer” </a:t>
            </a:r>
            <a:endParaRPr lang="en-US" sz="2000" dirty="0">
              <a:latin typeface="Montserrat" panose="00000500000000000000" pitchFamily="2" charset="0"/>
            </a:endParaRPr>
          </a:p>
          <a:p>
            <a:pPr algn="just">
              <a:lnSpc>
                <a:spcPct val="150000"/>
              </a:lnSpc>
            </a:pPr>
            <a:r>
              <a:rPr lang="vi-VN" sz="2000" dirty="0">
                <a:latin typeface="Montserrat" panose="00000500000000000000" pitchFamily="2" charset="0"/>
              </a:rPr>
              <a:t>(tự nghiên cứu – sản xuất – phân phối)</a:t>
            </a:r>
          </a:p>
        </p:txBody>
      </p:sp>
      <p:sp>
        <p:nvSpPr>
          <p:cNvPr id="5" name="TextBox 4">
            <a:extLst>
              <a:ext uri="{FF2B5EF4-FFF2-40B4-BE49-F238E27FC236}">
                <a16:creationId xmlns:a16="http://schemas.microsoft.com/office/drawing/2014/main" id="{573E8166-B501-7A1C-3EAA-6400D7882D94}"/>
              </a:ext>
            </a:extLst>
          </p:cNvPr>
          <p:cNvSpPr txBox="1"/>
          <p:nvPr/>
        </p:nvSpPr>
        <p:spPr>
          <a:xfrm flipV="1">
            <a:off x="-1346479" y="-2612571"/>
            <a:ext cx="12364496" cy="369332"/>
          </a:xfrm>
          <a:prstGeom prst="rect">
            <a:avLst/>
          </a:prstGeom>
          <a:noFill/>
        </p:spPr>
        <p:txBody>
          <a:bodyPr wrap="square">
            <a:spAutoFit/>
          </a:bodyPr>
          <a:lstStyle/>
          <a:p>
            <a:r>
              <a:rPr lang="en-US" sz="1800" b="1" dirty="0">
                <a:effectLst/>
                <a:latin typeface="Calibri" panose="020F0502020204030204" pitchFamily="34" charset="0"/>
                <a:ea typeface="Calibri" panose="020F0502020204030204" pitchFamily="34" charset="0"/>
                <a:cs typeface="Times New Roman" panose="02020603050405020304" pitchFamily="18" charset="0"/>
              </a:rPr>
              <a:t>Dr Ziyu Xue of the Academy of Broadcasting</a:t>
            </a:r>
            <a:endParaRPr lang="en-US" dirty="0"/>
          </a:p>
        </p:txBody>
      </p:sp>
      <p:sp>
        <p:nvSpPr>
          <p:cNvPr id="7" name="TextBox 6">
            <a:extLst>
              <a:ext uri="{FF2B5EF4-FFF2-40B4-BE49-F238E27FC236}">
                <a16:creationId xmlns:a16="http://schemas.microsoft.com/office/drawing/2014/main" id="{97D38F50-213F-3867-74D4-18755185C362}"/>
              </a:ext>
            </a:extLst>
          </p:cNvPr>
          <p:cNvSpPr txBox="1"/>
          <p:nvPr/>
        </p:nvSpPr>
        <p:spPr>
          <a:xfrm>
            <a:off x="8661679" y="6952025"/>
            <a:ext cx="8018584" cy="1200329"/>
          </a:xfrm>
          <a:prstGeom prst="rect">
            <a:avLst/>
          </a:prstGeom>
          <a:noFill/>
        </p:spPr>
        <p:txBody>
          <a:bodyPr wrap="square">
            <a:spAutoFit/>
          </a:bodyPr>
          <a:lstStyle/>
          <a:p>
            <a:r>
              <a:rPr lang="vi-VN" b="1" dirty="0">
                <a:latin typeface="Calibri" panose="020F0502020204030204" pitchFamily="34" charset="0"/>
                <a:ea typeface="Calibri" panose="020F0502020204030204" pitchFamily="34" charset="0"/>
                <a:cs typeface="Times New Roman" panose="02020603050405020304" pitchFamily="18" charset="0"/>
              </a:rPr>
              <a:t>Credit AI Ladder : Dr Ziyu Xue,</a:t>
            </a:r>
          </a:p>
          <a:p>
            <a:r>
              <a:rPr lang="vi-VN" b="1" dirty="0">
                <a:latin typeface="Calibri" panose="020F0502020204030204" pitchFamily="34" charset="0"/>
                <a:ea typeface="Calibri" panose="020F0502020204030204" pitchFamily="34" charset="0"/>
                <a:cs typeface="Times New Roman" panose="02020603050405020304" pitchFamily="18" charset="0"/>
              </a:rPr>
              <a:t>Academy of Broadcasting</a:t>
            </a:r>
          </a:p>
          <a:p>
            <a:r>
              <a:rPr lang="vi-VN" b="1" dirty="0">
                <a:latin typeface="Calibri" panose="020F0502020204030204" pitchFamily="34" charset="0"/>
                <a:ea typeface="Calibri" panose="020F0502020204030204" pitchFamily="34" charset="0"/>
                <a:cs typeface="Times New Roman" panose="02020603050405020304" pitchFamily="18" charset="0"/>
              </a:rPr>
              <a:t>Science. China. ABU AI Forum,</a:t>
            </a:r>
          </a:p>
          <a:p>
            <a:r>
              <a:rPr lang="vi-VN" b="1" dirty="0">
                <a:latin typeface="Calibri" panose="020F0502020204030204" pitchFamily="34" charset="0"/>
                <a:ea typeface="Calibri" panose="020F0502020204030204" pitchFamily="34" charset="0"/>
                <a:cs typeface="Times New Roman" panose="02020603050405020304" pitchFamily="18" charset="0"/>
              </a:rPr>
              <a:t>Beijing, July 2025</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A18BF8B-32AC-4761-BD91-B940BCE372F5}"/>
              </a:ext>
            </a:extLst>
          </p:cNvPr>
          <p:cNvSpPr txBox="1"/>
          <p:nvPr/>
        </p:nvSpPr>
        <p:spPr>
          <a:xfrm>
            <a:off x="1788160" y="1589038"/>
            <a:ext cx="11927840" cy="5575052"/>
          </a:xfrm>
          <a:prstGeom prst="rect">
            <a:avLst/>
          </a:prstGeom>
          <a:noFill/>
        </p:spPr>
        <p:txBody>
          <a:bodyPr wrap="square">
            <a:spAutoFit/>
          </a:bodyPr>
          <a:lstStyle/>
          <a:p>
            <a:r>
              <a:rPr lang="en-US" sz="4000" b="1" dirty="0"/>
              <a:t>CÂU HỎI 2</a:t>
            </a:r>
          </a:p>
          <a:p>
            <a:endParaRPr lang="en-US" sz="4000" dirty="0"/>
          </a:p>
          <a:p>
            <a:r>
              <a:rPr lang="en-US" sz="4000" b="1" dirty="0">
                <a:solidFill>
                  <a:srgbClr val="00B0F0"/>
                </a:solidFill>
              </a:rPr>
              <a:t>CÔNG ĐOẠN NÀO KHÔNG NÊN SỬ DỤNG AI ?</a:t>
            </a:r>
          </a:p>
          <a:p>
            <a:r>
              <a:rPr lang="en-US" sz="2400" dirty="0"/>
              <a:t> </a:t>
            </a:r>
          </a:p>
          <a:p>
            <a:pPr>
              <a:lnSpc>
                <a:spcPct val="150000"/>
              </a:lnSpc>
            </a:pPr>
            <a:r>
              <a:rPr lang="en-US" sz="2400" dirty="0"/>
              <a:t>1 - </a:t>
            </a:r>
            <a:r>
              <a:rPr lang="en-US" sz="2400" dirty="0" err="1"/>
              <a:t>Xác</a:t>
            </a:r>
            <a:r>
              <a:rPr lang="en-US" sz="2400" dirty="0"/>
              <a:t> </a:t>
            </a:r>
            <a:r>
              <a:rPr lang="en-US" sz="2400" dirty="0" err="1"/>
              <a:t>định</a:t>
            </a:r>
            <a:r>
              <a:rPr lang="en-US" sz="2400" dirty="0"/>
              <a:t> </a:t>
            </a:r>
            <a:r>
              <a:rPr lang="en-US" sz="2400" dirty="0" err="1"/>
              <a:t>đề</a:t>
            </a:r>
            <a:r>
              <a:rPr lang="en-US" sz="2400" dirty="0"/>
              <a:t> </a:t>
            </a:r>
            <a:r>
              <a:rPr lang="en-US" sz="2400" dirty="0" err="1"/>
              <a:t>tài</a:t>
            </a:r>
            <a:endParaRPr lang="en-US" sz="2400" dirty="0"/>
          </a:p>
          <a:p>
            <a:pPr>
              <a:lnSpc>
                <a:spcPct val="150000"/>
              </a:lnSpc>
            </a:pPr>
            <a:r>
              <a:rPr lang="en-US" sz="2400" dirty="0"/>
              <a:t>2 - </a:t>
            </a:r>
            <a:r>
              <a:rPr lang="en-US" sz="2400" dirty="0" err="1"/>
              <a:t>Cấu</a:t>
            </a:r>
            <a:r>
              <a:rPr lang="en-US" sz="2400" dirty="0"/>
              <a:t> </a:t>
            </a:r>
            <a:r>
              <a:rPr lang="en-US" sz="2400" dirty="0" err="1"/>
              <a:t>trúc</a:t>
            </a:r>
            <a:r>
              <a:rPr lang="en-US" sz="2400" dirty="0"/>
              <a:t>, </a:t>
            </a:r>
            <a:r>
              <a:rPr lang="en-US" sz="2400" dirty="0" err="1"/>
              <a:t>dàn</a:t>
            </a:r>
            <a:r>
              <a:rPr lang="en-US" sz="2400" dirty="0"/>
              <a:t> ý</a:t>
            </a:r>
          </a:p>
          <a:p>
            <a:pPr>
              <a:lnSpc>
                <a:spcPct val="150000"/>
              </a:lnSpc>
            </a:pPr>
            <a:r>
              <a:rPr lang="en-US" sz="2400" dirty="0"/>
              <a:t>3 - </a:t>
            </a:r>
            <a:r>
              <a:rPr lang="en-US" sz="2400" dirty="0" err="1"/>
              <a:t>Viết</a:t>
            </a:r>
            <a:r>
              <a:rPr lang="en-US" sz="2400" dirty="0"/>
              <a:t> chi </a:t>
            </a:r>
            <a:r>
              <a:rPr lang="en-US" sz="2400" dirty="0" err="1"/>
              <a:t>tiết</a:t>
            </a:r>
            <a:endParaRPr lang="en-US" sz="2400" dirty="0"/>
          </a:p>
          <a:p>
            <a:pPr>
              <a:lnSpc>
                <a:spcPct val="150000"/>
              </a:lnSpc>
            </a:pPr>
            <a:r>
              <a:rPr lang="en-US" sz="2400" dirty="0"/>
              <a:t>4 - </a:t>
            </a:r>
            <a:r>
              <a:rPr lang="en-US" sz="2400" dirty="0" err="1"/>
              <a:t>Xác</a:t>
            </a:r>
            <a:r>
              <a:rPr lang="en-US" sz="2400" dirty="0"/>
              <a:t> </a:t>
            </a:r>
            <a:r>
              <a:rPr lang="en-US" sz="2400" dirty="0" err="1"/>
              <a:t>định</a:t>
            </a:r>
            <a:r>
              <a:rPr lang="en-US" sz="2400" dirty="0"/>
              <a:t> </a:t>
            </a:r>
            <a:r>
              <a:rPr lang="en-US" sz="2400" dirty="0" err="1"/>
              <a:t>góc</a:t>
            </a:r>
            <a:r>
              <a:rPr lang="en-US" sz="2400" dirty="0"/>
              <a:t> </a:t>
            </a:r>
            <a:r>
              <a:rPr lang="en-US" sz="2400" dirty="0" err="1"/>
              <a:t>nhìn</a:t>
            </a:r>
            <a:endParaRPr lang="en-US" sz="2400" dirty="0"/>
          </a:p>
          <a:p>
            <a:pPr>
              <a:lnSpc>
                <a:spcPct val="150000"/>
              </a:lnSpc>
            </a:pPr>
            <a:r>
              <a:rPr lang="en-US" sz="2400" dirty="0"/>
              <a:t>5 - </a:t>
            </a:r>
            <a:r>
              <a:rPr lang="en-US" sz="2400" dirty="0" err="1"/>
              <a:t>Viết</a:t>
            </a:r>
            <a:r>
              <a:rPr lang="en-US" sz="2400" dirty="0"/>
              <a:t> </a:t>
            </a:r>
            <a:r>
              <a:rPr lang="en-US" sz="2400" dirty="0" err="1"/>
              <a:t>tiêu</a:t>
            </a:r>
            <a:r>
              <a:rPr lang="en-US" sz="2400" dirty="0"/>
              <a:t> </a:t>
            </a:r>
            <a:r>
              <a:rPr lang="en-US" sz="2400" dirty="0" err="1"/>
              <a:t>đề</a:t>
            </a:r>
            <a:endParaRPr lang="en-US" sz="2400" dirty="0"/>
          </a:p>
          <a:p>
            <a:pPr>
              <a:lnSpc>
                <a:spcPct val="150000"/>
              </a:lnSpc>
            </a:pPr>
            <a:r>
              <a:rPr lang="en-US" sz="2400" dirty="0"/>
              <a:t>6 - </a:t>
            </a:r>
            <a:r>
              <a:rPr lang="en-US" sz="2400" dirty="0" err="1"/>
              <a:t>Hoàn</a:t>
            </a:r>
            <a:r>
              <a:rPr lang="en-US" sz="2400" dirty="0"/>
              <a:t> </a:t>
            </a:r>
            <a:r>
              <a:rPr lang="en-US" sz="2400" dirty="0" err="1"/>
              <a:t>thiện</a:t>
            </a:r>
            <a:endParaRPr lang="en-US" sz="2400" dirty="0"/>
          </a:p>
        </p:txBody>
      </p:sp>
      <p:pic>
        <p:nvPicPr>
          <p:cNvPr id="4" name="Picture 3" descr="A logo with blue and yellow flowers&#10;&#10;AI-generated content may be incorrect.">
            <a:extLst>
              <a:ext uri="{FF2B5EF4-FFF2-40B4-BE49-F238E27FC236}">
                <a16:creationId xmlns:a16="http://schemas.microsoft.com/office/drawing/2014/main" id="{57D73C32-1F9E-4E5F-9108-6BE6C28AF6FA}"/>
              </a:ext>
            </a:extLst>
          </p:cNvPr>
          <p:cNvPicPr>
            <a:picLocks noChangeAspect="1"/>
          </p:cNvPicPr>
          <p:nvPr/>
        </p:nvPicPr>
        <p:blipFill>
          <a:blip r:embed="rId2"/>
          <a:srcRect t="22705" b="14585"/>
          <a:stretch/>
        </p:blipFill>
        <p:spPr>
          <a:xfrm>
            <a:off x="367229" y="274552"/>
            <a:ext cx="1531570" cy="679037"/>
          </a:xfrm>
          <a:prstGeom prst="rect">
            <a:avLst/>
          </a:prstGeom>
        </p:spPr>
      </p:pic>
      <p:pic>
        <p:nvPicPr>
          <p:cNvPr id="5" name="Picture 4">
            <a:extLst>
              <a:ext uri="{FF2B5EF4-FFF2-40B4-BE49-F238E27FC236}">
                <a16:creationId xmlns:a16="http://schemas.microsoft.com/office/drawing/2014/main" id="{81564B37-4ED9-49FC-BBD8-5F7885E7B988}"/>
              </a:ext>
            </a:extLst>
          </p:cNvPr>
          <p:cNvPicPr>
            <a:picLocks noChangeAspect="1"/>
          </p:cNvPicPr>
          <p:nvPr/>
        </p:nvPicPr>
        <p:blipFill>
          <a:blip r:embed="rId3"/>
          <a:stretch>
            <a:fillRect/>
          </a:stretch>
        </p:blipFill>
        <p:spPr>
          <a:xfrm>
            <a:off x="11944039" y="7658020"/>
            <a:ext cx="2743583" cy="571580"/>
          </a:xfrm>
          <a:prstGeom prst="rect">
            <a:avLst/>
          </a:prstGeom>
        </p:spPr>
      </p:pic>
    </p:spTree>
    <p:extLst>
      <p:ext uri="{BB962C8B-B14F-4D97-AF65-F5344CB8AC3E}">
        <p14:creationId xmlns:p14="http://schemas.microsoft.com/office/powerpoint/2010/main" val="5973718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898643-ABF2-0AE9-A49F-300E7C01849D}"/>
            </a:ext>
          </a:extLst>
        </p:cNvPr>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743AA5D1-C49E-AFDB-8069-AD5200CC5C05}"/>
              </a:ext>
            </a:extLst>
          </p:cNvPr>
          <p:cNvGraphicFramePr>
            <a:graphicFrameLocks noGrp="1"/>
          </p:cNvGraphicFramePr>
          <p:nvPr/>
        </p:nvGraphicFramePr>
        <p:xfrm>
          <a:off x="1706878" y="1804126"/>
          <a:ext cx="11643361" cy="5693954"/>
        </p:xfrm>
        <a:graphic>
          <a:graphicData uri="http://schemas.openxmlformats.org/drawingml/2006/table">
            <a:tbl>
              <a:tblPr firstRow="1" bandRow="1">
                <a:tableStyleId>{5C22544A-7EE6-4342-B048-85BDC9FD1C3A}</a:tableStyleId>
              </a:tblPr>
              <a:tblGrid>
                <a:gridCol w="3311081">
                  <a:extLst>
                    <a:ext uri="{9D8B030D-6E8A-4147-A177-3AD203B41FA5}">
                      <a16:colId xmlns:a16="http://schemas.microsoft.com/office/drawing/2014/main" val="89863995"/>
                    </a:ext>
                  </a:extLst>
                </a:gridCol>
                <a:gridCol w="4451160">
                  <a:extLst>
                    <a:ext uri="{9D8B030D-6E8A-4147-A177-3AD203B41FA5}">
                      <a16:colId xmlns:a16="http://schemas.microsoft.com/office/drawing/2014/main" val="57345308"/>
                    </a:ext>
                  </a:extLst>
                </a:gridCol>
                <a:gridCol w="3881120">
                  <a:extLst>
                    <a:ext uri="{9D8B030D-6E8A-4147-A177-3AD203B41FA5}">
                      <a16:colId xmlns:a16="http://schemas.microsoft.com/office/drawing/2014/main" val="3703866316"/>
                    </a:ext>
                  </a:extLst>
                </a:gridCol>
              </a:tblGrid>
              <a:tr h="646224">
                <a:tc>
                  <a:txBody>
                    <a:bodyPr/>
                    <a:lstStyle/>
                    <a:p>
                      <a:pPr algn="ctr">
                        <a:buNone/>
                      </a:pPr>
                      <a:r>
                        <a:rPr lang="en-US" sz="2400" b="1" dirty="0">
                          <a:latin typeface="Montserrat" panose="00000500000000000000" pitchFamily="2" charset="0"/>
                        </a:rPr>
                        <a:t>Công </a:t>
                      </a:r>
                      <a:r>
                        <a:rPr lang="en-US" sz="2400" b="1" dirty="0" err="1">
                          <a:latin typeface="Montserrat" panose="00000500000000000000" pitchFamily="2" charset="0"/>
                        </a:rPr>
                        <a:t>đoạn</a:t>
                      </a:r>
                      <a:endParaRPr lang="en-US" sz="2400" dirty="0">
                        <a:latin typeface="Montserrat" panose="00000500000000000000" pitchFamily="2" charset="0"/>
                      </a:endParaRPr>
                    </a:p>
                  </a:txBody>
                  <a:tcPr anchor="ctr"/>
                </a:tc>
                <a:tc>
                  <a:txBody>
                    <a:bodyPr/>
                    <a:lstStyle/>
                    <a:p>
                      <a:pPr algn="ctr">
                        <a:buNone/>
                      </a:pPr>
                      <a:r>
                        <a:rPr lang="vi-VN" sz="2400" b="1">
                          <a:latin typeface="Montserrat" panose="00000500000000000000" pitchFamily="2" charset="0"/>
                        </a:rPr>
                        <a:t>Vai trò Con người</a:t>
                      </a:r>
                      <a:endParaRPr lang="vi-VN" sz="2400">
                        <a:latin typeface="Montserrat" panose="00000500000000000000" pitchFamily="2" charset="0"/>
                      </a:endParaRPr>
                    </a:p>
                  </a:txBody>
                  <a:tcPr anchor="ctr"/>
                </a:tc>
                <a:tc>
                  <a:txBody>
                    <a:bodyPr/>
                    <a:lstStyle/>
                    <a:p>
                      <a:pPr algn="ctr">
                        <a:buNone/>
                      </a:pPr>
                      <a:r>
                        <a:rPr lang="en-US" sz="2400" b="1" dirty="0">
                          <a:latin typeface="Montserrat" panose="00000500000000000000" pitchFamily="2" charset="0"/>
                        </a:rPr>
                        <a:t>AI </a:t>
                      </a:r>
                      <a:r>
                        <a:rPr lang="en-US" sz="2400" b="1" dirty="0" err="1">
                          <a:latin typeface="Montserrat" panose="00000500000000000000" pitchFamily="2" charset="0"/>
                        </a:rPr>
                        <a:t>hỗ</a:t>
                      </a:r>
                      <a:r>
                        <a:rPr lang="en-US" sz="2400" b="1" dirty="0">
                          <a:latin typeface="Montserrat" panose="00000500000000000000" pitchFamily="2" charset="0"/>
                        </a:rPr>
                        <a:t> </a:t>
                      </a:r>
                      <a:r>
                        <a:rPr lang="en-US" sz="2400" b="1" dirty="0" err="1">
                          <a:latin typeface="Montserrat" panose="00000500000000000000" pitchFamily="2" charset="0"/>
                        </a:rPr>
                        <a:t>trợ</a:t>
                      </a:r>
                      <a:r>
                        <a:rPr lang="en-US" sz="2400" b="1" dirty="0">
                          <a:latin typeface="Montserrat" panose="00000500000000000000" pitchFamily="2" charset="0"/>
                        </a:rPr>
                        <a:t> </a:t>
                      </a:r>
                      <a:r>
                        <a:rPr lang="en-US" sz="2400" b="1" dirty="0" err="1">
                          <a:latin typeface="Montserrat" panose="00000500000000000000" pitchFamily="2" charset="0"/>
                        </a:rPr>
                        <a:t>tốt</a:t>
                      </a:r>
                      <a:r>
                        <a:rPr lang="en-US" sz="2400" b="1" dirty="0">
                          <a:latin typeface="Montserrat" panose="00000500000000000000" pitchFamily="2" charset="0"/>
                        </a:rPr>
                        <a:t> </a:t>
                      </a:r>
                      <a:r>
                        <a:rPr lang="en-US" sz="2400" b="1" dirty="0" err="1">
                          <a:latin typeface="Montserrat" panose="00000500000000000000" pitchFamily="2" charset="0"/>
                        </a:rPr>
                        <a:t>nhất</a:t>
                      </a:r>
                      <a:endParaRPr lang="en-US" sz="2400" dirty="0">
                        <a:latin typeface="Montserrat" panose="00000500000000000000" pitchFamily="2" charset="0"/>
                      </a:endParaRPr>
                    </a:p>
                  </a:txBody>
                  <a:tcPr anchor="ctr"/>
                </a:tc>
                <a:extLst>
                  <a:ext uri="{0D108BD9-81ED-4DB2-BD59-A6C34878D82A}">
                    <a16:rowId xmlns:a16="http://schemas.microsoft.com/office/drawing/2014/main" val="310415395"/>
                  </a:ext>
                </a:extLst>
              </a:tr>
              <a:tr h="904714">
                <a:tc>
                  <a:txBody>
                    <a:bodyPr/>
                    <a:lstStyle/>
                    <a:p>
                      <a:pPr algn="ctr">
                        <a:buNone/>
                      </a:pPr>
                      <a:r>
                        <a:rPr lang="en-US" b="1" dirty="0">
                          <a:latin typeface="Montserrat" panose="00000500000000000000" pitchFamily="2" charset="0"/>
                        </a:rPr>
                        <a:t>1. </a:t>
                      </a:r>
                      <a:r>
                        <a:rPr lang="en-US" b="1" dirty="0" err="1">
                          <a:latin typeface="Montserrat" panose="00000500000000000000" pitchFamily="2" charset="0"/>
                        </a:rPr>
                        <a:t>Xác</a:t>
                      </a:r>
                      <a:r>
                        <a:rPr lang="en-US" b="1" dirty="0">
                          <a:latin typeface="Montserrat" panose="00000500000000000000" pitchFamily="2" charset="0"/>
                        </a:rPr>
                        <a:t> </a:t>
                      </a:r>
                      <a:r>
                        <a:rPr lang="en-US" b="1" dirty="0" err="1">
                          <a:latin typeface="Montserrat" panose="00000500000000000000" pitchFamily="2" charset="0"/>
                        </a:rPr>
                        <a:t>định</a:t>
                      </a:r>
                      <a:r>
                        <a:rPr lang="en-US" b="1" dirty="0">
                          <a:latin typeface="Montserrat" panose="00000500000000000000" pitchFamily="2" charset="0"/>
                        </a:rPr>
                        <a:t> </a:t>
                      </a:r>
                      <a:r>
                        <a:rPr lang="en-US" b="1" dirty="0" err="1">
                          <a:latin typeface="Montserrat" panose="00000500000000000000" pitchFamily="2" charset="0"/>
                        </a:rPr>
                        <a:t>đề</a:t>
                      </a:r>
                      <a:r>
                        <a:rPr lang="en-US" b="1" dirty="0">
                          <a:latin typeface="Montserrat" panose="00000500000000000000" pitchFamily="2" charset="0"/>
                        </a:rPr>
                        <a:t> </a:t>
                      </a:r>
                      <a:r>
                        <a:rPr lang="en-US" b="1" dirty="0" err="1">
                          <a:latin typeface="Montserrat" panose="00000500000000000000" pitchFamily="2" charset="0"/>
                        </a:rPr>
                        <a:t>tài</a:t>
                      </a:r>
                      <a:endParaRPr lang="en-US" dirty="0">
                        <a:latin typeface="Montserrat" panose="00000500000000000000" pitchFamily="2" charset="0"/>
                      </a:endParaRPr>
                    </a:p>
                  </a:txBody>
                  <a:tcPr anchor="ctr"/>
                </a:tc>
                <a:tc>
                  <a:txBody>
                    <a:bodyPr/>
                    <a:lstStyle/>
                    <a:p>
                      <a:pPr algn="ctr">
                        <a:buNone/>
                      </a:pPr>
                      <a:r>
                        <a:rPr lang="en-US">
                          <a:latin typeface="Montserrat" panose="00000500000000000000" pitchFamily="2" charset="0"/>
                        </a:rPr>
                        <a:t>Quan sát thực tế, tìm “nỗi đau” xã hội</a:t>
                      </a:r>
                    </a:p>
                  </a:txBody>
                  <a:tcPr anchor="ctr"/>
                </a:tc>
                <a:tc>
                  <a:txBody>
                    <a:bodyPr/>
                    <a:lstStyle/>
                    <a:p>
                      <a:pPr algn="ctr">
                        <a:buNone/>
                      </a:pPr>
                      <a:r>
                        <a:rPr lang="vi-VN" dirty="0">
                          <a:latin typeface="Montserrat" panose="00000500000000000000" pitchFamily="2" charset="0"/>
                        </a:rPr>
                        <a:t>Quét xu hướng, gợi ý chủ đề từ dữ liệu</a:t>
                      </a:r>
                    </a:p>
                  </a:txBody>
                  <a:tcPr anchor="ctr"/>
                </a:tc>
                <a:extLst>
                  <a:ext uri="{0D108BD9-81ED-4DB2-BD59-A6C34878D82A}">
                    <a16:rowId xmlns:a16="http://schemas.microsoft.com/office/drawing/2014/main" val="2248633363"/>
                  </a:ext>
                </a:extLst>
              </a:tr>
              <a:tr h="904714">
                <a:tc>
                  <a:txBody>
                    <a:bodyPr/>
                    <a:lstStyle/>
                    <a:p>
                      <a:pPr algn="ctr">
                        <a:buNone/>
                      </a:pPr>
                      <a:r>
                        <a:rPr lang="en-US" b="1">
                          <a:latin typeface="Montserrat" panose="00000500000000000000" pitchFamily="2" charset="0"/>
                        </a:rPr>
                        <a:t>2. Góc nhìn (Angle)</a:t>
                      </a:r>
                      <a:endParaRPr lang="en-US">
                        <a:latin typeface="Montserrat" panose="00000500000000000000" pitchFamily="2" charset="0"/>
                      </a:endParaRPr>
                    </a:p>
                  </a:txBody>
                  <a:tcPr anchor="ctr"/>
                </a:tc>
                <a:tc>
                  <a:txBody>
                    <a:bodyPr/>
                    <a:lstStyle/>
                    <a:p>
                      <a:pPr algn="ctr">
                        <a:buNone/>
                      </a:pPr>
                      <a:r>
                        <a:rPr lang="en-US">
                          <a:latin typeface="Montserrat" panose="00000500000000000000" pitchFamily="2" charset="0"/>
                        </a:rPr>
                        <a:t>Quyết định thông điệp &amp; thái độ</a:t>
                      </a:r>
                    </a:p>
                  </a:txBody>
                  <a:tcPr anchor="ctr"/>
                </a:tc>
                <a:tc>
                  <a:txBody>
                    <a:bodyPr/>
                    <a:lstStyle/>
                    <a:p>
                      <a:pPr algn="ctr">
                        <a:buNone/>
                      </a:pPr>
                      <a:r>
                        <a:rPr lang="en-US" dirty="0" err="1">
                          <a:latin typeface="Montserrat" panose="00000500000000000000" pitchFamily="2" charset="0"/>
                        </a:rPr>
                        <a:t>Phản</a:t>
                      </a:r>
                      <a:r>
                        <a:rPr lang="en-US" dirty="0">
                          <a:latin typeface="Montserrat" panose="00000500000000000000" pitchFamily="2" charset="0"/>
                        </a:rPr>
                        <a:t> </a:t>
                      </a:r>
                      <a:r>
                        <a:rPr lang="en-US" dirty="0" err="1">
                          <a:latin typeface="Montserrat" panose="00000500000000000000" pitchFamily="2" charset="0"/>
                        </a:rPr>
                        <a:t>biện</a:t>
                      </a:r>
                      <a:r>
                        <a:rPr lang="en-US" dirty="0">
                          <a:latin typeface="Montserrat" panose="00000500000000000000" pitchFamily="2" charset="0"/>
                        </a:rPr>
                        <a:t> </a:t>
                      </a:r>
                      <a:r>
                        <a:rPr lang="en-US" dirty="0" err="1">
                          <a:latin typeface="Montserrat" panose="00000500000000000000" pitchFamily="2" charset="0"/>
                        </a:rPr>
                        <a:t>góc</a:t>
                      </a:r>
                      <a:r>
                        <a:rPr lang="en-US" dirty="0">
                          <a:latin typeface="Montserrat" panose="00000500000000000000" pitchFamily="2" charset="0"/>
                        </a:rPr>
                        <a:t> </a:t>
                      </a:r>
                      <a:r>
                        <a:rPr lang="en-US" dirty="0" err="1">
                          <a:latin typeface="Montserrat" panose="00000500000000000000" pitchFamily="2" charset="0"/>
                        </a:rPr>
                        <a:t>nhìn</a:t>
                      </a:r>
                      <a:r>
                        <a:rPr lang="en-US" dirty="0">
                          <a:latin typeface="Montserrat" panose="00000500000000000000" pitchFamily="2" charset="0"/>
                        </a:rPr>
                        <a:t> </a:t>
                      </a:r>
                    </a:p>
                  </a:txBody>
                  <a:tcPr anchor="ctr"/>
                </a:tc>
                <a:extLst>
                  <a:ext uri="{0D108BD9-81ED-4DB2-BD59-A6C34878D82A}">
                    <a16:rowId xmlns:a16="http://schemas.microsoft.com/office/drawing/2014/main" val="2216874184"/>
                  </a:ext>
                </a:extLst>
              </a:tr>
              <a:tr h="904714">
                <a:tc>
                  <a:txBody>
                    <a:bodyPr/>
                    <a:lstStyle/>
                    <a:p>
                      <a:pPr algn="ctr">
                        <a:buNone/>
                      </a:pPr>
                      <a:r>
                        <a:rPr lang="en-US" b="1">
                          <a:latin typeface="Montserrat" panose="00000500000000000000" pitchFamily="2" charset="0"/>
                        </a:rPr>
                        <a:t>3. Cấu trúc dàn ý</a:t>
                      </a:r>
                      <a:endParaRPr lang="en-US">
                        <a:latin typeface="Montserrat" panose="00000500000000000000" pitchFamily="2" charset="0"/>
                      </a:endParaRPr>
                    </a:p>
                  </a:txBody>
                  <a:tcPr anchor="ctr"/>
                </a:tc>
                <a:tc>
                  <a:txBody>
                    <a:bodyPr/>
                    <a:lstStyle/>
                    <a:p>
                      <a:pPr algn="ctr">
                        <a:buNone/>
                      </a:pPr>
                      <a:r>
                        <a:rPr lang="en-US">
                          <a:latin typeface="Montserrat" panose="00000500000000000000" pitchFamily="2" charset="0"/>
                        </a:rPr>
                        <a:t>Đảm bảo logic báo chí</a:t>
                      </a:r>
                    </a:p>
                  </a:txBody>
                  <a:tcPr anchor="ctr"/>
                </a:tc>
                <a:tc>
                  <a:txBody>
                    <a:bodyPr/>
                    <a:lstStyle/>
                    <a:p>
                      <a:pPr algn="ctr">
                        <a:buNone/>
                      </a:pPr>
                      <a:r>
                        <a:rPr lang="en-US" dirty="0" err="1">
                          <a:latin typeface="Montserrat" panose="00000500000000000000" pitchFamily="2" charset="0"/>
                        </a:rPr>
                        <a:t>Tạo</a:t>
                      </a:r>
                      <a:r>
                        <a:rPr lang="en-US" dirty="0">
                          <a:latin typeface="Montserrat" panose="00000500000000000000" pitchFamily="2" charset="0"/>
                        </a:rPr>
                        <a:t> outline </a:t>
                      </a:r>
                      <a:r>
                        <a:rPr lang="en-US" dirty="0" err="1">
                          <a:latin typeface="Montserrat" panose="00000500000000000000" pitchFamily="2" charset="0"/>
                        </a:rPr>
                        <a:t>theo</a:t>
                      </a:r>
                      <a:r>
                        <a:rPr lang="en-US" dirty="0">
                          <a:latin typeface="Montserrat" panose="00000500000000000000" pitchFamily="2" charset="0"/>
                        </a:rPr>
                        <a:t> Story Arc, 5W1H</a:t>
                      </a:r>
                    </a:p>
                  </a:txBody>
                  <a:tcPr anchor="ctr"/>
                </a:tc>
                <a:extLst>
                  <a:ext uri="{0D108BD9-81ED-4DB2-BD59-A6C34878D82A}">
                    <a16:rowId xmlns:a16="http://schemas.microsoft.com/office/drawing/2014/main" val="226465337"/>
                  </a:ext>
                </a:extLst>
              </a:tr>
              <a:tr h="904714">
                <a:tc>
                  <a:txBody>
                    <a:bodyPr/>
                    <a:lstStyle/>
                    <a:p>
                      <a:pPr algn="ctr">
                        <a:buNone/>
                      </a:pPr>
                      <a:r>
                        <a:rPr lang="en-US" b="1">
                          <a:latin typeface="Montserrat" panose="00000500000000000000" pitchFamily="2" charset="0"/>
                        </a:rPr>
                        <a:t>4. Thông điệp chính</a:t>
                      </a:r>
                      <a:endParaRPr lang="en-US">
                        <a:latin typeface="Montserrat" panose="00000500000000000000" pitchFamily="2" charset="0"/>
                      </a:endParaRPr>
                    </a:p>
                  </a:txBody>
                  <a:tcPr anchor="ctr"/>
                </a:tc>
                <a:tc>
                  <a:txBody>
                    <a:bodyPr/>
                    <a:lstStyle/>
                    <a:p>
                      <a:pPr algn="ctr">
                        <a:buNone/>
                      </a:pPr>
                      <a:r>
                        <a:rPr lang="en-US">
                          <a:latin typeface="Montserrat" panose="00000500000000000000" pitchFamily="2" charset="0"/>
                        </a:rPr>
                        <a:t>Thổi hồn &amp; trách nhiệm xã hội</a:t>
                      </a:r>
                    </a:p>
                  </a:txBody>
                  <a:tcPr anchor="ctr"/>
                </a:tc>
                <a:tc>
                  <a:txBody>
                    <a:bodyPr/>
                    <a:lstStyle/>
                    <a:p>
                      <a:pPr algn="ctr">
                        <a:buNone/>
                      </a:pPr>
                      <a:r>
                        <a:rPr lang="vi-VN">
                          <a:latin typeface="Montserrat" panose="00000500000000000000" pitchFamily="2" charset="0"/>
                        </a:rPr>
                        <a:t>Gợi ý nhiều phương án headline</a:t>
                      </a:r>
                    </a:p>
                  </a:txBody>
                  <a:tcPr anchor="ctr"/>
                </a:tc>
                <a:extLst>
                  <a:ext uri="{0D108BD9-81ED-4DB2-BD59-A6C34878D82A}">
                    <a16:rowId xmlns:a16="http://schemas.microsoft.com/office/drawing/2014/main" val="4111336643"/>
                  </a:ext>
                </a:extLst>
              </a:tr>
              <a:tr h="904714">
                <a:tc>
                  <a:txBody>
                    <a:bodyPr/>
                    <a:lstStyle/>
                    <a:p>
                      <a:pPr algn="ctr">
                        <a:buNone/>
                      </a:pPr>
                      <a:r>
                        <a:rPr lang="en-US" b="1">
                          <a:latin typeface="Montserrat" panose="00000500000000000000" pitchFamily="2" charset="0"/>
                        </a:rPr>
                        <a:t>5. Viết chi tiết</a:t>
                      </a:r>
                      <a:endParaRPr lang="en-US">
                        <a:latin typeface="Montserrat" panose="00000500000000000000" pitchFamily="2" charset="0"/>
                      </a:endParaRPr>
                    </a:p>
                  </a:txBody>
                  <a:tcPr anchor="ctr"/>
                </a:tc>
                <a:tc>
                  <a:txBody>
                    <a:bodyPr/>
                    <a:lstStyle/>
                    <a:p>
                      <a:pPr algn="ctr">
                        <a:buNone/>
                      </a:pPr>
                      <a:r>
                        <a:rPr lang="en-US">
                          <a:latin typeface="Montserrat" panose="00000500000000000000" pitchFamily="2" charset="0"/>
                        </a:rPr>
                        <a:t>Viết phần cần trải nghiệm, phỏng vấn</a:t>
                      </a:r>
                    </a:p>
                  </a:txBody>
                  <a:tcPr anchor="ctr"/>
                </a:tc>
                <a:tc>
                  <a:txBody>
                    <a:bodyPr/>
                    <a:lstStyle/>
                    <a:p>
                      <a:pPr algn="ctr">
                        <a:buNone/>
                      </a:pPr>
                      <a:r>
                        <a:rPr lang="en-US" dirty="0" err="1">
                          <a:latin typeface="Montserrat" panose="00000500000000000000" pitchFamily="2" charset="0"/>
                        </a:rPr>
                        <a:t>Hỗ</a:t>
                      </a:r>
                      <a:r>
                        <a:rPr lang="en-US" dirty="0">
                          <a:latin typeface="Montserrat" panose="00000500000000000000" pitchFamily="2" charset="0"/>
                        </a:rPr>
                        <a:t> </a:t>
                      </a:r>
                      <a:r>
                        <a:rPr lang="en-US" dirty="0" err="1">
                          <a:latin typeface="Montserrat" panose="00000500000000000000" pitchFamily="2" charset="0"/>
                        </a:rPr>
                        <a:t>trợ</a:t>
                      </a:r>
                      <a:r>
                        <a:rPr lang="en-US" dirty="0">
                          <a:latin typeface="Montserrat" panose="00000500000000000000" pitchFamily="2" charset="0"/>
                        </a:rPr>
                        <a:t> </a:t>
                      </a:r>
                      <a:r>
                        <a:rPr lang="en-US" dirty="0" err="1">
                          <a:latin typeface="Montserrat" panose="00000500000000000000" pitchFamily="2" charset="0"/>
                        </a:rPr>
                        <a:t>mô</a:t>
                      </a:r>
                      <a:r>
                        <a:rPr lang="en-US" dirty="0">
                          <a:latin typeface="Montserrat" panose="00000500000000000000" pitchFamily="2" charset="0"/>
                        </a:rPr>
                        <a:t> </a:t>
                      </a:r>
                      <a:r>
                        <a:rPr lang="en-US" dirty="0" err="1">
                          <a:latin typeface="Montserrat" panose="00000500000000000000" pitchFamily="2" charset="0"/>
                        </a:rPr>
                        <a:t>tả</a:t>
                      </a:r>
                      <a:r>
                        <a:rPr lang="en-US" dirty="0">
                          <a:latin typeface="Montserrat" panose="00000500000000000000" pitchFamily="2" charset="0"/>
                        </a:rPr>
                        <a:t>, </a:t>
                      </a:r>
                      <a:r>
                        <a:rPr lang="en-US" dirty="0" err="1">
                          <a:latin typeface="Montserrat" panose="00000500000000000000" pitchFamily="2" charset="0"/>
                        </a:rPr>
                        <a:t>tổng</a:t>
                      </a:r>
                      <a:r>
                        <a:rPr lang="en-US" dirty="0">
                          <a:latin typeface="Montserrat" panose="00000500000000000000" pitchFamily="2" charset="0"/>
                        </a:rPr>
                        <a:t> </a:t>
                      </a:r>
                      <a:r>
                        <a:rPr lang="en-US" dirty="0" err="1">
                          <a:latin typeface="Montserrat" panose="00000500000000000000" pitchFamily="2" charset="0"/>
                        </a:rPr>
                        <a:t>hợp</a:t>
                      </a:r>
                      <a:r>
                        <a:rPr lang="en-US" dirty="0">
                          <a:latin typeface="Montserrat" panose="00000500000000000000" pitchFamily="2" charset="0"/>
                        </a:rPr>
                        <a:t>, </a:t>
                      </a:r>
                      <a:r>
                        <a:rPr lang="en-US" dirty="0" err="1">
                          <a:latin typeface="Montserrat" panose="00000500000000000000" pitchFamily="2" charset="0"/>
                        </a:rPr>
                        <a:t>dịch</a:t>
                      </a:r>
                      <a:r>
                        <a:rPr lang="en-US" dirty="0">
                          <a:latin typeface="Montserrat" panose="00000500000000000000" pitchFamily="2" charset="0"/>
                        </a:rPr>
                        <a:t> </a:t>
                      </a:r>
                      <a:r>
                        <a:rPr lang="en-US" dirty="0" err="1">
                          <a:latin typeface="Montserrat" panose="00000500000000000000" pitchFamily="2" charset="0"/>
                        </a:rPr>
                        <a:t>tài</a:t>
                      </a:r>
                      <a:r>
                        <a:rPr lang="en-US" dirty="0">
                          <a:latin typeface="Montserrat" panose="00000500000000000000" pitchFamily="2" charset="0"/>
                        </a:rPr>
                        <a:t> </a:t>
                      </a:r>
                      <a:r>
                        <a:rPr lang="en-US" dirty="0" err="1">
                          <a:latin typeface="Montserrat" panose="00000500000000000000" pitchFamily="2" charset="0"/>
                        </a:rPr>
                        <a:t>liệu</a:t>
                      </a:r>
                      <a:endParaRPr lang="en-US" dirty="0">
                        <a:latin typeface="Montserrat" panose="00000500000000000000" pitchFamily="2" charset="0"/>
                      </a:endParaRPr>
                    </a:p>
                  </a:txBody>
                  <a:tcPr anchor="ctr"/>
                </a:tc>
                <a:extLst>
                  <a:ext uri="{0D108BD9-81ED-4DB2-BD59-A6C34878D82A}">
                    <a16:rowId xmlns:a16="http://schemas.microsoft.com/office/drawing/2014/main" val="713875348"/>
                  </a:ext>
                </a:extLst>
              </a:tr>
              <a:tr h="524160">
                <a:tc>
                  <a:txBody>
                    <a:bodyPr/>
                    <a:lstStyle/>
                    <a:p>
                      <a:pPr algn="ctr">
                        <a:buNone/>
                      </a:pPr>
                      <a:r>
                        <a:rPr lang="en-US" b="1">
                          <a:latin typeface="Montserrat" panose="00000500000000000000" pitchFamily="2" charset="0"/>
                        </a:rPr>
                        <a:t>6. Hoàn thiện</a:t>
                      </a:r>
                      <a:endParaRPr lang="en-US">
                        <a:latin typeface="Montserrat" panose="00000500000000000000" pitchFamily="2" charset="0"/>
                      </a:endParaRPr>
                    </a:p>
                  </a:txBody>
                  <a:tcPr anchor="ctr"/>
                </a:tc>
                <a:tc>
                  <a:txBody>
                    <a:bodyPr/>
                    <a:lstStyle/>
                    <a:p>
                      <a:pPr algn="ctr">
                        <a:buNone/>
                      </a:pPr>
                      <a:r>
                        <a:rPr lang="en-US">
                          <a:latin typeface="Montserrat" panose="00000500000000000000" pitchFamily="2" charset="0"/>
                        </a:rPr>
                        <a:t>Fact-check &amp; chỉnh giọng văn</a:t>
                      </a:r>
                    </a:p>
                  </a:txBody>
                  <a:tcPr anchor="ctr"/>
                </a:tc>
                <a:tc>
                  <a:txBody>
                    <a:bodyPr/>
                    <a:lstStyle/>
                    <a:p>
                      <a:pPr algn="ctr">
                        <a:buNone/>
                      </a:pPr>
                      <a:r>
                        <a:rPr lang="vi-VN" dirty="0">
                          <a:latin typeface="Montserrat" panose="00000500000000000000" pitchFamily="2" charset="0"/>
                        </a:rPr>
                        <a:t>Sửa lỗi, tối ưu SEO</a:t>
                      </a:r>
                    </a:p>
                  </a:txBody>
                  <a:tcPr anchor="ctr"/>
                </a:tc>
                <a:extLst>
                  <a:ext uri="{0D108BD9-81ED-4DB2-BD59-A6C34878D82A}">
                    <a16:rowId xmlns:a16="http://schemas.microsoft.com/office/drawing/2014/main" val="4023109127"/>
                  </a:ext>
                </a:extLst>
              </a:tr>
            </a:tbl>
          </a:graphicData>
        </a:graphic>
      </p:graphicFrame>
      <p:sp>
        <p:nvSpPr>
          <p:cNvPr id="6" name="Text 0">
            <a:extLst>
              <a:ext uri="{FF2B5EF4-FFF2-40B4-BE49-F238E27FC236}">
                <a16:creationId xmlns:a16="http://schemas.microsoft.com/office/drawing/2014/main" id="{4A6195DF-780A-46D1-22F3-DC4A9127714A}"/>
              </a:ext>
            </a:extLst>
          </p:cNvPr>
          <p:cNvSpPr/>
          <p:nvPr/>
        </p:nvSpPr>
        <p:spPr>
          <a:xfrm>
            <a:off x="2090720" y="765813"/>
            <a:ext cx="12696435" cy="1425416"/>
          </a:xfrm>
          <a:prstGeom prst="rect">
            <a:avLst/>
          </a:prstGeom>
          <a:noFill/>
          <a:ln/>
        </p:spPr>
        <p:txBody>
          <a:bodyPr wrap="square" lIns="0" tIns="0" rIns="0" bIns="0" rtlCol="0" anchor="t"/>
          <a:lstStyle/>
          <a:p>
            <a:pPr marL="0" indent="0" algn="l">
              <a:lnSpc>
                <a:spcPts val="5600"/>
              </a:lnSpc>
              <a:buNone/>
            </a:pPr>
            <a:r>
              <a:rPr lang="vi-VN" sz="4450" b="1" dirty="0">
                <a:solidFill>
                  <a:srgbClr val="75BAE6"/>
                </a:solidFill>
                <a:latin typeface="Barlow Bold" panose="020B0604020202020204" charset="0"/>
                <a:ea typeface="Barlow Bold" pitchFamily="34" charset="-122"/>
                <a:cs typeface="Barlow Bold" pitchFamily="34" charset="-120"/>
              </a:rPr>
              <a:t>Chuỗi hành động sáng tạo &amp; sự tham gia của AI</a:t>
            </a:r>
            <a:endParaRPr lang="en-US" sz="4450" dirty="0"/>
          </a:p>
        </p:txBody>
      </p:sp>
      <p:pic>
        <p:nvPicPr>
          <p:cNvPr id="7" name="Picture 6" descr="A logo with blue and yellow flowers&#10;&#10;AI-generated content may be incorrect.">
            <a:extLst>
              <a:ext uri="{FF2B5EF4-FFF2-40B4-BE49-F238E27FC236}">
                <a16:creationId xmlns:a16="http://schemas.microsoft.com/office/drawing/2014/main" id="{988F0210-BF44-58E7-571A-F8673CE1B0D8}"/>
              </a:ext>
            </a:extLst>
          </p:cNvPr>
          <p:cNvPicPr>
            <a:picLocks noChangeAspect="1"/>
          </p:cNvPicPr>
          <p:nvPr/>
        </p:nvPicPr>
        <p:blipFill>
          <a:blip r:embed="rId2"/>
          <a:srcRect t="22705" b="14585"/>
          <a:stretch/>
        </p:blipFill>
        <p:spPr>
          <a:xfrm>
            <a:off x="367229" y="274552"/>
            <a:ext cx="1531570" cy="679037"/>
          </a:xfrm>
          <a:prstGeom prst="rect">
            <a:avLst/>
          </a:prstGeom>
        </p:spPr>
      </p:pic>
      <p:pic>
        <p:nvPicPr>
          <p:cNvPr id="8" name="Picture 7">
            <a:extLst>
              <a:ext uri="{FF2B5EF4-FFF2-40B4-BE49-F238E27FC236}">
                <a16:creationId xmlns:a16="http://schemas.microsoft.com/office/drawing/2014/main" id="{835A21DE-92AF-1AC8-2617-1F4E7AA81147}"/>
              </a:ext>
            </a:extLst>
          </p:cNvPr>
          <p:cNvPicPr>
            <a:picLocks noChangeAspect="1"/>
          </p:cNvPicPr>
          <p:nvPr/>
        </p:nvPicPr>
        <p:blipFill>
          <a:blip r:embed="rId3"/>
          <a:stretch>
            <a:fillRect/>
          </a:stretch>
        </p:blipFill>
        <p:spPr>
          <a:xfrm>
            <a:off x="11944039" y="7658020"/>
            <a:ext cx="2743583" cy="571580"/>
          </a:xfrm>
          <a:prstGeom prst="rect">
            <a:avLst/>
          </a:prstGeom>
        </p:spPr>
      </p:pic>
    </p:spTree>
    <p:extLst>
      <p:ext uri="{BB962C8B-B14F-4D97-AF65-F5344CB8AC3E}">
        <p14:creationId xmlns:p14="http://schemas.microsoft.com/office/powerpoint/2010/main" val="7966339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A27262B-9543-4291-AE3D-DE8219B122C8}"/>
              </a:ext>
            </a:extLst>
          </p:cNvPr>
          <p:cNvSpPr txBox="1"/>
          <p:nvPr/>
        </p:nvSpPr>
        <p:spPr>
          <a:xfrm>
            <a:off x="1524000" y="1671935"/>
            <a:ext cx="12486640" cy="5390386"/>
          </a:xfrm>
          <a:prstGeom prst="rect">
            <a:avLst/>
          </a:prstGeom>
          <a:noFill/>
        </p:spPr>
        <p:txBody>
          <a:bodyPr wrap="square">
            <a:spAutoFit/>
          </a:bodyPr>
          <a:lstStyle/>
          <a:p>
            <a:r>
              <a:rPr lang="vi-VN" sz="4000" b="1" i="0" dirty="0">
                <a:solidFill>
                  <a:srgbClr val="081B3A"/>
                </a:solidFill>
                <a:effectLst/>
                <a:latin typeface="Calibri" panose="020F0502020204030204" pitchFamily="34" charset="0"/>
                <a:ea typeface="Calibri" panose="020F0502020204030204" pitchFamily="34" charset="0"/>
                <a:cs typeface="Calibri" panose="020F0502020204030204" pitchFamily="34" charset="0"/>
              </a:rPr>
              <a:t>CÂU HỎI 3</a:t>
            </a:r>
            <a:endParaRPr lang="en-US" sz="4000" b="1" i="0" dirty="0">
              <a:solidFill>
                <a:srgbClr val="081B3A"/>
              </a:solidFill>
              <a:effectLst/>
              <a:latin typeface="Calibri" panose="020F0502020204030204" pitchFamily="34" charset="0"/>
              <a:ea typeface="Calibri" panose="020F0502020204030204" pitchFamily="34" charset="0"/>
              <a:cs typeface="Calibri" panose="020F0502020204030204" pitchFamily="34" charset="0"/>
            </a:endParaRPr>
          </a:p>
          <a:p>
            <a:endParaRPr lang="en-US" sz="2800" b="1" dirty="0">
              <a:solidFill>
                <a:srgbClr val="081B3A"/>
              </a:solidFill>
              <a:latin typeface="Calibri" panose="020F0502020204030204" pitchFamily="34" charset="0"/>
              <a:ea typeface="Calibri" panose="020F0502020204030204" pitchFamily="34" charset="0"/>
              <a:cs typeface="Calibri" panose="020F0502020204030204" pitchFamily="34" charset="0"/>
            </a:endParaRPr>
          </a:p>
          <a:p>
            <a:r>
              <a:rPr lang="vi-VN" sz="4000" b="1" i="0" dirty="0">
                <a:solidFill>
                  <a:srgbClr val="00B0F0"/>
                </a:solidFill>
                <a:effectLst/>
                <a:latin typeface="Calibri" panose="020F0502020204030204" pitchFamily="34" charset="0"/>
                <a:ea typeface="Calibri" panose="020F0502020204030204" pitchFamily="34" charset="0"/>
                <a:cs typeface="Calibri" panose="020F0502020204030204" pitchFamily="34" charset="0"/>
              </a:rPr>
              <a:t>CÔNG ĐOẠN NÀO CÓ THỂ DÁN NHÃN SỬ DỤNG AI</a:t>
            </a:r>
            <a:endParaRPr lang="en-US" sz="4000" b="1" i="0" dirty="0">
              <a:solidFill>
                <a:srgbClr val="00B0F0"/>
              </a:solidFill>
              <a:effectLst/>
              <a:latin typeface="Calibri" panose="020F0502020204030204" pitchFamily="34" charset="0"/>
              <a:ea typeface="Calibri" panose="020F0502020204030204" pitchFamily="34" charset="0"/>
              <a:cs typeface="Calibri" panose="020F0502020204030204" pitchFamily="34" charset="0"/>
            </a:endParaRPr>
          </a:p>
          <a:p>
            <a:endParaRPr lang="vi-VN" sz="2400" b="1" i="0" dirty="0">
              <a:solidFill>
                <a:srgbClr val="081B3A"/>
              </a:solidFill>
              <a:effectLst/>
              <a:latin typeface="Calibri" panose="020F0502020204030204" pitchFamily="34" charset="0"/>
              <a:ea typeface="Calibri" panose="020F0502020204030204" pitchFamily="34" charset="0"/>
              <a:cs typeface="Calibri" panose="020F0502020204030204" pitchFamily="34" charset="0"/>
            </a:endParaRPr>
          </a:p>
          <a:p>
            <a:pPr>
              <a:lnSpc>
                <a:spcPct val="150000"/>
              </a:lnSpc>
            </a:pPr>
            <a:r>
              <a:rPr lang="vi-VN" sz="2400" i="0" dirty="0">
                <a:solidFill>
                  <a:srgbClr val="081B3A"/>
                </a:solidFill>
                <a:effectLst/>
                <a:latin typeface="Calibri" panose="020F0502020204030204" pitchFamily="34" charset="0"/>
                <a:ea typeface="Calibri" panose="020F0502020204030204" pitchFamily="34" charset="0"/>
                <a:cs typeface="Calibri" panose="020F0502020204030204" pitchFamily="34" charset="0"/>
              </a:rPr>
              <a:t>1</a:t>
            </a:r>
            <a:r>
              <a:rPr lang="en-US" sz="2400" i="0" dirty="0">
                <a:solidFill>
                  <a:srgbClr val="081B3A"/>
                </a:solidFill>
                <a:effectLst/>
                <a:latin typeface="Calibri" panose="020F0502020204030204" pitchFamily="34" charset="0"/>
                <a:ea typeface="Calibri" panose="020F0502020204030204" pitchFamily="34" charset="0"/>
                <a:cs typeface="Calibri" panose="020F0502020204030204" pitchFamily="34" charset="0"/>
              </a:rPr>
              <a:t> </a:t>
            </a:r>
            <a:r>
              <a:rPr lang="vi-VN" sz="2400" i="0" dirty="0">
                <a:solidFill>
                  <a:srgbClr val="081B3A"/>
                </a:solidFill>
                <a:effectLst/>
                <a:latin typeface="Calibri" panose="020F0502020204030204" pitchFamily="34" charset="0"/>
                <a:ea typeface="Calibri" panose="020F0502020204030204" pitchFamily="34" charset="0"/>
                <a:cs typeface="Calibri" panose="020F0502020204030204" pitchFamily="34" charset="0"/>
              </a:rPr>
              <a:t>-</a:t>
            </a:r>
            <a:r>
              <a:rPr lang="en-US" sz="2400" i="0" dirty="0">
                <a:solidFill>
                  <a:srgbClr val="081B3A"/>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a:solidFill>
                  <a:srgbClr val="081B3A"/>
                </a:solidFill>
                <a:latin typeface="Calibri" panose="020F0502020204030204" pitchFamily="34" charset="0"/>
                <a:ea typeface="Calibri" panose="020F0502020204030204" pitchFamily="34" charset="0"/>
                <a:cs typeface="Calibri" panose="020F0502020204030204" pitchFamily="34" charset="0"/>
              </a:rPr>
              <a:t>T</a:t>
            </a:r>
            <a:r>
              <a:rPr lang="vi-VN" sz="2400" i="0" dirty="0">
                <a:solidFill>
                  <a:srgbClr val="081B3A"/>
                </a:solidFill>
                <a:effectLst/>
                <a:latin typeface="Calibri" panose="020F0502020204030204" pitchFamily="34" charset="0"/>
                <a:ea typeface="Calibri" panose="020F0502020204030204" pitchFamily="34" charset="0"/>
                <a:cs typeface="Calibri" panose="020F0502020204030204" pitchFamily="34" charset="0"/>
              </a:rPr>
              <a:t>ìm kiếm chủ đề</a:t>
            </a:r>
          </a:p>
          <a:p>
            <a:pPr>
              <a:lnSpc>
                <a:spcPct val="150000"/>
              </a:lnSpc>
            </a:pPr>
            <a:r>
              <a:rPr lang="vi-VN" sz="2400" i="0" dirty="0">
                <a:solidFill>
                  <a:srgbClr val="081B3A"/>
                </a:solidFill>
                <a:effectLst/>
                <a:latin typeface="Calibri" panose="020F0502020204030204" pitchFamily="34" charset="0"/>
                <a:ea typeface="Calibri" panose="020F0502020204030204" pitchFamily="34" charset="0"/>
                <a:cs typeface="Calibri" panose="020F0502020204030204" pitchFamily="34" charset="0"/>
              </a:rPr>
              <a:t>2</a:t>
            </a:r>
            <a:r>
              <a:rPr lang="en-US" sz="2400" i="0" dirty="0">
                <a:solidFill>
                  <a:srgbClr val="081B3A"/>
                </a:solidFill>
                <a:effectLst/>
                <a:latin typeface="Calibri" panose="020F0502020204030204" pitchFamily="34" charset="0"/>
                <a:ea typeface="Calibri" panose="020F0502020204030204" pitchFamily="34" charset="0"/>
                <a:cs typeface="Calibri" panose="020F0502020204030204" pitchFamily="34" charset="0"/>
              </a:rPr>
              <a:t> </a:t>
            </a:r>
            <a:r>
              <a:rPr lang="vi-VN" sz="2400" i="0" dirty="0">
                <a:solidFill>
                  <a:srgbClr val="081B3A"/>
                </a:solidFill>
                <a:effectLst/>
                <a:latin typeface="Calibri" panose="020F0502020204030204" pitchFamily="34" charset="0"/>
                <a:ea typeface="Calibri" panose="020F0502020204030204" pitchFamily="34" charset="0"/>
                <a:cs typeface="Calibri" panose="020F0502020204030204" pitchFamily="34" charset="0"/>
              </a:rPr>
              <a:t>-</a:t>
            </a:r>
            <a:r>
              <a:rPr lang="en-US" sz="2400" i="0" dirty="0">
                <a:solidFill>
                  <a:srgbClr val="081B3A"/>
                </a:solidFill>
                <a:effectLst/>
                <a:latin typeface="Calibri" panose="020F0502020204030204" pitchFamily="34" charset="0"/>
                <a:ea typeface="Calibri" panose="020F0502020204030204" pitchFamily="34" charset="0"/>
                <a:cs typeface="Calibri" panose="020F0502020204030204" pitchFamily="34" charset="0"/>
              </a:rPr>
              <a:t> L</a:t>
            </a:r>
            <a:r>
              <a:rPr lang="vi-VN" sz="2400" i="0" dirty="0">
                <a:solidFill>
                  <a:srgbClr val="081B3A"/>
                </a:solidFill>
                <a:effectLst/>
                <a:latin typeface="Calibri" panose="020F0502020204030204" pitchFamily="34" charset="0"/>
                <a:ea typeface="Calibri" panose="020F0502020204030204" pitchFamily="34" charset="0"/>
                <a:cs typeface="Calibri" panose="020F0502020204030204" pitchFamily="34" charset="0"/>
              </a:rPr>
              <a:t>ogic dàn ý</a:t>
            </a:r>
          </a:p>
          <a:p>
            <a:pPr>
              <a:lnSpc>
                <a:spcPct val="150000"/>
              </a:lnSpc>
            </a:pPr>
            <a:r>
              <a:rPr lang="vi-VN" sz="2400" i="0" dirty="0">
                <a:solidFill>
                  <a:srgbClr val="081B3A"/>
                </a:solidFill>
                <a:effectLst/>
                <a:latin typeface="Calibri" panose="020F0502020204030204" pitchFamily="34" charset="0"/>
                <a:ea typeface="Calibri" panose="020F0502020204030204" pitchFamily="34" charset="0"/>
                <a:cs typeface="Calibri" panose="020F0502020204030204" pitchFamily="34" charset="0"/>
              </a:rPr>
              <a:t>3</a:t>
            </a:r>
            <a:r>
              <a:rPr lang="en-US" sz="2400" i="0" dirty="0">
                <a:solidFill>
                  <a:srgbClr val="081B3A"/>
                </a:solidFill>
                <a:effectLst/>
                <a:latin typeface="Calibri" panose="020F0502020204030204" pitchFamily="34" charset="0"/>
                <a:ea typeface="Calibri" panose="020F0502020204030204" pitchFamily="34" charset="0"/>
                <a:cs typeface="Calibri" panose="020F0502020204030204" pitchFamily="34" charset="0"/>
              </a:rPr>
              <a:t> </a:t>
            </a:r>
            <a:r>
              <a:rPr lang="vi-VN" sz="2400" i="0" dirty="0">
                <a:solidFill>
                  <a:srgbClr val="081B3A"/>
                </a:solidFill>
                <a:effectLst/>
                <a:latin typeface="Calibri" panose="020F0502020204030204" pitchFamily="34" charset="0"/>
                <a:ea typeface="Calibri" panose="020F0502020204030204" pitchFamily="34" charset="0"/>
                <a:cs typeface="Calibri" panose="020F0502020204030204" pitchFamily="34" charset="0"/>
              </a:rPr>
              <a:t>-</a:t>
            </a:r>
            <a:r>
              <a:rPr lang="en-US" sz="2400" i="0" dirty="0">
                <a:solidFill>
                  <a:srgbClr val="081B3A"/>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a:solidFill>
                  <a:srgbClr val="081B3A"/>
                </a:solidFill>
                <a:latin typeface="Calibri" panose="020F0502020204030204" pitchFamily="34" charset="0"/>
                <a:ea typeface="Calibri" panose="020F0502020204030204" pitchFamily="34" charset="0"/>
                <a:cs typeface="Calibri" panose="020F0502020204030204" pitchFamily="34" charset="0"/>
              </a:rPr>
              <a:t>C</a:t>
            </a:r>
            <a:r>
              <a:rPr lang="vi-VN" sz="2400" i="0" dirty="0">
                <a:solidFill>
                  <a:srgbClr val="081B3A"/>
                </a:solidFill>
                <a:effectLst/>
                <a:latin typeface="Calibri" panose="020F0502020204030204" pitchFamily="34" charset="0"/>
                <a:ea typeface="Calibri" panose="020F0502020204030204" pitchFamily="34" charset="0"/>
                <a:cs typeface="Calibri" panose="020F0502020204030204" pitchFamily="34" charset="0"/>
              </a:rPr>
              <a:t>hi tiết dữ liệu, miêu tả...</a:t>
            </a:r>
          </a:p>
          <a:p>
            <a:pPr>
              <a:lnSpc>
                <a:spcPct val="150000"/>
              </a:lnSpc>
            </a:pPr>
            <a:r>
              <a:rPr lang="vi-VN" sz="2400" i="0" dirty="0">
                <a:solidFill>
                  <a:srgbClr val="081B3A"/>
                </a:solidFill>
                <a:effectLst/>
                <a:latin typeface="Calibri" panose="020F0502020204030204" pitchFamily="34" charset="0"/>
                <a:ea typeface="Calibri" panose="020F0502020204030204" pitchFamily="34" charset="0"/>
                <a:cs typeface="Calibri" panose="020F0502020204030204" pitchFamily="34" charset="0"/>
              </a:rPr>
              <a:t>4</a:t>
            </a:r>
            <a:r>
              <a:rPr lang="en-US" sz="2400" i="0" dirty="0">
                <a:solidFill>
                  <a:srgbClr val="081B3A"/>
                </a:solidFill>
                <a:effectLst/>
                <a:latin typeface="Calibri" panose="020F0502020204030204" pitchFamily="34" charset="0"/>
                <a:ea typeface="Calibri" panose="020F0502020204030204" pitchFamily="34" charset="0"/>
                <a:cs typeface="Calibri" panose="020F0502020204030204" pitchFamily="34" charset="0"/>
              </a:rPr>
              <a:t> </a:t>
            </a:r>
            <a:r>
              <a:rPr lang="vi-VN" sz="2400" i="0" dirty="0">
                <a:solidFill>
                  <a:srgbClr val="081B3A"/>
                </a:solidFill>
                <a:effectLst/>
                <a:latin typeface="Calibri" panose="020F0502020204030204" pitchFamily="34" charset="0"/>
                <a:ea typeface="Calibri" panose="020F0502020204030204" pitchFamily="34" charset="0"/>
                <a:cs typeface="Calibri" panose="020F0502020204030204" pitchFamily="34" charset="0"/>
              </a:rPr>
              <a:t>-</a:t>
            </a:r>
            <a:r>
              <a:rPr lang="en-US" sz="2400" i="0" dirty="0">
                <a:solidFill>
                  <a:srgbClr val="081B3A"/>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a:solidFill>
                  <a:srgbClr val="081B3A"/>
                </a:solidFill>
                <a:latin typeface="Calibri" panose="020F0502020204030204" pitchFamily="34" charset="0"/>
                <a:ea typeface="Calibri" panose="020F0502020204030204" pitchFamily="34" charset="0"/>
                <a:cs typeface="Calibri" panose="020F0502020204030204" pitchFamily="34" charset="0"/>
              </a:rPr>
              <a:t>G</a:t>
            </a:r>
            <a:r>
              <a:rPr lang="vi-VN" sz="2400" i="0" dirty="0">
                <a:solidFill>
                  <a:srgbClr val="081B3A"/>
                </a:solidFill>
                <a:effectLst/>
                <a:latin typeface="Calibri" panose="020F0502020204030204" pitchFamily="34" charset="0"/>
                <a:ea typeface="Calibri" panose="020F0502020204030204" pitchFamily="34" charset="0"/>
                <a:cs typeface="Calibri" panose="020F0502020204030204" pitchFamily="34" charset="0"/>
              </a:rPr>
              <a:t>óc nhìn: xây dựng lập luận</a:t>
            </a:r>
          </a:p>
          <a:p>
            <a:pPr>
              <a:lnSpc>
                <a:spcPct val="150000"/>
              </a:lnSpc>
            </a:pPr>
            <a:r>
              <a:rPr lang="vi-VN" sz="2400" i="0" dirty="0">
                <a:solidFill>
                  <a:srgbClr val="081B3A"/>
                </a:solidFill>
                <a:effectLst/>
                <a:latin typeface="Calibri" panose="020F0502020204030204" pitchFamily="34" charset="0"/>
                <a:ea typeface="Calibri" panose="020F0502020204030204" pitchFamily="34" charset="0"/>
                <a:cs typeface="Calibri" panose="020F0502020204030204" pitchFamily="34" charset="0"/>
              </a:rPr>
              <a:t>5</a:t>
            </a:r>
            <a:r>
              <a:rPr lang="en-US" sz="2400" i="0" dirty="0">
                <a:solidFill>
                  <a:srgbClr val="081B3A"/>
                </a:solidFill>
                <a:effectLst/>
                <a:latin typeface="Calibri" panose="020F0502020204030204" pitchFamily="34" charset="0"/>
                <a:ea typeface="Calibri" panose="020F0502020204030204" pitchFamily="34" charset="0"/>
                <a:cs typeface="Calibri" panose="020F0502020204030204" pitchFamily="34" charset="0"/>
              </a:rPr>
              <a:t> </a:t>
            </a:r>
            <a:r>
              <a:rPr lang="vi-VN" sz="2400" i="0" dirty="0">
                <a:solidFill>
                  <a:srgbClr val="081B3A"/>
                </a:solidFill>
                <a:effectLst/>
                <a:latin typeface="Calibri" panose="020F0502020204030204" pitchFamily="34" charset="0"/>
                <a:ea typeface="Calibri" panose="020F0502020204030204" pitchFamily="34" charset="0"/>
                <a:cs typeface="Calibri" panose="020F0502020204030204" pitchFamily="34" charset="0"/>
              </a:rPr>
              <a:t>- </a:t>
            </a:r>
            <a:r>
              <a:rPr lang="en-US" sz="2400" i="0" dirty="0">
                <a:solidFill>
                  <a:srgbClr val="081B3A"/>
                </a:solidFill>
                <a:effectLst/>
                <a:latin typeface="Calibri" panose="020F0502020204030204" pitchFamily="34" charset="0"/>
                <a:ea typeface="Calibri" panose="020F0502020204030204" pitchFamily="34" charset="0"/>
                <a:cs typeface="Calibri" panose="020F0502020204030204" pitchFamily="34" charset="0"/>
              </a:rPr>
              <a:t>V</a:t>
            </a:r>
            <a:r>
              <a:rPr lang="vi-VN" sz="2400" i="0" dirty="0">
                <a:solidFill>
                  <a:srgbClr val="081B3A"/>
                </a:solidFill>
                <a:effectLst/>
                <a:latin typeface="Calibri" panose="020F0502020204030204" pitchFamily="34" charset="0"/>
                <a:ea typeface="Calibri" panose="020F0502020204030204" pitchFamily="34" charset="0"/>
                <a:cs typeface="Calibri" panose="020F0502020204030204" pitchFamily="34" charset="0"/>
              </a:rPr>
              <a:t>iết tiêu đề: phương án</a:t>
            </a:r>
          </a:p>
          <a:p>
            <a:pPr>
              <a:lnSpc>
                <a:spcPct val="150000"/>
              </a:lnSpc>
            </a:pPr>
            <a:r>
              <a:rPr lang="vi-VN" sz="2400" i="0" dirty="0">
                <a:solidFill>
                  <a:srgbClr val="081B3A"/>
                </a:solidFill>
                <a:effectLst/>
                <a:latin typeface="Calibri" panose="020F0502020204030204" pitchFamily="34" charset="0"/>
                <a:ea typeface="Calibri" panose="020F0502020204030204" pitchFamily="34" charset="0"/>
                <a:cs typeface="Calibri" panose="020F0502020204030204" pitchFamily="34" charset="0"/>
              </a:rPr>
              <a:t>6</a:t>
            </a:r>
            <a:r>
              <a:rPr lang="en-US" sz="2400" i="0" dirty="0">
                <a:solidFill>
                  <a:srgbClr val="081B3A"/>
                </a:solidFill>
                <a:effectLst/>
                <a:latin typeface="Calibri" panose="020F0502020204030204" pitchFamily="34" charset="0"/>
                <a:ea typeface="Calibri" panose="020F0502020204030204" pitchFamily="34" charset="0"/>
                <a:cs typeface="Calibri" panose="020F0502020204030204" pitchFamily="34" charset="0"/>
              </a:rPr>
              <a:t> </a:t>
            </a:r>
            <a:r>
              <a:rPr lang="vi-VN" sz="2400" i="0" dirty="0">
                <a:solidFill>
                  <a:srgbClr val="081B3A"/>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a:solidFill>
                  <a:srgbClr val="081B3A"/>
                </a:solidFill>
                <a:latin typeface="Calibri" panose="020F0502020204030204" pitchFamily="34" charset="0"/>
                <a:ea typeface="Calibri" panose="020F0502020204030204" pitchFamily="34" charset="0"/>
                <a:cs typeface="Calibri" panose="020F0502020204030204" pitchFamily="34" charset="0"/>
              </a:rPr>
              <a:t>H</a:t>
            </a:r>
            <a:r>
              <a:rPr lang="vi-VN" sz="2400" i="0" dirty="0">
                <a:solidFill>
                  <a:srgbClr val="081B3A"/>
                </a:solidFill>
                <a:effectLst/>
                <a:latin typeface="Calibri" panose="020F0502020204030204" pitchFamily="34" charset="0"/>
                <a:ea typeface="Calibri" panose="020F0502020204030204" pitchFamily="34" charset="0"/>
                <a:cs typeface="Calibri" panose="020F0502020204030204" pitchFamily="34" charset="0"/>
              </a:rPr>
              <a:t>oàn thiện: sửa lỗi, kiểm chứng</a:t>
            </a:r>
            <a:endParaRPr lang="en-US" sz="2400" dirty="0">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001A72AF-D48F-4710-83CE-D4D8718EB45C}"/>
              </a:ext>
            </a:extLst>
          </p:cNvPr>
          <p:cNvPicPr>
            <a:picLocks noChangeAspect="1"/>
          </p:cNvPicPr>
          <p:nvPr/>
        </p:nvPicPr>
        <p:blipFill>
          <a:blip r:embed="rId2"/>
          <a:stretch>
            <a:fillRect/>
          </a:stretch>
        </p:blipFill>
        <p:spPr>
          <a:xfrm>
            <a:off x="11944039" y="7658020"/>
            <a:ext cx="2743583" cy="571580"/>
          </a:xfrm>
          <a:prstGeom prst="rect">
            <a:avLst/>
          </a:prstGeom>
        </p:spPr>
      </p:pic>
      <p:pic>
        <p:nvPicPr>
          <p:cNvPr id="5" name="Picture 4" descr="A logo with blue and yellow flowers&#10;&#10;AI-generated content may be incorrect.">
            <a:extLst>
              <a:ext uri="{FF2B5EF4-FFF2-40B4-BE49-F238E27FC236}">
                <a16:creationId xmlns:a16="http://schemas.microsoft.com/office/drawing/2014/main" id="{8EFD93EA-DB00-4595-83EF-884BA6113563}"/>
              </a:ext>
            </a:extLst>
          </p:cNvPr>
          <p:cNvPicPr>
            <a:picLocks noChangeAspect="1"/>
          </p:cNvPicPr>
          <p:nvPr/>
        </p:nvPicPr>
        <p:blipFill>
          <a:blip r:embed="rId3"/>
          <a:srcRect t="22705" b="14585"/>
          <a:stretch/>
        </p:blipFill>
        <p:spPr>
          <a:xfrm>
            <a:off x="559602" y="274552"/>
            <a:ext cx="1768094" cy="783902"/>
          </a:xfrm>
          <a:prstGeom prst="rect">
            <a:avLst/>
          </a:prstGeom>
        </p:spPr>
      </p:pic>
    </p:spTree>
    <p:extLst>
      <p:ext uri="{BB962C8B-B14F-4D97-AF65-F5344CB8AC3E}">
        <p14:creationId xmlns:p14="http://schemas.microsoft.com/office/powerpoint/2010/main" val="28616280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FCF2C2-82AD-1924-E0E8-AC8FAFF35C6A}"/>
            </a:ext>
          </a:extLst>
        </p:cNvPr>
        <p:cNvGrpSpPr/>
        <p:nvPr/>
      </p:nvGrpSpPr>
      <p:grpSpPr>
        <a:xfrm>
          <a:off x="0" y="0"/>
          <a:ext cx="0" cy="0"/>
          <a:chOff x="0" y="0"/>
          <a:chExt cx="0" cy="0"/>
        </a:xfrm>
      </p:grpSpPr>
      <p:pic>
        <p:nvPicPr>
          <p:cNvPr id="2" name="Image 0" descr="preencoded.png">
            <a:extLst>
              <a:ext uri="{FF2B5EF4-FFF2-40B4-BE49-F238E27FC236}">
                <a16:creationId xmlns:a16="http://schemas.microsoft.com/office/drawing/2014/main" id="{419A95D2-8CDF-24F0-FE23-8B42CF03B988}"/>
              </a:ext>
            </a:extLst>
          </p:cNvPr>
          <p:cNvPicPr>
            <a:picLocks noChangeAspect="1"/>
          </p:cNvPicPr>
          <p:nvPr/>
        </p:nvPicPr>
        <p:blipFill>
          <a:blip r:embed="rId3"/>
          <a:stretch>
            <a:fillRect/>
          </a:stretch>
        </p:blipFill>
        <p:spPr>
          <a:xfrm>
            <a:off x="9287691" y="0"/>
            <a:ext cx="5760720" cy="8229600"/>
          </a:xfrm>
          <a:prstGeom prst="rect">
            <a:avLst/>
          </a:prstGeom>
        </p:spPr>
      </p:pic>
      <p:sp>
        <p:nvSpPr>
          <p:cNvPr id="3" name="Text 0">
            <a:extLst>
              <a:ext uri="{FF2B5EF4-FFF2-40B4-BE49-F238E27FC236}">
                <a16:creationId xmlns:a16="http://schemas.microsoft.com/office/drawing/2014/main" id="{CA986E6E-0795-C852-517E-69D10095467A}"/>
              </a:ext>
            </a:extLst>
          </p:cNvPr>
          <p:cNvSpPr/>
          <p:nvPr/>
        </p:nvSpPr>
        <p:spPr>
          <a:xfrm>
            <a:off x="758309" y="1458144"/>
            <a:ext cx="7627382" cy="1425416"/>
          </a:xfrm>
          <a:prstGeom prst="rect">
            <a:avLst/>
          </a:prstGeom>
          <a:noFill/>
          <a:ln/>
        </p:spPr>
        <p:txBody>
          <a:bodyPr wrap="square" lIns="0" tIns="0" rIns="0" bIns="0" rtlCol="0" anchor="t"/>
          <a:lstStyle/>
          <a:p>
            <a:pPr marL="0" indent="0" algn="l">
              <a:lnSpc>
                <a:spcPts val="5600"/>
              </a:lnSpc>
              <a:buNone/>
            </a:pPr>
            <a:r>
              <a:rPr lang="en-US" sz="4450" b="1" dirty="0">
                <a:solidFill>
                  <a:srgbClr val="75BAE6"/>
                </a:solidFill>
                <a:latin typeface="Barlow Bold" panose="020B0604020202020204" charset="0"/>
                <a:ea typeface="Barlow Bold" pitchFamily="34" charset="-122"/>
                <a:cs typeface="Barlow Bold" pitchFamily="34" charset="-120"/>
              </a:rPr>
              <a:t>Từ Prompt Whisperer</a:t>
            </a:r>
          </a:p>
          <a:p>
            <a:pPr marL="0" indent="0" algn="l">
              <a:lnSpc>
                <a:spcPts val="5600"/>
              </a:lnSpc>
              <a:buNone/>
            </a:pPr>
            <a:r>
              <a:rPr lang="en-US" sz="4450" b="1" dirty="0">
                <a:solidFill>
                  <a:srgbClr val="75BAE6"/>
                </a:solidFill>
                <a:latin typeface="Barlow Bold" panose="020B0604020202020204" charset="0"/>
                <a:ea typeface="Barlow Bold" pitchFamily="34" charset="-122"/>
                <a:cs typeface="Barlow Bold" pitchFamily="34" charset="-120"/>
              </a:rPr>
              <a:t>→ AI Director</a:t>
            </a:r>
            <a:endParaRPr lang="en-US" sz="4450" dirty="0"/>
          </a:p>
        </p:txBody>
      </p:sp>
      <p:sp>
        <p:nvSpPr>
          <p:cNvPr id="4" name="Text 1">
            <a:extLst>
              <a:ext uri="{FF2B5EF4-FFF2-40B4-BE49-F238E27FC236}">
                <a16:creationId xmlns:a16="http://schemas.microsoft.com/office/drawing/2014/main" id="{AB7FEEE5-8DC6-5A32-F040-875F95D5182F}"/>
              </a:ext>
            </a:extLst>
          </p:cNvPr>
          <p:cNvSpPr/>
          <p:nvPr/>
        </p:nvSpPr>
        <p:spPr>
          <a:xfrm>
            <a:off x="758309" y="3283250"/>
            <a:ext cx="4114137" cy="693420"/>
          </a:xfrm>
          <a:prstGeom prst="rect">
            <a:avLst/>
          </a:prstGeom>
          <a:noFill/>
          <a:ln/>
        </p:spPr>
        <p:txBody>
          <a:bodyPr wrap="square" lIns="0" tIns="0" rIns="0" bIns="0" rtlCol="0" anchor="t"/>
          <a:lstStyle/>
          <a:p>
            <a:pPr>
              <a:lnSpc>
                <a:spcPct val="150000"/>
              </a:lnSpc>
            </a:pPr>
            <a:r>
              <a:rPr lang="en-US" sz="2400" b="1" dirty="0"/>
              <a:t>1. Prompt Whisperer</a:t>
            </a:r>
            <a:br>
              <a:rPr lang="en-US" sz="1600" dirty="0"/>
            </a:br>
            <a:r>
              <a:rPr lang="en-US" dirty="0"/>
              <a:t>→ </a:t>
            </a:r>
            <a:r>
              <a:rPr lang="en-US" dirty="0" err="1"/>
              <a:t>Biết</a:t>
            </a:r>
            <a:r>
              <a:rPr lang="en-US" dirty="0"/>
              <a:t> </a:t>
            </a:r>
            <a:r>
              <a:rPr lang="en-US" dirty="0" err="1"/>
              <a:t>đặt</a:t>
            </a:r>
            <a:r>
              <a:rPr lang="en-US" dirty="0"/>
              <a:t> </a:t>
            </a:r>
            <a:r>
              <a:rPr lang="en-US" dirty="0" err="1"/>
              <a:t>lệnh</a:t>
            </a:r>
            <a:r>
              <a:rPr lang="en-US" dirty="0"/>
              <a:t> </a:t>
            </a:r>
            <a:r>
              <a:rPr lang="en-US" dirty="0" err="1"/>
              <a:t>hiệu</a:t>
            </a:r>
            <a:r>
              <a:rPr lang="en-US" dirty="0"/>
              <a:t> </a:t>
            </a:r>
            <a:r>
              <a:rPr lang="en-US" dirty="0" err="1"/>
              <a:t>quả</a:t>
            </a:r>
            <a:br>
              <a:rPr lang="en-US" dirty="0"/>
            </a:br>
            <a:r>
              <a:rPr lang="en-US" dirty="0"/>
              <a:t>→ </a:t>
            </a:r>
            <a:r>
              <a:rPr lang="en-US" dirty="0" err="1"/>
              <a:t>Đảm</a:t>
            </a:r>
            <a:r>
              <a:rPr lang="en-US" dirty="0"/>
              <a:t> </a:t>
            </a:r>
            <a:r>
              <a:rPr lang="en-US" dirty="0" err="1"/>
              <a:t>bảo</a:t>
            </a:r>
            <a:r>
              <a:rPr lang="en-US" dirty="0"/>
              <a:t> </a:t>
            </a:r>
            <a:r>
              <a:rPr lang="en-US" dirty="0" err="1"/>
              <a:t>đạo</a:t>
            </a:r>
            <a:r>
              <a:rPr lang="en-US" dirty="0"/>
              <a:t> </a:t>
            </a:r>
            <a:r>
              <a:rPr lang="en-US" dirty="0" err="1"/>
              <a:t>đức</a:t>
            </a:r>
            <a:r>
              <a:rPr lang="en-US" dirty="0"/>
              <a:t> &amp; </a:t>
            </a:r>
            <a:r>
              <a:rPr lang="en-US" dirty="0" err="1"/>
              <a:t>minh</a:t>
            </a:r>
            <a:r>
              <a:rPr lang="en-US" dirty="0"/>
              <a:t> </a:t>
            </a:r>
            <a:r>
              <a:rPr lang="en-US" dirty="0" err="1"/>
              <a:t>bạch</a:t>
            </a:r>
            <a:r>
              <a:rPr lang="en-US" dirty="0"/>
              <a:t>:</a:t>
            </a:r>
          </a:p>
          <a:p>
            <a:pPr marL="742950" lvl="1" indent="-285750">
              <a:lnSpc>
                <a:spcPct val="150000"/>
              </a:lnSpc>
              <a:buFont typeface="Arial" panose="020B0604020202020204" pitchFamily="34" charset="0"/>
              <a:buChar char="•"/>
            </a:pPr>
            <a:r>
              <a:rPr lang="en-US" dirty="0" err="1"/>
              <a:t>Có</a:t>
            </a:r>
            <a:r>
              <a:rPr lang="en-US" dirty="0"/>
              <a:t> </a:t>
            </a:r>
            <a:r>
              <a:rPr lang="en-US" dirty="0" err="1"/>
              <a:t>quy</a:t>
            </a:r>
            <a:r>
              <a:rPr lang="en-US" dirty="0"/>
              <a:t> </a:t>
            </a:r>
            <a:r>
              <a:rPr lang="en-US" dirty="0" err="1"/>
              <a:t>định</a:t>
            </a:r>
            <a:r>
              <a:rPr lang="en-US" dirty="0"/>
              <a:t> </a:t>
            </a:r>
            <a:r>
              <a:rPr lang="en-US" dirty="0" err="1"/>
              <a:t>rõ</a:t>
            </a:r>
            <a:r>
              <a:rPr lang="en-US" dirty="0"/>
              <a:t> AI </a:t>
            </a:r>
            <a:r>
              <a:rPr lang="en-US" dirty="0" err="1"/>
              <a:t>dùng</a:t>
            </a:r>
            <a:r>
              <a:rPr lang="en-US" dirty="0"/>
              <a:t> </a:t>
            </a:r>
            <a:r>
              <a:rPr lang="en-US" dirty="0" err="1"/>
              <a:t>làm</a:t>
            </a:r>
            <a:r>
              <a:rPr lang="en-US" dirty="0"/>
              <a:t> </a:t>
            </a:r>
            <a:r>
              <a:rPr lang="en-US" dirty="0" err="1"/>
              <a:t>gì</a:t>
            </a:r>
            <a:r>
              <a:rPr lang="en-US" dirty="0"/>
              <a:t> </a:t>
            </a:r>
          </a:p>
          <a:p>
            <a:pPr marL="742950" lvl="1" indent="-285750">
              <a:lnSpc>
                <a:spcPct val="150000"/>
              </a:lnSpc>
              <a:buFont typeface="Arial" panose="020B0604020202020204" pitchFamily="34" charset="0"/>
              <a:buChar char="•"/>
            </a:pPr>
            <a:r>
              <a:rPr lang="en-US" dirty="0" err="1"/>
              <a:t>Gắn</a:t>
            </a:r>
            <a:r>
              <a:rPr lang="en-US" dirty="0"/>
              <a:t> </a:t>
            </a:r>
            <a:r>
              <a:rPr lang="en-US" dirty="0" err="1"/>
              <a:t>trách</a:t>
            </a:r>
            <a:r>
              <a:rPr lang="en-US" dirty="0"/>
              <a:t> </a:t>
            </a:r>
            <a:r>
              <a:rPr lang="en-US" dirty="0" err="1"/>
              <a:t>nhiệm</a:t>
            </a:r>
            <a:r>
              <a:rPr lang="en-US" dirty="0"/>
              <a:t> </a:t>
            </a:r>
            <a:r>
              <a:rPr lang="en-US" dirty="0" err="1"/>
              <a:t>cá</a:t>
            </a:r>
            <a:r>
              <a:rPr lang="en-US" dirty="0"/>
              <a:t> </a:t>
            </a:r>
            <a:r>
              <a:rPr lang="en-US" dirty="0" err="1"/>
              <a:t>nhân</a:t>
            </a:r>
            <a:r>
              <a:rPr lang="en-US" dirty="0"/>
              <a:t> </a:t>
            </a:r>
          </a:p>
          <a:p>
            <a:pPr marL="742950" lvl="1" indent="-285750">
              <a:lnSpc>
                <a:spcPct val="150000"/>
              </a:lnSpc>
              <a:buFont typeface="Arial" panose="020B0604020202020204" pitchFamily="34" charset="0"/>
              <a:buChar char="•"/>
            </a:pPr>
            <a:r>
              <a:rPr lang="en-US" dirty="0" err="1"/>
              <a:t>Gắn</a:t>
            </a:r>
            <a:r>
              <a:rPr lang="en-US" dirty="0"/>
              <a:t> </a:t>
            </a:r>
            <a:r>
              <a:rPr lang="en-US" dirty="0" err="1"/>
              <a:t>nhãn</a:t>
            </a:r>
            <a:r>
              <a:rPr lang="en-US" dirty="0"/>
              <a:t> </a:t>
            </a:r>
            <a:r>
              <a:rPr lang="en-US" dirty="0" err="1"/>
              <a:t>nội</a:t>
            </a:r>
            <a:r>
              <a:rPr lang="en-US" dirty="0"/>
              <a:t> dung AI </a:t>
            </a:r>
          </a:p>
          <a:p>
            <a:pPr marL="742950" lvl="1" indent="-285750">
              <a:lnSpc>
                <a:spcPct val="150000"/>
              </a:lnSpc>
              <a:buFont typeface="Arial" panose="020B0604020202020204" pitchFamily="34" charset="0"/>
              <a:buChar char="•"/>
            </a:pPr>
            <a:r>
              <a:rPr lang="en-US" dirty="0" err="1"/>
              <a:t>Tránh</a:t>
            </a:r>
            <a:r>
              <a:rPr lang="en-US" dirty="0"/>
              <a:t> bias &amp; </a:t>
            </a:r>
            <a:r>
              <a:rPr lang="en-US" dirty="0" err="1"/>
              <a:t>sai</a:t>
            </a:r>
            <a:r>
              <a:rPr lang="en-US" dirty="0"/>
              <a:t> </a:t>
            </a:r>
            <a:r>
              <a:rPr lang="en-US" dirty="0" err="1"/>
              <a:t>lệch</a:t>
            </a:r>
            <a:r>
              <a:rPr lang="en-US" dirty="0"/>
              <a:t> </a:t>
            </a:r>
          </a:p>
          <a:p>
            <a:pPr lvl="1">
              <a:lnSpc>
                <a:spcPct val="150000"/>
              </a:lnSpc>
            </a:pPr>
            <a:endParaRPr lang="en-US" sz="800" dirty="0"/>
          </a:p>
        </p:txBody>
      </p:sp>
      <p:pic>
        <p:nvPicPr>
          <p:cNvPr id="7" name="Picture 6" descr="A logo with blue and yellow flowers&#10;&#10;AI-generated content may be incorrect.">
            <a:extLst>
              <a:ext uri="{FF2B5EF4-FFF2-40B4-BE49-F238E27FC236}">
                <a16:creationId xmlns:a16="http://schemas.microsoft.com/office/drawing/2014/main" id="{32349C1F-BD21-1EDD-78EC-5AFF9D61FC83}"/>
              </a:ext>
            </a:extLst>
          </p:cNvPr>
          <p:cNvPicPr>
            <a:picLocks noChangeAspect="1"/>
          </p:cNvPicPr>
          <p:nvPr/>
        </p:nvPicPr>
        <p:blipFill>
          <a:blip r:embed="rId4"/>
          <a:srcRect t="22705" b="14585"/>
          <a:stretch/>
        </p:blipFill>
        <p:spPr>
          <a:xfrm>
            <a:off x="559602" y="274552"/>
            <a:ext cx="1768094" cy="783902"/>
          </a:xfrm>
          <a:prstGeom prst="rect">
            <a:avLst/>
          </a:prstGeom>
        </p:spPr>
      </p:pic>
      <p:sp>
        <p:nvSpPr>
          <p:cNvPr id="8" name="Text 1">
            <a:extLst>
              <a:ext uri="{FF2B5EF4-FFF2-40B4-BE49-F238E27FC236}">
                <a16:creationId xmlns:a16="http://schemas.microsoft.com/office/drawing/2014/main" id="{2AFBEF0E-9D7C-B356-F9FE-60C04CD749C9}"/>
              </a:ext>
            </a:extLst>
          </p:cNvPr>
          <p:cNvSpPr/>
          <p:nvPr/>
        </p:nvSpPr>
        <p:spPr>
          <a:xfrm>
            <a:off x="4728755" y="3417382"/>
            <a:ext cx="4702628" cy="693420"/>
          </a:xfrm>
          <a:prstGeom prst="rect">
            <a:avLst/>
          </a:prstGeom>
          <a:noFill/>
          <a:ln/>
        </p:spPr>
        <p:txBody>
          <a:bodyPr wrap="square" lIns="0" tIns="0" rIns="0" bIns="0" rtlCol="0" anchor="t"/>
          <a:lstStyle/>
          <a:p>
            <a:pPr>
              <a:lnSpc>
                <a:spcPct val="130000"/>
              </a:lnSpc>
            </a:pPr>
            <a:r>
              <a:rPr lang="en-US" sz="2400" b="1" dirty="0"/>
              <a:t>2. AI Director</a:t>
            </a:r>
            <a:br>
              <a:rPr lang="en-US" sz="1600" dirty="0"/>
            </a:br>
            <a:r>
              <a:rPr lang="en-US" dirty="0"/>
              <a:t>→ </a:t>
            </a:r>
            <a:r>
              <a:rPr lang="en-US" dirty="0" err="1"/>
              <a:t>Điều</a:t>
            </a:r>
            <a:r>
              <a:rPr lang="en-US" dirty="0"/>
              <a:t> </a:t>
            </a:r>
            <a:r>
              <a:rPr lang="en-US" dirty="0" err="1"/>
              <a:t>phối</a:t>
            </a:r>
            <a:r>
              <a:rPr lang="en-US" dirty="0"/>
              <a:t> </a:t>
            </a:r>
            <a:r>
              <a:rPr lang="en-US" dirty="0" err="1"/>
              <a:t>hệ</a:t>
            </a:r>
            <a:r>
              <a:rPr lang="en-US" dirty="0"/>
              <a:t> </a:t>
            </a:r>
            <a:r>
              <a:rPr lang="en-US" dirty="0" err="1"/>
              <a:t>thống</a:t>
            </a:r>
            <a:r>
              <a:rPr lang="en-US" dirty="0"/>
              <a:t> AI, </a:t>
            </a:r>
            <a:r>
              <a:rPr lang="en-US" dirty="0" err="1"/>
              <a:t>không</a:t>
            </a:r>
            <a:r>
              <a:rPr lang="en-US" dirty="0"/>
              <a:t> </a:t>
            </a:r>
            <a:r>
              <a:rPr lang="en-US" dirty="0" err="1"/>
              <a:t>chỉ</a:t>
            </a:r>
            <a:r>
              <a:rPr lang="en-US" dirty="0"/>
              <a:t> </a:t>
            </a:r>
            <a:r>
              <a:rPr lang="en-US" dirty="0" err="1"/>
              <a:t>dùng</a:t>
            </a:r>
            <a:r>
              <a:rPr lang="en-US" dirty="0"/>
              <a:t> </a:t>
            </a:r>
            <a:r>
              <a:rPr lang="en-US" dirty="0" err="1"/>
              <a:t>công</a:t>
            </a:r>
            <a:r>
              <a:rPr lang="en-US" dirty="0"/>
              <a:t> </a:t>
            </a:r>
            <a:r>
              <a:rPr lang="en-US" dirty="0" err="1"/>
              <a:t>cụ</a:t>
            </a:r>
            <a:endParaRPr lang="en-US" dirty="0"/>
          </a:p>
          <a:p>
            <a:pPr>
              <a:lnSpc>
                <a:spcPct val="130000"/>
              </a:lnSpc>
            </a:pPr>
            <a:r>
              <a:rPr lang="en-US" b="1" dirty="0"/>
              <a:t>Workflow </a:t>
            </a:r>
            <a:r>
              <a:rPr lang="en-US" b="1" dirty="0" err="1"/>
              <a:t>với</a:t>
            </a:r>
            <a:r>
              <a:rPr lang="en-US" b="1" dirty="0"/>
              <a:t> AI:</a:t>
            </a:r>
            <a:endParaRPr lang="en-US" dirty="0"/>
          </a:p>
          <a:p>
            <a:pPr>
              <a:lnSpc>
                <a:spcPct val="130000"/>
              </a:lnSpc>
            </a:pPr>
            <a:r>
              <a:rPr lang="en-US" b="1" dirty="0"/>
              <a:t>Research</a:t>
            </a:r>
            <a:r>
              <a:rPr lang="en-US" dirty="0"/>
              <a:t> → Thu </a:t>
            </a:r>
            <a:r>
              <a:rPr lang="en-US" dirty="0" err="1"/>
              <a:t>thập</a:t>
            </a:r>
            <a:r>
              <a:rPr lang="en-US" dirty="0"/>
              <a:t> &amp; </a:t>
            </a:r>
            <a:r>
              <a:rPr lang="en-US" dirty="0" err="1"/>
              <a:t>kiểm</a:t>
            </a:r>
            <a:r>
              <a:rPr lang="en-US" dirty="0"/>
              <a:t> </a:t>
            </a:r>
            <a:r>
              <a:rPr lang="en-US" dirty="0" err="1"/>
              <a:t>chứng</a:t>
            </a:r>
            <a:r>
              <a:rPr lang="en-US" dirty="0"/>
              <a:t> </a:t>
            </a:r>
            <a:r>
              <a:rPr lang="en-US" dirty="0" err="1"/>
              <a:t>thông</a:t>
            </a:r>
            <a:r>
              <a:rPr lang="en-US" dirty="0"/>
              <a:t> tin </a:t>
            </a:r>
          </a:p>
          <a:p>
            <a:pPr>
              <a:lnSpc>
                <a:spcPct val="130000"/>
              </a:lnSpc>
            </a:pPr>
            <a:r>
              <a:rPr lang="en-US" b="1" dirty="0"/>
              <a:t>Understand</a:t>
            </a:r>
            <a:r>
              <a:rPr lang="en-US" dirty="0"/>
              <a:t> → </a:t>
            </a:r>
            <a:r>
              <a:rPr lang="en-US" dirty="0" err="1"/>
              <a:t>Phân</a:t>
            </a:r>
            <a:r>
              <a:rPr lang="en-US" dirty="0"/>
              <a:t> </a:t>
            </a:r>
            <a:r>
              <a:rPr lang="en-US" dirty="0" err="1"/>
              <a:t>tích</a:t>
            </a:r>
            <a:r>
              <a:rPr lang="en-US" dirty="0"/>
              <a:t>, </a:t>
            </a:r>
            <a:r>
              <a:rPr lang="en-US" dirty="0" err="1"/>
              <a:t>hệ</a:t>
            </a:r>
            <a:r>
              <a:rPr lang="en-US" dirty="0"/>
              <a:t> </a:t>
            </a:r>
            <a:r>
              <a:rPr lang="en-US" dirty="0" err="1"/>
              <a:t>thống</a:t>
            </a:r>
            <a:r>
              <a:rPr lang="en-US" dirty="0"/>
              <a:t> </a:t>
            </a:r>
            <a:r>
              <a:rPr lang="en-US" dirty="0" err="1"/>
              <a:t>hóa</a:t>
            </a:r>
            <a:r>
              <a:rPr lang="en-US" dirty="0"/>
              <a:t> </a:t>
            </a:r>
            <a:r>
              <a:rPr lang="en-US" dirty="0" err="1"/>
              <a:t>nội</a:t>
            </a:r>
            <a:r>
              <a:rPr lang="en-US" dirty="0"/>
              <a:t> dung </a:t>
            </a:r>
          </a:p>
          <a:p>
            <a:pPr>
              <a:lnSpc>
                <a:spcPct val="130000"/>
              </a:lnSpc>
            </a:pPr>
            <a:r>
              <a:rPr lang="en-US" b="1" dirty="0"/>
              <a:t>Produce</a:t>
            </a:r>
            <a:r>
              <a:rPr lang="en-US" dirty="0"/>
              <a:t> → </a:t>
            </a:r>
            <a:r>
              <a:rPr lang="en-US" dirty="0" err="1"/>
              <a:t>Biên</a:t>
            </a:r>
            <a:r>
              <a:rPr lang="en-US" dirty="0"/>
              <a:t> </a:t>
            </a:r>
            <a:r>
              <a:rPr lang="en-US" dirty="0" err="1"/>
              <a:t>tập</a:t>
            </a:r>
            <a:r>
              <a:rPr lang="en-US" dirty="0"/>
              <a:t>, </a:t>
            </a:r>
            <a:r>
              <a:rPr lang="en-US" dirty="0" err="1"/>
              <a:t>sản</a:t>
            </a:r>
            <a:r>
              <a:rPr lang="en-US" dirty="0"/>
              <a:t> </a:t>
            </a:r>
            <a:r>
              <a:rPr lang="en-US" dirty="0" err="1"/>
              <a:t>xuất</a:t>
            </a:r>
            <a:r>
              <a:rPr lang="en-US" dirty="0"/>
              <a:t> </a:t>
            </a:r>
            <a:r>
              <a:rPr lang="en-US" dirty="0" err="1"/>
              <a:t>nội</a:t>
            </a:r>
            <a:r>
              <a:rPr lang="en-US" dirty="0"/>
              <a:t> dung </a:t>
            </a:r>
          </a:p>
          <a:p>
            <a:pPr>
              <a:lnSpc>
                <a:spcPct val="130000"/>
              </a:lnSpc>
            </a:pPr>
            <a:r>
              <a:rPr lang="en-US" b="1" dirty="0"/>
              <a:t>Amplify</a:t>
            </a:r>
            <a:r>
              <a:rPr lang="en-US" dirty="0"/>
              <a:t> → Tái </a:t>
            </a:r>
            <a:r>
              <a:rPr lang="en-US" dirty="0" err="1"/>
              <a:t>sử</a:t>
            </a:r>
            <a:r>
              <a:rPr lang="en-US" dirty="0"/>
              <a:t> </a:t>
            </a:r>
            <a:r>
              <a:rPr lang="en-US" dirty="0" err="1"/>
              <a:t>dụng</a:t>
            </a:r>
            <a:r>
              <a:rPr lang="en-US" dirty="0"/>
              <a:t> &amp; </a:t>
            </a:r>
            <a:r>
              <a:rPr lang="en-US" dirty="0" err="1"/>
              <a:t>phân</a:t>
            </a:r>
            <a:r>
              <a:rPr lang="en-US" dirty="0"/>
              <a:t> </a:t>
            </a:r>
            <a:r>
              <a:rPr lang="en-US" dirty="0" err="1"/>
              <a:t>phối</a:t>
            </a:r>
            <a:r>
              <a:rPr lang="en-US" dirty="0"/>
              <a:t> </a:t>
            </a:r>
            <a:r>
              <a:rPr lang="en-US" dirty="0" err="1"/>
              <a:t>đa</a:t>
            </a:r>
            <a:r>
              <a:rPr lang="en-US" dirty="0"/>
              <a:t> </a:t>
            </a:r>
            <a:r>
              <a:rPr lang="en-US" dirty="0" err="1"/>
              <a:t>nền</a:t>
            </a:r>
            <a:r>
              <a:rPr lang="en-US" dirty="0"/>
              <a:t> </a:t>
            </a:r>
            <a:r>
              <a:rPr lang="en-US" dirty="0" err="1"/>
              <a:t>tảng</a:t>
            </a:r>
            <a:r>
              <a:rPr lang="en-US" dirty="0"/>
              <a:t> </a:t>
            </a:r>
          </a:p>
        </p:txBody>
      </p:sp>
      <p:sp>
        <p:nvSpPr>
          <p:cNvPr id="6" name="TextBox 5">
            <a:extLst>
              <a:ext uri="{FF2B5EF4-FFF2-40B4-BE49-F238E27FC236}">
                <a16:creationId xmlns:a16="http://schemas.microsoft.com/office/drawing/2014/main" id="{F30EF749-1135-570E-8330-CDF9BF2F66A6}"/>
              </a:ext>
            </a:extLst>
          </p:cNvPr>
          <p:cNvSpPr txBox="1"/>
          <p:nvPr/>
        </p:nvSpPr>
        <p:spPr>
          <a:xfrm>
            <a:off x="1594884" y="6604854"/>
            <a:ext cx="9779499" cy="923330"/>
          </a:xfrm>
          <a:prstGeom prst="rect">
            <a:avLst/>
          </a:prstGeom>
          <a:noFill/>
        </p:spPr>
        <p:txBody>
          <a:bodyPr wrap="square">
            <a:spAutoFit/>
          </a:bodyPr>
          <a:lstStyle/>
          <a:p>
            <a:r>
              <a:rPr lang="vi-VN" dirty="0"/>
              <a:t>Nguồn: </a:t>
            </a:r>
            <a:r>
              <a:rPr lang="en-US" dirty="0"/>
              <a:t>Craig McCosker</a:t>
            </a:r>
          </a:p>
          <a:p>
            <a:r>
              <a:rPr lang="en-US" dirty="0"/>
              <a:t>Group Product Manager, Future Focus</a:t>
            </a:r>
          </a:p>
          <a:p>
            <a:r>
              <a:rPr lang="en-US" dirty="0"/>
              <a:t>ABC Digital Product</a:t>
            </a:r>
          </a:p>
        </p:txBody>
      </p:sp>
    </p:spTree>
    <p:extLst>
      <p:ext uri="{BB962C8B-B14F-4D97-AF65-F5344CB8AC3E}">
        <p14:creationId xmlns:p14="http://schemas.microsoft.com/office/powerpoint/2010/main" val="42029399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B724D4-1FA7-476A-EAC9-FB2DE08A6A7A}"/>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4178A65D-B70E-5514-47B5-903D9CCCC421}"/>
              </a:ext>
            </a:extLst>
          </p:cNvPr>
          <p:cNvSpPr/>
          <p:nvPr/>
        </p:nvSpPr>
        <p:spPr>
          <a:xfrm>
            <a:off x="758309" y="1527215"/>
            <a:ext cx="4561284" cy="570071"/>
          </a:xfrm>
          <a:prstGeom prst="rect">
            <a:avLst/>
          </a:prstGeom>
          <a:noFill/>
          <a:ln/>
        </p:spPr>
        <p:txBody>
          <a:bodyPr wrap="none" lIns="0" tIns="0" rIns="0" bIns="0" rtlCol="0" anchor="t"/>
          <a:lstStyle/>
          <a:p>
            <a:pPr marL="0" indent="0" algn="l">
              <a:lnSpc>
                <a:spcPts val="4450"/>
              </a:lnSpc>
              <a:buNone/>
            </a:pPr>
            <a:r>
              <a:rPr lang="en-US" sz="3550" b="1" dirty="0">
                <a:solidFill>
                  <a:srgbClr val="75BAE6"/>
                </a:solidFill>
                <a:latin typeface="Barlow Bold" pitchFamily="34" charset="0"/>
                <a:ea typeface="Barlow Bold" pitchFamily="34" charset="-122"/>
                <a:cs typeface="Barlow Bold" pitchFamily="34" charset="-120"/>
              </a:rPr>
              <a:t>6 </a:t>
            </a:r>
            <a:r>
              <a:rPr lang="en-US" sz="3550" b="1" dirty="0" err="1">
                <a:solidFill>
                  <a:srgbClr val="75BAE6"/>
                </a:solidFill>
                <a:latin typeface="Barlow Bold" pitchFamily="34" charset="0"/>
                <a:ea typeface="Barlow Bold" pitchFamily="34" charset="-122"/>
                <a:cs typeface="Barlow Bold" pitchFamily="34" charset="-120"/>
              </a:rPr>
              <a:t>câu</a:t>
            </a:r>
            <a:r>
              <a:rPr lang="en-US" sz="3550" b="1" dirty="0">
                <a:solidFill>
                  <a:srgbClr val="75BAE6"/>
                </a:solidFill>
                <a:latin typeface="Barlow Bold" pitchFamily="34" charset="0"/>
                <a:ea typeface="Barlow Bold" pitchFamily="34" charset="-122"/>
                <a:cs typeface="Barlow Bold" pitchFamily="34" charset="-120"/>
              </a:rPr>
              <a:t> </a:t>
            </a:r>
            <a:r>
              <a:rPr lang="en-US" sz="3550" b="1" dirty="0" err="1">
                <a:solidFill>
                  <a:srgbClr val="75BAE6"/>
                </a:solidFill>
                <a:latin typeface="Barlow Bold" pitchFamily="34" charset="0"/>
                <a:ea typeface="Barlow Bold" pitchFamily="34" charset="-122"/>
                <a:cs typeface="Barlow Bold" pitchFamily="34" charset="-120"/>
              </a:rPr>
              <a:t>hỏi</a:t>
            </a:r>
            <a:r>
              <a:rPr lang="en-US" sz="3550" b="1" dirty="0">
                <a:solidFill>
                  <a:srgbClr val="75BAE6"/>
                </a:solidFill>
                <a:latin typeface="Barlow Bold" pitchFamily="34" charset="0"/>
                <a:ea typeface="Barlow Bold" pitchFamily="34" charset="-122"/>
                <a:cs typeface="Barlow Bold" pitchFamily="34" charset="-120"/>
              </a:rPr>
              <a:t> </a:t>
            </a:r>
            <a:r>
              <a:rPr lang="en-US" sz="3550" b="1" dirty="0" err="1">
                <a:solidFill>
                  <a:srgbClr val="75BAE6"/>
                </a:solidFill>
                <a:latin typeface="Barlow Bold" pitchFamily="34" charset="0"/>
                <a:ea typeface="Barlow Bold" pitchFamily="34" charset="-122"/>
                <a:cs typeface="Barlow Bold" pitchFamily="34" charset="-120"/>
              </a:rPr>
              <a:t>biên</a:t>
            </a:r>
            <a:r>
              <a:rPr lang="en-US" sz="3550" b="1" dirty="0">
                <a:solidFill>
                  <a:srgbClr val="75BAE6"/>
                </a:solidFill>
                <a:latin typeface="Barlow Bold" pitchFamily="34" charset="0"/>
                <a:ea typeface="Barlow Bold" pitchFamily="34" charset="-122"/>
                <a:cs typeface="Barlow Bold" pitchFamily="34" charset="-120"/>
              </a:rPr>
              <a:t> </a:t>
            </a:r>
            <a:r>
              <a:rPr lang="en-US" sz="3550" b="1" dirty="0" err="1">
                <a:solidFill>
                  <a:srgbClr val="75BAE6"/>
                </a:solidFill>
                <a:latin typeface="Barlow Bold" pitchFamily="34" charset="0"/>
                <a:ea typeface="Barlow Bold" pitchFamily="34" charset="-122"/>
                <a:cs typeface="Barlow Bold" pitchFamily="34" charset="-120"/>
              </a:rPr>
              <a:t>tập</a:t>
            </a:r>
            <a:r>
              <a:rPr lang="en-US" sz="3550" b="1" dirty="0">
                <a:solidFill>
                  <a:srgbClr val="75BAE6"/>
                </a:solidFill>
                <a:latin typeface="Barlow Bold" pitchFamily="34" charset="0"/>
                <a:ea typeface="Barlow Bold" pitchFamily="34" charset="-122"/>
                <a:cs typeface="Barlow Bold" pitchFamily="34" charset="-120"/>
              </a:rPr>
              <a:t> </a:t>
            </a:r>
            <a:r>
              <a:rPr lang="en-US" sz="3550" b="1" dirty="0" err="1">
                <a:solidFill>
                  <a:srgbClr val="75BAE6"/>
                </a:solidFill>
                <a:latin typeface="Barlow Bold" pitchFamily="34" charset="0"/>
                <a:ea typeface="Barlow Bold" pitchFamily="34" charset="-122"/>
                <a:cs typeface="Barlow Bold" pitchFamily="34" charset="-120"/>
              </a:rPr>
              <a:t>nội</a:t>
            </a:r>
            <a:r>
              <a:rPr lang="en-US" sz="3550" b="1" dirty="0">
                <a:solidFill>
                  <a:srgbClr val="75BAE6"/>
                </a:solidFill>
                <a:latin typeface="Barlow Bold" pitchFamily="34" charset="0"/>
                <a:ea typeface="Barlow Bold" pitchFamily="34" charset="-122"/>
                <a:cs typeface="Barlow Bold" pitchFamily="34" charset="-120"/>
              </a:rPr>
              <a:t> dung </a:t>
            </a:r>
            <a:r>
              <a:rPr lang="en-US" sz="3550" b="1" dirty="0" err="1">
                <a:solidFill>
                  <a:srgbClr val="75BAE6"/>
                </a:solidFill>
                <a:latin typeface="Barlow Bold" pitchFamily="34" charset="0"/>
                <a:ea typeface="Barlow Bold" pitchFamily="34" charset="-122"/>
                <a:cs typeface="Barlow Bold" pitchFamily="34" charset="-120"/>
              </a:rPr>
              <a:t>từ</a:t>
            </a:r>
            <a:r>
              <a:rPr lang="en-US" sz="3550" b="1" dirty="0">
                <a:solidFill>
                  <a:srgbClr val="75BAE6"/>
                </a:solidFill>
                <a:latin typeface="Barlow Bold" pitchFamily="34" charset="0"/>
                <a:ea typeface="Barlow Bold" pitchFamily="34" charset="-122"/>
                <a:cs typeface="Barlow Bold" pitchFamily="34" charset="-120"/>
              </a:rPr>
              <a:t> AI</a:t>
            </a:r>
            <a:endParaRPr lang="en-US" sz="3550" dirty="0"/>
          </a:p>
        </p:txBody>
      </p:sp>
      <p:sp>
        <p:nvSpPr>
          <p:cNvPr id="3" name="Text 1">
            <a:extLst>
              <a:ext uri="{FF2B5EF4-FFF2-40B4-BE49-F238E27FC236}">
                <a16:creationId xmlns:a16="http://schemas.microsoft.com/office/drawing/2014/main" id="{37C09CC0-CE0D-8FBE-8B30-2D24530C09B1}"/>
              </a:ext>
            </a:extLst>
          </p:cNvPr>
          <p:cNvSpPr/>
          <p:nvPr/>
        </p:nvSpPr>
        <p:spPr>
          <a:xfrm>
            <a:off x="758309" y="2579415"/>
            <a:ext cx="2850713" cy="356235"/>
          </a:xfrm>
          <a:prstGeom prst="rect">
            <a:avLst/>
          </a:prstGeom>
          <a:noFill/>
          <a:ln/>
        </p:spPr>
        <p:txBody>
          <a:bodyPr wrap="none" lIns="0" tIns="0" rIns="0" bIns="0" rtlCol="0" anchor="t"/>
          <a:lstStyle/>
          <a:p>
            <a:pPr algn="just">
              <a:lnSpc>
                <a:spcPct val="150000"/>
              </a:lnSpc>
            </a:pPr>
            <a:r>
              <a:rPr lang="vi-VN" sz="2000" b="1" dirty="0">
                <a:latin typeface="Montserrat" panose="00000500000000000000" pitchFamily="2" charset="0"/>
              </a:rPr>
              <a:t>1. Có “hơi thở con người” không?</a:t>
            </a:r>
            <a:br>
              <a:rPr lang="vi-VN" sz="2000" dirty="0">
                <a:latin typeface="Montserrat" panose="00000500000000000000" pitchFamily="2" charset="0"/>
              </a:rPr>
            </a:br>
            <a:r>
              <a:rPr lang="vi-VN" sz="2000" dirty="0">
                <a:latin typeface="Montserrat" panose="00000500000000000000" pitchFamily="2" charset="0"/>
              </a:rPr>
              <a:t>→ Nội dung có hình ảnh, cảm xúc hay chỉ trơn tru, </a:t>
            </a:r>
            <a:endParaRPr lang="en-US" sz="2000" dirty="0">
              <a:latin typeface="Montserrat" panose="00000500000000000000" pitchFamily="2" charset="0"/>
            </a:endParaRPr>
          </a:p>
          <a:p>
            <a:pPr algn="just">
              <a:lnSpc>
                <a:spcPct val="150000"/>
              </a:lnSpc>
            </a:pPr>
            <a:r>
              <a:rPr lang="vi-VN" sz="2000" dirty="0">
                <a:latin typeface="Montserrat" panose="00000500000000000000" pitchFamily="2" charset="0"/>
              </a:rPr>
              <a:t>vô hồn?</a:t>
            </a:r>
            <a:br>
              <a:rPr lang="vi-VN" sz="2000" dirty="0">
                <a:latin typeface="Montserrat" panose="00000500000000000000" pitchFamily="2" charset="0"/>
              </a:rPr>
            </a:br>
            <a:r>
              <a:rPr lang="vi-VN" sz="2000" dirty="0">
                <a:latin typeface="Montserrat" panose="00000500000000000000" pitchFamily="2" charset="0"/>
              </a:rPr>
              <a:t>→ Cần thêm bối cảnh, chi tiết thực tế nếu bị “AI hóa”.</a:t>
            </a:r>
          </a:p>
          <a:p>
            <a:pPr algn="just">
              <a:lnSpc>
                <a:spcPct val="150000"/>
              </a:lnSpc>
            </a:pPr>
            <a:r>
              <a:rPr lang="vi-VN" sz="2000" b="1" dirty="0">
                <a:latin typeface="Montserrat" panose="00000500000000000000" pitchFamily="2" charset="0"/>
              </a:rPr>
              <a:t>2. Số liệu đến từ đâu?</a:t>
            </a:r>
            <a:br>
              <a:rPr lang="vi-VN" sz="2000" dirty="0">
                <a:latin typeface="Montserrat" panose="00000500000000000000" pitchFamily="2" charset="0"/>
              </a:rPr>
            </a:br>
            <a:r>
              <a:rPr lang="vi-VN" sz="2000" dirty="0">
                <a:latin typeface="Montserrat" panose="00000500000000000000" pitchFamily="2" charset="0"/>
              </a:rPr>
              <a:t>→ Có nguồn rõ ràng chưa?</a:t>
            </a:r>
            <a:br>
              <a:rPr lang="vi-VN" sz="2000" dirty="0">
                <a:latin typeface="Montserrat" panose="00000500000000000000" pitchFamily="2" charset="0"/>
              </a:rPr>
            </a:br>
            <a:r>
              <a:rPr lang="vi-VN" sz="2000" dirty="0">
                <a:latin typeface="Montserrat" panose="00000500000000000000" pitchFamily="2" charset="0"/>
              </a:rPr>
              <a:t>→ Dữ liệu còn cập nhật hay đã lỗi thời?</a:t>
            </a:r>
          </a:p>
          <a:p>
            <a:pPr algn="just">
              <a:lnSpc>
                <a:spcPct val="150000"/>
              </a:lnSpc>
            </a:pPr>
            <a:r>
              <a:rPr lang="vi-VN" sz="2000" b="1" dirty="0">
                <a:latin typeface="Montserrat" panose="00000500000000000000" pitchFamily="2" charset="0"/>
              </a:rPr>
              <a:t>3. Ngôn ngữ có cụ thể, chân thực?</a:t>
            </a:r>
            <a:br>
              <a:rPr lang="vi-VN" sz="2000" dirty="0">
                <a:latin typeface="Montserrat" panose="00000500000000000000" pitchFamily="2" charset="0"/>
              </a:rPr>
            </a:br>
            <a:r>
              <a:rPr lang="vi-VN" sz="2000" dirty="0">
                <a:latin typeface="Montserrat" panose="00000500000000000000" pitchFamily="2" charset="0"/>
              </a:rPr>
              <a:t>→ Tránh từ sáo rỗng: “rất”, “cực kỳ”, “mạnh mẽ”</a:t>
            </a:r>
            <a:br>
              <a:rPr lang="vi-VN" sz="2000" dirty="0">
                <a:latin typeface="Montserrat" panose="00000500000000000000" pitchFamily="2" charset="0"/>
              </a:rPr>
            </a:br>
            <a:r>
              <a:rPr lang="vi-VN" sz="2000" dirty="0">
                <a:latin typeface="Montserrat" panose="00000500000000000000" pitchFamily="2" charset="0"/>
              </a:rPr>
              <a:t>→ Ưu tiên diễn đạt chính xác, có thông tin</a:t>
            </a:r>
          </a:p>
        </p:txBody>
      </p:sp>
      <p:sp>
        <p:nvSpPr>
          <p:cNvPr id="9" name="Text 7">
            <a:extLst>
              <a:ext uri="{FF2B5EF4-FFF2-40B4-BE49-F238E27FC236}">
                <a16:creationId xmlns:a16="http://schemas.microsoft.com/office/drawing/2014/main" id="{3F900049-F30B-8454-69A4-867DC7669E8B}"/>
              </a:ext>
            </a:extLst>
          </p:cNvPr>
          <p:cNvSpPr/>
          <p:nvPr/>
        </p:nvSpPr>
        <p:spPr>
          <a:xfrm>
            <a:off x="8174967" y="2618909"/>
            <a:ext cx="2850713" cy="356235"/>
          </a:xfrm>
          <a:prstGeom prst="rect">
            <a:avLst/>
          </a:prstGeom>
          <a:noFill/>
          <a:ln/>
        </p:spPr>
        <p:txBody>
          <a:bodyPr wrap="none" lIns="0" tIns="0" rIns="0" bIns="0" rtlCol="0" anchor="t"/>
          <a:lstStyle/>
          <a:p>
            <a:pPr algn="just">
              <a:lnSpc>
                <a:spcPct val="150000"/>
              </a:lnSpc>
            </a:pPr>
            <a:r>
              <a:rPr lang="vi-VN" sz="2000" b="1" dirty="0">
                <a:latin typeface="Montserrat" panose="00000500000000000000" pitchFamily="2" charset="0"/>
              </a:rPr>
              <a:t>4. Góc nhìn có bị bias không?</a:t>
            </a:r>
            <a:br>
              <a:rPr lang="vi-VN" sz="2000" dirty="0">
                <a:latin typeface="Montserrat" panose="00000500000000000000" pitchFamily="2" charset="0"/>
              </a:rPr>
            </a:br>
            <a:r>
              <a:rPr lang="vi-VN" sz="2000" dirty="0">
                <a:latin typeface="Montserrat" panose="00000500000000000000" pitchFamily="2" charset="0"/>
              </a:rPr>
              <a:t>→ Có thiếu quan điểm khác?</a:t>
            </a:r>
            <a:br>
              <a:rPr lang="vi-VN" sz="2000" dirty="0">
                <a:latin typeface="Montserrat" panose="00000500000000000000" pitchFamily="2" charset="0"/>
              </a:rPr>
            </a:br>
            <a:r>
              <a:rPr lang="vi-VN" sz="2000" dirty="0">
                <a:latin typeface="Montserrat" panose="00000500000000000000" pitchFamily="2" charset="0"/>
              </a:rPr>
              <a:t>→ Có bỏ sót nhóm yếu thế?</a:t>
            </a:r>
          </a:p>
          <a:p>
            <a:pPr algn="just">
              <a:lnSpc>
                <a:spcPct val="150000"/>
              </a:lnSpc>
            </a:pPr>
            <a:r>
              <a:rPr lang="vi-VN" sz="2000" b="1" dirty="0">
                <a:latin typeface="Montserrat" panose="00000500000000000000" pitchFamily="2" charset="0"/>
              </a:rPr>
              <a:t>5. Nội dung có nhạy cảm không?</a:t>
            </a:r>
            <a:br>
              <a:rPr lang="vi-VN" sz="2000" dirty="0">
                <a:latin typeface="Montserrat" panose="00000500000000000000" pitchFamily="2" charset="0"/>
              </a:rPr>
            </a:br>
            <a:r>
              <a:rPr lang="vi-VN" sz="2000" dirty="0">
                <a:latin typeface="Montserrat" panose="00000500000000000000" pitchFamily="2" charset="0"/>
              </a:rPr>
              <a:t>→ Kiểm tra yếu tố văn hóa, chính trị, xã hội</a:t>
            </a:r>
            <a:br>
              <a:rPr lang="vi-VN" sz="2000" dirty="0">
                <a:latin typeface="Montserrat" panose="00000500000000000000" pitchFamily="2" charset="0"/>
              </a:rPr>
            </a:br>
            <a:r>
              <a:rPr lang="vi-VN" sz="2000" dirty="0">
                <a:latin typeface="Montserrat" panose="00000500000000000000" pitchFamily="2" charset="0"/>
              </a:rPr>
              <a:t>→ Tránh gây hiểu sai hoặc phản cảm</a:t>
            </a:r>
          </a:p>
          <a:p>
            <a:pPr algn="just">
              <a:lnSpc>
                <a:spcPct val="150000"/>
              </a:lnSpc>
            </a:pPr>
            <a:r>
              <a:rPr lang="vi-VN" sz="2000" b="1" dirty="0">
                <a:latin typeface="Montserrat" panose="00000500000000000000" pitchFamily="2" charset="0"/>
              </a:rPr>
              <a:t>6. AI có đang “dẫn dắt” thông điệp không?</a:t>
            </a:r>
            <a:br>
              <a:rPr lang="vi-VN" sz="2000" dirty="0">
                <a:latin typeface="Montserrat" panose="00000500000000000000" pitchFamily="2" charset="0"/>
              </a:rPr>
            </a:br>
            <a:r>
              <a:rPr lang="vi-VN" sz="2000" dirty="0">
                <a:latin typeface="Montserrat" panose="00000500000000000000" pitchFamily="2" charset="0"/>
              </a:rPr>
              <a:t>→ AI chỉ hỗ trợ viết</a:t>
            </a:r>
            <a:br>
              <a:rPr lang="vi-VN" sz="2000" dirty="0">
                <a:latin typeface="Montserrat" panose="00000500000000000000" pitchFamily="2" charset="0"/>
              </a:rPr>
            </a:br>
            <a:r>
              <a:rPr lang="vi-VN" sz="2000" dirty="0">
                <a:latin typeface="Montserrat" panose="00000500000000000000" pitchFamily="2" charset="0"/>
              </a:rPr>
              <a:t>→ Thông điệp &amp; lập trường phải là của nhà báo</a:t>
            </a:r>
          </a:p>
        </p:txBody>
      </p:sp>
      <p:pic>
        <p:nvPicPr>
          <p:cNvPr id="15" name="Picture 14">
            <a:extLst>
              <a:ext uri="{FF2B5EF4-FFF2-40B4-BE49-F238E27FC236}">
                <a16:creationId xmlns:a16="http://schemas.microsoft.com/office/drawing/2014/main" id="{6C46C566-CF08-A87C-EB84-5A93247065BC}"/>
              </a:ext>
            </a:extLst>
          </p:cNvPr>
          <p:cNvPicPr>
            <a:picLocks noChangeAspect="1"/>
          </p:cNvPicPr>
          <p:nvPr/>
        </p:nvPicPr>
        <p:blipFill>
          <a:blip r:embed="rId3"/>
          <a:stretch>
            <a:fillRect/>
          </a:stretch>
        </p:blipFill>
        <p:spPr>
          <a:xfrm>
            <a:off x="11944039" y="7658020"/>
            <a:ext cx="2743583" cy="571580"/>
          </a:xfrm>
          <a:prstGeom prst="rect">
            <a:avLst/>
          </a:prstGeom>
        </p:spPr>
      </p:pic>
      <p:pic>
        <p:nvPicPr>
          <p:cNvPr id="14" name="Picture 13" descr="A logo with blue and yellow flowers&#10;&#10;AI-generated content may be incorrect.">
            <a:extLst>
              <a:ext uri="{FF2B5EF4-FFF2-40B4-BE49-F238E27FC236}">
                <a16:creationId xmlns:a16="http://schemas.microsoft.com/office/drawing/2014/main" id="{A491502C-007D-77B8-B1A3-7EFC8E257BE8}"/>
              </a:ext>
            </a:extLst>
          </p:cNvPr>
          <p:cNvPicPr>
            <a:picLocks noChangeAspect="1"/>
          </p:cNvPicPr>
          <p:nvPr/>
        </p:nvPicPr>
        <p:blipFill>
          <a:blip r:embed="rId4"/>
          <a:srcRect t="22705" b="14585"/>
          <a:stretch/>
        </p:blipFill>
        <p:spPr>
          <a:xfrm>
            <a:off x="559602" y="274552"/>
            <a:ext cx="1768094" cy="783902"/>
          </a:xfrm>
          <a:prstGeom prst="rect">
            <a:avLst/>
          </a:prstGeom>
        </p:spPr>
      </p:pic>
    </p:spTree>
    <p:extLst>
      <p:ext uri="{BB962C8B-B14F-4D97-AF65-F5344CB8AC3E}">
        <p14:creationId xmlns:p14="http://schemas.microsoft.com/office/powerpoint/2010/main" val="19364583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860484" y="2071136"/>
            <a:ext cx="5701546" cy="712708"/>
          </a:xfrm>
          <a:prstGeom prst="rect">
            <a:avLst/>
          </a:prstGeom>
          <a:noFill/>
          <a:ln/>
        </p:spPr>
        <p:txBody>
          <a:bodyPr wrap="none" lIns="0" tIns="0" rIns="0" bIns="0" rtlCol="0" anchor="t"/>
          <a:lstStyle/>
          <a:p>
            <a:pPr marL="0" indent="0" algn="l">
              <a:lnSpc>
                <a:spcPts val="5600"/>
              </a:lnSpc>
              <a:buNone/>
            </a:pPr>
            <a:r>
              <a:rPr lang="en-US" sz="5400" b="1" dirty="0" err="1">
                <a:solidFill>
                  <a:srgbClr val="75BAE6"/>
                </a:solidFill>
                <a:latin typeface="Barlow Bold" pitchFamily="34" charset="0"/>
                <a:ea typeface="Barlow Bold" pitchFamily="34" charset="-122"/>
                <a:cs typeface="Barlow Bold" pitchFamily="34" charset="-120"/>
              </a:rPr>
              <a:t>Mô</a:t>
            </a:r>
            <a:r>
              <a:rPr lang="en-US" sz="5400" b="1" dirty="0">
                <a:solidFill>
                  <a:srgbClr val="75BAE6"/>
                </a:solidFill>
                <a:latin typeface="Barlow Bold" pitchFamily="34" charset="0"/>
                <a:ea typeface="Barlow Bold" pitchFamily="34" charset="-122"/>
                <a:cs typeface="Barlow Bold" pitchFamily="34" charset="-120"/>
              </a:rPr>
              <a:t> </a:t>
            </a:r>
            <a:r>
              <a:rPr lang="en-US" sz="5400" b="1" dirty="0" err="1">
                <a:solidFill>
                  <a:srgbClr val="75BAE6"/>
                </a:solidFill>
                <a:latin typeface="Barlow Bold" pitchFamily="34" charset="0"/>
                <a:ea typeface="Barlow Bold" pitchFamily="34" charset="-122"/>
                <a:cs typeface="Barlow Bold" pitchFamily="34" charset="-120"/>
              </a:rPr>
              <a:t>hình</a:t>
            </a:r>
            <a:r>
              <a:rPr lang="en-US" sz="5400" b="1" dirty="0">
                <a:solidFill>
                  <a:srgbClr val="75BAE6"/>
                </a:solidFill>
                <a:latin typeface="Barlow Bold" pitchFamily="34" charset="0"/>
                <a:ea typeface="Barlow Bold" pitchFamily="34" charset="-122"/>
                <a:cs typeface="Barlow Bold" pitchFamily="34" charset="-120"/>
              </a:rPr>
              <a:t> 3B</a:t>
            </a:r>
            <a:endParaRPr lang="en-US" sz="5400" dirty="0"/>
          </a:p>
        </p:txBody>
      </p:sp>
      <p:sp>
        <p:nvSpPr>
          <p:cNvPr id="3" name="Shape 1"/>
          <p:cNvSpPr/>
          <p:nvPr/>
        </p:nvSpPr>
        <p:spPr>
          <a:xfrm>
            <a:off x="750688" y="3595509"/>
            <a:ext cx="4226838" cy="1160859"/>
          </a:xfrm>
          <a:prstGeom prst="roundRect">
            <a:avLst>
              <a:gd name="adj" fmla="val 27996"/>
            </a:avLst>
          </a:prstGeom>
          <a:solidFill>
            <a:srgbClr val="D4E9F7"/>
          </a:solidFill>
          <a:ln w="7620">
            <a:solidFill>
              <a:srgbClr val="BACFDD"/>
            </a:solidFill>
            <a:prstDash val="solid"/>
          </a:ln>
        </p:spPr>
        <p:txBody>
          <a:bodyPr/>
          <a:lstStyle/>
          <a:p>
            <a:endParaRPr lang="en-US"/>
          </a:p>
        </p:txBody>
      </p:sp>
      <p:sp>
        <p:nvSpPr>
          <p:cNvPr id="4" name="Text 2"/>
          <p:cNvSpPr/>
          <p:nvPr/>
        </p:nvSpPr>
        <p:spPr>
          <a:xfrm>
            <a:off x="1692712" y="4073388"/>
            <a:ext cx="3549332" cy="712470"/>
          </a:xfrm>
          <a:prstGeom prst="rect">
            <a:avLst/>
          </a:prstGeom>
          <a:noFill/>
          <a:ln/>
        </p:spPr>
        <p:txBody>
          <a:bodyPr wrap="square" lIns="0" tIns="0" rIns="0" bIns="0" rtlCol="0" anchor="t"/>
          <a:lstStyle/>
          <a:p>
            <a:pPr marL="0" indent="0" algn="l">
              <a:lnSpc>
                <a:spcPts val="2800"/>
              </a:lnSpc>
              <a:buNone/>
            </a:pPr>
            <a:r>
              <a:rPr lang="en-US" sz="3200" b="1" dirty="0">
                <a:ea typeface="Barlow Bold" pitchFamily="34" charset="-122"/>
                <a:cs typeface="Barlow Bold" pitchFamily="34" charset="-120"/>
              </a:rPr>
              <a:t>BẢN QUYỀN</a:t>
            </a:r>
            <a:endParaRPr lang="en-US" sz="3200" dirty="0"/>
          </a:p>
        </p:txBody>
      </p:sp>
      <p:sp>
        <p:nvSpPr>
          <p:cNvPr id="5" name="Shape 3"/>
          <p:cNvSpPr/>
          <p:nvPr/>
        </p:nvSpPr>
        <p:spPr>
          <a:xfrm>
            <a:off x="5242044" y="3595509"/>
            <a:ext cx="4226838" cy="1160859"/>
          </a:xfrm>
          <a:prstGeom prst="roundRect">
            <a:avLst>
              <a:gd name="adj" fmla="val 27996"/>
            </a:avLst>
          </a:prstGeom>
          <a:solidFill>
            <a:srgbClr val="D4E9F7"/>
          </a:solidFill>
          <a:ln w="7620">
            <a:solidFill>
              <a:srgbClr val="BACFDD"/>
            </a:solidFill>
            <a:prstDash val="solid"/>
          </a:ln>
        </p:spPr>
        <p:txBody>
          <a:bodyPr/>
          <a:lstStyle/>
          <a:p>
            <a:endParaRPr lang="en-US"/>
          </a:p>
        </p:txBody>
      </p:sp>
      <p:sp>
        <p:nvSpPr>
          <p:cNvPr id="7" name="Shape 5"/>
          <p:cNvSpPr/>
          <p:nvPr/>
        </p:nvSpPr>
        <p:spPr>
          <a:xfrm>
            <a:off x="9652755" y="3572907"/>
            <a:ext cx="4226957" cy="1160859"/>
          </a:xfrm>
          <a:prstGeom prst="roundRect">
            <a:avLst>
              <a:gd name="adj" fmla="val 27996"/>
            </a:avLst>
          </a:prstGeom>
          <a:solidFill>
            <a:srgbClr val="D4E9F7"/>
          </a:solidFill>
          <a:ln w="7620">
            <a:solidFill>
              <a:srgbClr val="BACFDD"/>
            </a:solidFill>
            <a:prstDash val="solid"/>
          </a:ln>
        </p:spPr>
        <p:txBody>
          <a:bodyPr/>
          <a:lstStyle/>
          <a:p>
            <a:endParaRPr lang="en-US"/>
          </a:p>
        </p:txBody>
      </p:sp>
      <p:sp>
        <p:nvSpPr>
          <p:cNvPr id="14" name="Text 12"/>
          <p:cNvSpPr/>
          <p:nvPr/>
        </p:nvSpPr>
        <p:spPr>
          <a:xfrm>
            <a:off x="1083231" y="5695453"/>
            <a:ext cx="12788860" cy="346710"/>
          </a:xfrm>
          <a:prstGeom prst="rect">
            <a:avLst/>
          </a:prstGeom>
          <a:noFill/>
          <a:ln/>
        </p:spPr>
        <p:txBody>
          <a:bodyPr wrap="none" lIns="0" tIns="0" rIns="0" bIns="0" rtlCol="0" anchor="t"/>
          <a:lstStyle/>
          <a:p>
            <a:pPr algn="ctr">
              <a:lnSpc>
                <a:spcPct val="150000"/>
              </a:lnSpc>
            </a:pPr>
            <a:r>
              <a:rPr lang="en-US" sz="2400" b="1" dirty="0"/>
              <a:t>“</a:t>
            </a:r>
            <a:r>
              <a:rPr lang="en-US" sz="2400" b="1" dirty="0" err="1"/>
              <a:t>Điều</a:t>
            </a:r>
            <a:r>
              <a:rPr lang="en-US" sz="2400" b="1" dirty="0"/>
              <a:t> </a:t>
            </a:r>
            <a:r>
              <a:rPr lang="en-US" sz="2400" b="1" dirty="0" err="1"/>
              <a:t>quan</a:t>
            </a:r>
            <a:r>
              <a:rPr lang="en-US" sz="2400" b="1" dirty="0"/>
              <a:t> </a:t>
            </a:r>
            <a:r>
              <a:rPr lang="en-US" sz="2400" b="1" dirty="0" err="1"/>
              <a:t>trọng</a:t>
            </a:r>
            <a:r>
              <a:rPr lang="en-US" sz="2400" b="1" dirty="0"/>
              <a:t> </a:t>
            </a:r>
            <a:r>
              <a:rPr lang="en-US" sz="2400" b="1" dirty="0" err="1"/>
              <a:t>nhất</a:t>
            </a:r>
            <a:r>
              <a:rPr lang="en-US" sz="2400" b="1" dirty="0"/>
              <a:t> </a:t>
            </a:r>
            <a:r>
              <a:rPr lang="en-US" sz="2400" b="1" dirty="0" err="1"/>
              <a:t>trong</a:t>
            </a:r>
            <a:r>
              <a:rPr lang="en-US" sz="2400" b="1" dirty="0"/>
              <a:t> </a:t>
            </a:r>
            <a:r>
              <a:rPr lang="en-US" sz="2400" b="1" dirty="0" err="1"/>
              <a:t>báo</a:t>
            </a:r>
            <a:r>
              <a:rPr lang="en-US" sz="2400" b="1" dirty="0"/>
              <a:t> </a:t>
            </a:r>
            <a:r>
              <a:rPr lang="en-US" sz="2400" b="1" dirty="0" err="1"/>
              <a:t>chí</a:t>
            </a:r>
            <a:r>
              <a:rPr lang="en-US" sz="2400" b="1" dirty="0"/>
              <a:t>, </a:t>
            </a:r>
            <a:r>
              <a:rPr lang="en-US" sz="2400" b="1" dirty="0" err="1"/>
              <a:t>với</a:t>
            </a:r>
            <a:r>
              <a:rPr lang="en-US" sz="2400" b="1" dirty="0"/>
              <a:t> </a:t>
            </a:r>
            <a:r>
              <a:rPr lang="en-US" sz="2400" b="1" dirty="0" err="1"/>
              <a:t>tôi</a:t>
            </a:r>
            <a:r>
              <a:rPr lang="en-US" sz="2400" b="1" dirty="0"/>
              <a:t>, </a:t>
            </a:r>
            <a:r>
              <a:rPr lang="en-US" sz="2400" b="1" dirty="0" err="1"/>
              <a:t>là</a:t>
            </a:r>
            <a:r>
              <a:rPr lang="en-US" sz="2400" b="1" dirty="0"/>
              <a:t> </a:t>
            </a:r>
            <a:r>
              <a:rPr lang="en-US" sz="2400" b="1" dirty="0" err="1"/>
              <a:t>niềm</a:t>
            </a:r>
            <a:r>
              <a:rPr lang="en-US" sz="2400" b="1" dirty="0"/>
              <a:t> tin. </a:t>
            </a:r>
          </a:p>
          <a:p>
            <a:pPr algn="ctr">
              <a:lnSpc>
                <a:spcPct val="150000"/>
              </a:lnSpc>
            </a:pPr>
            <a:r>
              <a:rPr lang="en-US" sz="2400" b="1" dirty="0"/>
              <a:t>Khi </a:t>
            </a:r>
            <a:r>
              <a:rPr lang="en-US" sz="2400" b="1" dirty="0" err="1"/>
              <a:t>niềm</a:t>
            </a:r>
            <a:r>
              <a:rPr lang="en-US" sz="2400" b="1" dirty="0"/>
              <a:t> tin </a:t>
            </a:r>
            <a:r>
              <a:rPr lang="en-US" sz="2400" b="1" dirty="0" err="1"/>
              <a:t>mất</a:t>
            </a:r>
            <a:r>
              <a:rPr lang="en-US" sz="2400" b="1" dirty="0"/>
              <a:t> </a:t>
            </a:r>
            <a:r>
              <a:rPr lang="en-US" sz="2400" b="1" dirty="0" err="1"/>
              <a:t>đi</a:t>
            </a:r>
            <a:r>
              <a:rPr lang="en-US" sz="2400" b="1" dirty="0"/>
              <a:t>, </a:t>
            </a:r>
            <a:r>
              <a:rPr lang="en-US" sz="2400" b="1" dirty="0" err="1"/>
              <a:t>bạn</a:t>
            </a:r>
            <a:r>
              <a:rPr lang="en-US" sz="2400" b="1" dirty="0"/>
              <a:t> </a:t>
            </a:r>
            <a:r>
              <a:rPr lang="en-US" sz="2400" b="1" dirty="0" err="1"/>
              <a:t>không</a:t>
            </a:r>
            <a:r>
              <a:rPr lang="en-US" sz="2400" b="1" dirty="0"/>
              <a:t> </a:t>
            </a:r>
            <a:r>
              <a:rPr lang="en-US" sz="2400" b="1" dirty="0" err="1"/>
              <a:t>còn</a:t>
            </a:r>
            <a:r>
              <a:rPr lang="en-US" sz="2400" b="1" dirty="0"/>
              <a:t> </a:t>
            </a:r>
            <a:r>
              <a:rPr lang="en-US" sz="2400" b="1" dirty="0" err="1"/>
              <a:t>là</a:t>
            </a:r>
            <a:r>
              <a:rPr lang="en-US" sz="2400" b="1" dirty="0"/>
              <a:t> </a:t>
            </a:r>
            <a:r>
              <a:rPr lang="en-US" sz="2400" b="1" dirty="0" err="1"/>
              <a:t>một</a:t>
            </a:r>
            <a:r>
              <a:rPr lang="en-US" sz="2400" b="1" dirty="0"/>
              <a:t> </a:t>
            </a:r>
            <a:r>
              <a:rPr lang="en-US" sz="2400" b="1" dirty="0" err="1"/>
              <a:t>tiếng</a:t>
            </a:r>
            <a:r>
              <a:rPr lang="en-US" sz="2400" b="1" dirty="0"/>
              <a:t> </a:t>
            </a:r>
            <a:r>
              <a:rPr lang="en-US" sz="2400" b="1" dirty="0" err="1"/>
              <a:t>nói</a:t>
            </a:r>
            <a:r>
              <a:rPr lang="en-US" sz="2400" b="1" dirty="0"/>
              <a:t> </a:t>
            </a:r>
            <a:r>
              <a:rPr lang="en-US" sz="2400" b="1" dirty="0" err="1"/>
              <a:t>đáng</a:t>
            </a:r>
            <a:r>
              <a:rPr lang="en-US" sz="2400" b="1" dirty="0"/>
              <a:t> tin </a:t>
            </a:r>
            <a:r>
              <a:rPr lang="en-US" sz="2400" b="1" dirty="0" err="1"/>
              <a:t>cậy</a:t>
            </a:r>
            <a:r>
              <a:rPr lang="en-US" sz="2400" b="1" dirty="0"/>
              <a:t> </a:t>
            </a:r>
            <a:r>
              <a:rPr lang="en-US" sz="2400" b="1" dirty="0" err="1"/>
              <a:t>nữa</a:t>
            </a:r>
            <a:r>
              <a:rPr lang="en-US" sz="2400" b="1" dirty="0"/>
              <a:t>.”</a:t>
            </a:r>
          </a:p>
        </p:txBody>
      </p:sp>
      <p:pic>
        <p:nvPicPr>
          <p:cNvPr id="16" name="Picture 15" descr="A logo with blue and yellow flowers&#10;&#10;AI-generated content may be incorrect.">
            <a:extLst>
              <a:ext uri="{FF2B5EF4-FFF2-40B4-BE49-F238E27FC236}">
                <a16:creationId xmlns:a16="http://schemas.microsoft.com/office/drawing/2014/main" id="{473C6B39-53F7-4744-92C1-DB6FBABD84A0}"/>
              </a:ext>
            </a:extLst>
          </p:cNvPr>
          <p:cNvPicPr>
            <a:picLocks noChangeAspect="1"/>
          </p:cNvPicPr>
          <p:nvPr/>
        </p:nvPicPr>
        <p:blipFill>
          <a:blip r:embed="rId3"/>
          <a:srcRect t="22705" b="14585"/>
          <a:stretch/>
        </p:blipFill>
        <p:spPr>
          <a:xfrm>
            <a:off x="481225" y="318917"/>
            <a:ext cx="1768094" cy="783902"/>
          </a:xfrm>
          <a:prstGeom prst="rect">
            <a:avLst/>
          </a:prstGeom>
        </p:spPr>
      </p:pic>
      <p:pic>
        <p:nvPicPr>
          <p:cNvPr id="17" name="Picture 16">
            <a:extLst>
              <a:ext uri="{FF2B5EF4-FFF2-40B4-BE49-F238E27FC236}">
                <a16:creationId xmlns:a16="http://schemas.microsoft.com/office/drawing/2014/main" id="{DF9A51EF-F82B-49F1-8C37-FB157902B523}"/>
              </a:ext>
            </a:extLst>
          </p:cNvPr>
          <p:cNvPicPr>
            <a:picLocks noChangeAspect="1"/>
          </p:cNvPicPr>
          <p:nvPr/>
        </p:nvPicPr>
        <p:blipFill>
          <a:blip r:embed="rId4"/>
          <a:stretch>
            <a:fillRect/>
          </a:stretch>
        </p:blipFill>
        <p:spPr>
          <a:xfrm>
            <a:off x="11944039" y="7658020"/>
            <a:ext cx="2743583" cy="571580"/>
          </a:xfrm>
          <a:prstGeom prst="rect">
            <a:avLst/>
          </a:prstGeom>
        </p:spPr>
      </p:pic>
      <p:sp>
        <p:nvSpPr>
          <p:cNvPr id="18" name="Text 2">
            <a:extLst>
              <a:ext uri="{FF2B5EF4-FFF2-40B4-BE49-F238E27FC236}">
                <a16:creationId xmlns:a16="http://schemas.microsoft.com/office/drawing/2014/main" id="{DED89FE3-324D-46B3-A273-F3C4C7AD9F69}"/>
              </a:ext>
            </a:extLst>
          </p:cNvPr>
          <p:cNvSpPr/>
          <p:nvPr/>
        </p:nvSpPr>
        <p:spPr>
          <a:xfrm>
            <a:off x="6562030" y="4072616"/>
            <a:ext cx="1586865" cy="712470"/>
          </a:xfrm>
          <a:prstGeom prst="rect">
            <a:avLst/>
          </a:prstGeom>
          <a:noFill/>
          <a:ln/>
        </p:spPr>
        <p:txBody>
          <a:bodyPr wrap="square" lIns="0" tIns="0" rIns="0" bIns="0" rtlCol="0" anchor="t"/>
          <a:lstStyle/>
          <a:p>
            <a:pPr marL="0" indent="0" algn="l">
              <a:lnSpc>
                <a:spcPts val="2800"/>
              </a:lnSpc>
              <a:buNone/>
            </a:pPr>
            <a:r>
              <a:rPr lang="en-US" sz="3200" b="1" dirty="0">
                <a:ea typeface="Barlow Bold" pitchFamily="34" charset="-122"/>
                <a:cs typeface="Barlow Bold" pitchFamily="34" charset="-120"/>
              </a:rPr>
              <a:t>BẢN SẮC</a:t>
            </a:r>
            <a:endParaRPr lang="en-US" sz="3200" dirty="0"/>
          </a:p>
        </p:txBody>
      </p:sp>
      <p:sp>
        <p:nvSpPr>
          <p:cNvPr id="19" name="Text 2">
            <a:extLst>
              <a:ext uri="{FF2B5EF4-FFF2-40B4-BE49-F238E27FC236}">
                <a16:creationId xmlns:a16="http://schemas.microsoft.com/office/drawing/2014/main" id="{00F96360-A63B-4DFF-95B8-83469D75F1E3}"/>
              </a:ext>
            </a:extLst>
          </p:cNvPr>
          <p:cNvSpPr/>
          <p:nvPr/>
        </p:nvSpPr>
        <p:spPr>
          <a:xfrm>
            <a:off x="11072596" y="4021296"/>
            <a:ext cx="1751528" cy="712470"/>
          </a:xfrm>
          <a:prstGeom prst="rect">
            <a:avLst/>
          </a:prstGeom>
          <a:noFill/>
          <a:ln/>
        </p:spPr>
        <p:txBody>
          <a:bodyPr wrap="square" lIns="0" tIns="0" rIns="0" bIns="0" rtlCol="0" anchor="t"/>
          <a:lstStyle/>
          <a:p>
            <a:pPr marL="0" indent="0" algn="l">
              <a:lnSpc>
                <a:spcPts val="2800"/>
              </a:lnSpc>
              <a:buNone/>
            </a:pPr>
            <a:r>
              <a:rPr lang="en-US" sz="3200" b="1" dirty="0">
                <a:ea typeface="Barlow Bold" pitchFamily="34" charset="-122"/>
                <a:cs typeface="Barlow Bold" pitchFamily="34" charset="-120"/>
              </a:rPr>
              <a:t>BẢN CHẤT</a:t>
            </a:r>
            <a:endParaRPr lang="en-US" sz="32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a:extLst>
              <a:ext uri="{FF2B5EF4-FFF2-40B4-BE49-F238E27FC236}">
                <a16:creationId xmlns:a16="http://schemas.microsoft.com/office/drawing/2014/main" id="{556DD43B-59C1-46E8-9291-19565E75B827}"/>
              </a:ext>
            </a:extLst>
          </p:cNvPr>
          <p:cNvPicPr>
            <a:picLocks noChangeAspect="1"/>
          </p:cNvPicPr>
          <p:nvPr/>
        </p:nvPicPr>
        <p:blipFill>
          <a:blip r:embed="rId2"/>
          <a:stretch>
            <a:fillRect/>
          </a:stretch>
        </p:blipFill>
        <p:spPr>
          <a:xfrm>
            <a:off x="8869680" y="0"/>
            <a:ext cx="5760720" cy="8229600"/>
          </a:xfrm>
          <a:prstGeom prst="rect">
            <a:avLst/>
          </a:prstGeom>
        </p:spPr>
      </p:pic>
      <p:sp>
        <p:nvSpPr>
          <p:cNvPr id="3" name="Text 0">
            <a:extLst>
              <a:ext uri="{FF2B5EF4-FFF2-40B4-BE49-F238E27FC236}">
                <a16:creationId xmlns:a16="http://schemas.microsoft.com/office/drawing/2014/main" id="{8634FC3C-2D7C-4C52-988D-CEAE84E91CB9}"/>
              </a:ext>
            </a:extLst>
          </p:cNvPr>
          <p:cNvSpPr/>
          <p:nvPr/>
        </p:nvSpPr>
        <p:spPr>
          <a:xfrm>
            <a:off x="758309" y="2496344"/>
            <a:ext cx="7627382" cy="1425416"/>
          </a:xfrm>
          <a:prstGeom prst="rect">
            <a:avLst/>
          </a:prstGeom>
          <a:noFill/>
          <a:ln/>
        </p:spPr>
        <p:txBody>
          <a:bodyPr wrap="square" lIns="0" tIns="0" rIns="0" bIns="0" rtlCol="0" anchor="t"/>
          <a:lstStyle/>
          <a:p>
            <a:pPr algn="ctr">
              <a:lnSpc>
                <a:spcPct val="169916"/>
              </a:lnSpc>
            </a:pPr>
            <a:r>
              <a:rPr lang="vi-VN" sz="3200" b="1" i="1" u="none" strike="noStrike" cap="none" dirty="0">
                <a:solidFill>
                  <a:srgbClr val="00B0F0"/>
                </a:solidFill>
                <a:latin typeface="Barlow Bold" panose="020B0604020202020204" charset="0"/>
                <a:ea typeface="Inter Medium"/>
                <a:cs typeface="Inter Medium"/>
                <a:sym typeface="Inter Medium"/>
              </a:rPr>
              <a:t>“</a:t>
            </a:r>
            <a:r>
              <a:rPr lang="en-US" sz="2800" dirty="0"/>
              <a:t>Các </a:t>
            </a:r>
            <a:r>
              <a:rPr lang="en-US" sz="2800" dirty="0" err="1"/>
              <a:t>cơ</a:t>
            </a:r>
            <a:r>
              <a:rPr lang="en-US" sz="2800" dirty="0"/>
              <a:t> </a:t>
            </a:r>
            <a:r>
              <a:rPr lang="en-US" sz="2800" dirty="0" err="1"/>
              <a:t>quan</a:t>
            </a:r>
            <a:r>
              <a:rPr lang="en-US" sz="2800" dirty="0"/>
              <a:t> </a:t>
            </a:r>
            <a:r>
              <a:rPr lang="en-US" sz="2800" dirty="0" err="1"/>
              <a:t>báo</a:t>
            </a:r>
            <a:r>
              <a:rPr lang="en-US" sz="2800" dirty="0"/>
              <a:t> </a:t>
            </a:r>
            <a:r>
              <a:rPr lang="en-US" sz="2800" dirty="0" err="1"/>
              <a:t>chí</a:t>
            </a:r>
            <a:r>
              <a:rPr lang="en-US" sz="2800" dirty="0"/>
              <a:t> </a:t>
            </a:r>
            <a:r>
              <a:rPr lang="en-US" sz="2800" dirty="0" err="1"/>
              <a:t>cần</a:t>
            </a:r>
            <a:r>
              <a:rPr lang="en-US" sz="2800" dirty="0"/>
              <a:t> </a:t>
            </a:r>
            <a:r>
              <a:rPr lang="en-US" sz="2800" dirty="0" err="1"/>
              <a:t>trở</a:t>
            </a:r>
            <a:r>
              <a:rPr lang="en-US" sz="2800" dirty="0"/>
              <a:t> </a:t>
            </a:r>
            <a:r>
              <a:rPr lang="en-US" sz="2800" dirty="0" err="1"/>
              <a:t>thành</a:t>
            </a:r>
            <a:r>
              <a:rPr lang="en-US" sz="2800" dirty="0"/>
              <a:t> </a:t>
            </a:r>
            <a:r>
              <a:rPr lang="en-US" sz="2800" dirty="0" err="1"/>
              <a:t>một</a:t>
            </a:r>
            <a:r>
              <a:rPr lang="en-US" sz="2800" dirty="0"/>
              <a:t> </a:t>
            </a:r>
            <a:r>
              <a:rPr lang="en-US" sz="2800" dirty="0" err="1"/>
              <a:t>tòa</a:t>
            </a:r>
            <a:r>
              <a:rPr lang="en-US" sz="2800" dirty="0"/>
              <a:t> </a:t>
            </a:r>
            <a:r>
              <a:rPr lang="en-US" sz="2800" dirty="0" err="1"/>
              <a:t>soạn</a:t>
            </a:r>
            <a:r>
              <a:rPr lang="en-US" sz="2800" dirty="0"/>
              <a:t> </a:t>
            </a:r>
            <a:r>
              <a:rPr lang="en-US" sz="2800" dirty="0" err="1"/>
              <a:t>số</a:t>
            </a:r>
            <a:r>
              <a:rPr lang="en-US" sz="2800" dirty="0"/>
              <a:t> </a:t>
            </a:r>
            <a:r>
              <a:rPr lang="en-US" sz="2800" dirty="0" err="1"/>
              <a:t>hiện</a:t>
            </a:r>
            <a:r>
              <a:rPr lang="en-US" sz="2800" dirty="0"/>
              <a:t> </a:t>
            </a:r>
            <a:r>
              <a:rPr lang="en-US" sz="2800" dirty="0" err="1"/>
              <a:t>đại</a:t>
            </a:r>
            <a:r>
              <a:rPr lang="en-US" sz="2800" dirty="0"/>
              <a:t>, </a:t>
            </a:r>
            <a:r>
              <a:rPr lang="en-US" sz="2800" dirty="0" err="1"/>
              <a:t>một</a:t>
            </a:r>
            <a:r>
              <a:rPr lang="en-US" sz="2800" dirty="0"/>
              <a:t> </a:t>
            </a:r>
            <a:r>
              <a:rPr lang="en-US" sz="2800" dirty="0" err="1"/>
              <a:t>trung</a:t>
            </a:r>
            <a:r>
              <a:rPr lang="en-US" sz="2800" dirty="0"/>
              <a:t> </a:t>
            </a:r>
            <a:r>
              <a:rPr lang="en-US" sz="2800" dirty="0" err="1"/>
              <a:t>tâm</a:t>
            </a:r>
            <a:r>
              <a:rPr lang="en-US" sz="2800" dirty="0"/>
              <a:t> </a:t>
            </a:r>
            <a:r>
              <a:rPr lang="en-US" sz="2800" dirty="0" err="1"/>
              <a:t>dữ</a:t>
            </a:r>
            <a:r>
              <a:rPr lang="en-US" sz="2800" dirty="0"/>
              <a:t> </a:t>
            </a:r>
            <a:r>
              <a:rPr lang="en-US" sz="2800" dirty="0" err="1"/>
              <a:t>liệu</a:t>
            </a:r>
            <a:r>
              <a:rPr lang="en-US" sz="2800" dirty="0"/>
              <a:t> </a:t>
            </a:r>
            <a:r>
              <a:rPr lang="en-US" sz="2800" dirty="0" err="1"/>
              <a:t>và</a:t>
            </a:r>
            <a:r>
              <a:rPr lang="en-US" sz="2800" dirty="0"/>
              <a:t> tri </a:t>
            </a:r>
            <a:r>
              <a:rPr lang="en-US" sz="2800" dirty="0" err="1"/>
              <a:t>thức</a:t>
            </a:r>
            <a:r>
              <a:rPr lang="en-US" sz="2800" b="1" dirty="0"/>
              <a:t>, </a:t>
            </a:r>
          </a:p>
          <a:p>
            <a:pPr algn="ctr">
              <a:lnSpc>
                <a:spcPct val="169916"/>
              </a:lnSpc>
            </a:pPr>
            <a:r>
              <a:rPr lang="en-US" sz="4400" b="1" dirty="0" err="1"/>
              <a:t>một</a:t>
            </a:r>
            <a:r>
              <a:rPr lang="en-US" sz="4400" b="1" dirty="0"/>
              <a:t> </a:t>
            </a:r>
            <a:r>
              <a:rPr lang="en-US" sz="4400" b="1" dirty="0" err="1"/>
              <a:t>địa</a:t>
            </a:r>
            <a:r>
              <a:rPr lang="en-US" sz="4400" b="1" dirty="0"/>
              <a:t> </a:t>
            </a:r>
            <a:r>
              <a:rPr lang="en-US" sz="4400" b="1" dirty="0" err="1"/>
              <a:t>chỉ</a:t>
            </a:r>
            <a:r>
              <a:rPr lang="en-US" sz="4400" b="1" dirty="0"/>
              <a:t> tin </a:t>
            </a:r>
            <a:r>
              <a:rPr lang="en-US" sz="4400" b="1" dirty="0" err="1"/>
              <a:t>cậy</a:t>
            </a:r>
            <a:r>
              <a:rPr lang="en-US" sz="4400" b="1" dirty="0"/>
              <a:t> </a:t>
            </a:r>
            <a:r>
              <a:rPr lang="en-US" sz="4400" b="1" dirty="0" err="1"/>
              <a:t>của</a:t>
            </a:r>
            <a:r>
              <a:rPr lang="en-US" sz="4400" b="1" dirty="0"/>
              <a:t> </a:t>
            </a:r>
            <a:r>
              <a:rPr lang="en-US" sz="4400" b="1" dirty="0" err="1"/>
              <a:t>nhân</a:t>
            </a:r>
            <a:r>
              <a:rPr lang="en-US" sz="4400" b="1" dirty="0"/>
              <a:t> </a:t>
            </a:r>
            <a:r>
              <a:rPr lang="en-US" sz="4400" b="1" dirty="0" err="1"/>
              <a:t>dân</a:t>
            </a:r>
            <a:endParaRPr lang="en-US" sz="4400" b="1" dirty="0"/>
          </a:p>
          <a:p>
            <a:pPr algn="ctr">
              <a:lnSpc>
                <a:spcPct val="169916"/>
              </a:lnSpc>
            </a:pPr>
            <a:r>
              <a:rPr lang="en-US" sz="3200" dirty="0" err="1"/>
              <a:t>Tổng</a:t>
            </a:r>
            <a:r>
              <a:rPr lang="en-US" sz="3200" dirty="0"/>
              <a:t> </a:t>
            </a:r>
            <a:r>
              <a:rPr lang="en-US" sz="3200" dirty="0" err="1"/>
              <a:t>Bí</a:t>
            </a:r>
            <a:r>
              <a:rPr lang="en-US" sz="3200" dirty="0"/>
              <a:t> </a:t>
            </a:r>
            <a:r>
              <a:rPr lang="en-US" sz="3200" dirty="0" err="1"/>
              <a:t>thư</a:t>
            </a:r>
            <a:r>
              <a:rPr lang="en-US" sz="3200" dirty="0"/>
              <a:t>, Chủ </a:t>
            </a:r>
            <a:r>
              <a:rPr lang="en-US" sz="3200" dirty="0" err="1"/>
              <a:t>tịch</a:t>
            </a:r>
            <a:r>
              <a:rPr lang="en-US" sz="3200" dirty="0"/>
              <a:t> </a:t>
            </a:r>
            <a:r>
              <a:rPr lang="en-US" sz="3200" dirty="0" err="1"/>
              <a:t>nước</a:t>
            </a:r>
            <a:r>
              <a:rPr lang="en-US" sz="3200" dirty="0"/>
              <a:t> </a:t>
            </a:r>
            <a:r>
              <a:rPr lang="en-US" sz="3200" dirty="0" err="1"/>
              <a:t>Tô</a:t>
            </a:r>
            <a:r>
              <a:rPr lang="en-US" sz="3200" dirty="0"/>
              <a:t> Lâm</a:t>
            </a:r>
          </a:p>
          <a:p>
            <a:pPr algn="ctr">
              <a:lnSpc>
                <a:spcPct val="169916"/>
              </a:lnSpc>
            </a:pPr>
            <a:endParaRPr lang="en-US" sz="3200" dirty="0"/>
          </a:p>
          <a:p>
            <a:pPr marL="0" marR="0" lvl="0" indent="0" algn="ctr" rtl="0">
              <a:lnSpc>
                <a:spcPct val="169916"/>
              </a:lnSpc>
              <a:spcBef>
                <a:spcPts val="0"/>
              </a:spcBef>
              <a:spcAft>
                <a:spcPts val="0"/>
              </a:spcAft>
              <a:buNone/>
            </a:pPr>
            <a:endParaRPr lang="vi-VN" sz="3200" b="1" dirty="0">
              <a:solidFill>
                <a:srgbClr val="00B0F0"/>
              </a:solidFill>
              <a:latin typeface="Barlow Bold" panose="020B0604020202020204" charset="0"/>
            </a:endParaRPr>
          </a:p>
        </p:txBody>
      </p:sp>
      <p:pic>
        <p:nvPicPr>
          <p:cNvPr id="4" name="Picture 3" descr="A logo with blue and yellow flowers&#10;&#10;AI-generated content may be incorrect.">
            <a:extLst>
              <a:ext uri="{FF2B5EF4-FFF2-40B4-BE49-F238E27FC236}">
                <a16:creationId xmlns:a16="http://schemas.microsoft.com/office/drawing/2014/main" id="{4178087A-F579-D0CE-5FE2-8EF0B16C6DBB}"/>
              </a:ext>
            </a:extLst>
          </p:cNvPr>
          <p:cNvPicPr>
            <a:picLocks noChangeAspect="1"/>
          </p:cNvPicPr>
          <p:nvPr/>
        </p:nvPicPr>
        <p:blipFill>
          <a:blip r:embed="rId3"/>
          <a:srcRect t="22705" b="14585"/>
          <a:stretch/>
        </p:blipFill>
        <p:spPr>
          <a:xfrm>
            <a:off x="559602" y="274552"/>
            <a:ext cx="1768094" cy="783902"/>
          </a:xfrm>
          <a:prstGeom prst="rect">
            <a:avLst/>
          </a:prstGeom>
        </p:spPr>
      </p:pic>
    </p:spTree>
    <p:extLst>
      <p:ext uri="{BB962C8B-B14F-4D97-AF65-F5344CB8AC3E}">
        <p14:creationId xmlns:p14="http://schemas.microsoft.com/office/powerpoint/2010/main" val="7115195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4" name="Google Shape;94;p14"/>
          <p:cNvSpPr txBox="1"/>
          <p:nvPr/>
        </p:nvSpPr>
        <p:spPr>
          <a:xfrm>
            <a:off x="2392560" y="3366903"/>
            <a:ext cx="9845280" cy="747897"/>
          </a:xfrm>
          <a:prstGeom prst="rect">
            <a:avLst/>
          </a:prstGeom>
          <a:noFill/>
          <a:ln>
            <a:noFill/>
          </a:ln>
        </p:spPr>
        <p:txBody>
          <a:bodyPr spcFirstLastPara="1" wrap="square" lIns="0" tIns="0" rIns="0" bIns="0" anchor="t" anchorCtr="0">
            <a:spAutoFit/>
          </a:bodyPr>
          <a:lstStyle/>
          <a:p>
            <a:pPr algn="ctr"/>
            <a:r>
              <a:rPr lang="en-US" sz="4860" b="1" dirty="0" err="1">
                <a:latin typeface="Barlow Bold" panose="020B0604020202020204" charset="0"/>
                <a:ea typeface="Playfair Display"/>
                <a:cs typeface="Playfair Display"/>
                <a:sym typeface="Playfair Display"/>
              </a:rPr>
              <a:t>Phần</a:t>
            </a:r>
            <a:r>
              <a:rPr lang="en-US" sz="4860" b="1" dirty="0">
                <a:latin typeface="Barlow Bold" panose="020B0604020202020204" charset="0"/>
                <a:ea typeface="Playfair Display"/>
                <a:cs typeface="Playfair Display"/>
                <a:sym typeface="Playfair Display"/>
              </a:rPr>
              <a:t> 1: </a:t>
            </a:r>
            <a:r>
              <a:rPr lang="en-US" sz="4860" b="1" dirty="0" err="1">
                <a:latin typeface="Barlow Bold" panose="020B0604020202020204" charset="0"/>
                <a:ea typeface="Playfair Display"/>
                <a:cs typeface="Playfair Display"/>
                <a:sym typeface="Playfair Display"/>
              </a:rPr>
              <a:t>Sự</a:t>
            </a:r>
            <a:r>
              <a:rPr lang="en-US" sz="4860" b="1" dirty="0">
                <a:latin typeface="Barlow Bold" panose="020B0604020202020204" charset="0"/>
                <a:ea typeface="Playfair Display"/>
                <a:cs typeface="Playfair Display"/>
                <a:sym typeface="Playfair Display"/>
              </a:rPr>
              <a:t> Nghi </a:t>
            </a:r>
            <a:r>
              <a:rPr lang="en-US" sz="4860" b="1" dirty="0" err="1">
                <a:latin typeface="Barlow Bold" panose="020B0604020202020204" charset="0"/>
                <a:ea typeface="Playfair Display"/>
                <a:cs typeface="Playfair Display"/>
                <a:sym typeface="Playfair Display"/>
              </a:rPr>
              <a:t>Ngờ</a:t>
            </a:r>
            <a:r>
              <a:rPr lang="en-US" sz="4860" b="1" dirty="0">
                <a:latin typeface="Barlow Bold" panose="020B0604020202020204" charset="0"/>
                <a:ea typeface="Playfair Display"/>
                <a:cs typeface="Playfair Display"/>
                <a:sym typeface="Playfair Display"/>
              </a:rPr>
              <a:t> </a:t>
            </a:r>
            <a:r>
              <a:rPr lang="en-US" sz="4860" b="1" dirty="0" err="1">
                <a:latin typeface="Barlow Bold" panose="020B0604020202020204" charset="0"/>
                <a:ea typeface="Playfair Display"/>
                <a:cs typeface="Playfair Display"/>
                <a:sym typeface="Playfair Display"/>
              </a:rPr>
              <a:t>Thực</a:t>
            </a:r>
            <a:r>
              <a:rPr lang="en-US" sz="4860" b="1" dirty="0">
                <a:latin typeface="Barlow Bold" panose="020B0604020202020204" charset="0"/>
                <a:ea typeface="Playfair Display"/>
                <a:cs typeface="Playfair Display"/>
                <a:sym typeface="Playfair Display"/>
              </a:rPr>
              <a:t> </a:t>
            </a:r>
            <a:r>
              <a:rPr lang="en-US" sz="4860" b="1" dirty="0" err="1">
                <a:latin typeface="Barlow Bold" panose="020B0604020202020204" charset="0"/>
                <a:ea typeface="Playfair Display"/>
                <a:cs typeface="Playfair Display"/>
                <a:sym typeface="Playfair Display"/>
              </a:rPr>
              <a:t>Tại</a:t>
            </a:r>
            <a:endParaRPr sz="2160" dirty="0">
              <a:latin typeface="Barlow Bold" panose="020B0604020202020204" charset="0"/>
            </a:endParaRPr>
          </a:p>
        </p:txBody>
      </p:sp>
      <p:sp>
        <p:nvSpPr>
          <p:cNvPr id="95" name="Google Shape;95;p14"/>
          <p:cNvSpPr txBox="1"/>
          <p:nvPr/>
        </p:nvSpPr>
        <p:spPr>
          <a:xfrm>
            <a:off x="3149100" y="4354476"/>
            <a:ext cx="8332200" cy="487506"/>
          </a:xfrm>
          <a:prstGeom prst="rect">
            <a:avLst/>
          </a:prstGeom>
          <a:noFill/>
          <a:ln>
            <a:noFill/>
          </a:ln>
        </p:spPr>
        <p:txBody>
          <a:bodyPr spcFirstLastPara="1" wrap="square" lIns="0" tIns="0" rIns="0" bIns="0" anchor="t" anchorCtr="0">
            <a:spAutoFit/>
          </a:bodyPr>
          <a:lstStyle/>
          <a:p>
            <a:pPr algn="ctr">
              <a:lnSpc>
                <a:spcPct val="160000"/>
              </a:lnSpc>
            </a:pPr>
            <a:r>
              <a:rPr lang="en-US" sz="1980" dirty="0" err="1">
                <a:solidFill>
                  <a:srgbClr val="00B0F0"/>
                </a:solidFill>
                <a:latin typeface="Barlow Bold" panose="020B0604020202020204" charset="0"/>
                <a:ea typeface="Inter"/>
                <a:cs typeface="Inter"/>
                <a:sym typeface="Inter"/>
              </a:rPr>
              <a:t>Báo</a:t>
            </a:r>
            <a:r>
              <a:rPr lang="en-US" sz="1980" dirty="0">
                <a:solidFill>
                  <a:srgbClr val="00B0F0"/>
                </a:solidFill>
                <a:latin typeface="Barlow Bold" panose="020B0604020202020204" charset="0"/>
                <a:ea typeface="Inter"/>
                <a:cs typeface="Inter"/>
                <a:sym typeface="Inter"/>
              </a:rPr>
              <a:t> </a:t>
            </a:r>
            <a:r>
              <a:rPr lang="en-US" sz="1980" dirty="0" err="1">
                <a:solidFill>
                  <a:srgbClr val="00B0F0"/>
                </a:solidFill>
                <a:latin typeface="Barlow Bold" panose="020B0604020202020204" charset="0"/>
                <a:ea typeface="Inter"/>
                <a:cs typeface="Inter"/>
                <a:sym typeface="Inter"/>
              </a:rPr>
              <a:t>chí</a:t>
            </a:r>
            <a:r>
              <a:rPr lang="en-US" sz="1980" dirty="0">
                <a:solidFill>
                  <a:srgbClr val="00B0F0"/>
                </a:solidFill>
                <a:latin typeface="Barlow Bold" panose="020B0604020202020204" charset="0"/>
                <a:ea typeface="Inter"/>
                <a:cs typeface="Inter"/>
                <a:sym typeface="Inter"/>
              </a:rPr>
              <a:t> </a:t>
            </a:r>
            <a:r>
              <a:rPr lang="en-US" sz="1980" dirty="0" err="1">
                <a:solidFill>
                  <a:srgbClr val="00B0F0"/>
                </a:solidFill>
                <a:latin typeface="Barlow Bold" panose="020B0604020202020204" charset="0"/>
                <a:ea typeface="Inter"/>
                <a:cs typeface="Inter"/>
                <a:sym typeface="Inter"/>
              </a:rPr>
              <a:t>trong</a:t>
            </a:r>
            <a:r>
              <a:rPr lang="en-US" sz="1980" dirty="0">
                <a:solidFill>
                  <a:srgbClr val="00B0F0"/>
                </a:solidFill>
                <a:latin typeface="Barlow Bold" panose="020B0604020202020204" charset="0"/>
                <a:ea typeface="Inter"/>
                <a:cs typeface="Inter"/>
                <a:sym typeface="Inter"/>
              </a:rPr>
              <a:t> </a:t>
            </a:r>
            <a:r>
              <a:rPr lang="en-US" sz="1980" dirty="0" err="1">
                <a:solidFill>
                  <a:srgbClr val="00B0F0"/>
                </a:solidFill>
                <a:latin typeface="Barlow Bold" panose="020B0604020202020204" charset="0"/>
                <a:ea typeface="Inter"/>
                <a:cs typeface="Inter"/>
                <a:sym typeface="Inter"/>
              </a:rPr>
              <a:t>kỷ</a:t>
            </a:r>
            <a:r>
              <a:rPr lang="en-US" sz="1980" dirty="0">
                <a:solidFill>
                  <a:srgbClr val="00B0F0"/>
                </a:solidFill>
                <a:latin typeface="Barlow Bold" panose="020B0604020202020204" charset="0"/>
                <a:ea typeface="Inter"/>
                <a:cs typeface="Inter"/>
                <a:sym typeface="Inter"/>
              </a:rPr>
              <a:t> </a:t>
            </a:r>
            <a:r>
              <a:rPr lang="en-US" sz="1980" dirty="0" err="1">
                <a:solidFill>
                  <a:srgbClr val="00B0F0"/>
                </a:solidFill>
                <a:latin typeface="Barlow Bold" panose="020B0604020202020204" charset="0"/>
                <a:ea typeface="Inter"/>
                <a:cs typeface="Inter"/>
                <a:sym typeface="Inter"/>
              </a:rPr>
              <a:t>nguyên</a:t>
            </a:r>
            <a:r>
              <a:rPr lang="en-US" sz="1980" dirty="0">
                <a:solidFill>
                  <a:srgbClr val="00B0F0"/>
                </a:solidFill>
                <a:latin typeface="Barlow Bold" panose="020B0604020202020204" charset="0"/>
                <a:ea typeface="Inter"/>
                <a:cs typeface="Inter"/>
                <a:sym typeface="Inter"/>
              </a:rPr>
              <a:t> </a:t>
            </a:r>
            <a:r>
              <a:rPr lang="en-US" sz="1980" dirty="0" err="1">
                <a:solidFill>
                  <a:srgbClr val="00B0F0"/>
                </a:solidFill>
                <a:latin typeface="Barlow Bold" panose="020B0604020202020204" charset="0"/>
                <a:ea typeface="Inter"/>
                <a:cs typeface="Inter"/>
                <a:sym typeface="Inter"/>
              </a:rPr>
              <a:t>mà</a:t>
            </a:r>
            <a:r>
              <a:rPr lang="en-US" sz="1980" dirty="0">
                <a:solidFill>
                  <a:srgbClr val="00B0F0"/>
                </a:solidFill>
                <a:latin typeface="Barlow Bold" panose="020B0604020202020204" charset="0"/>
                <a:ea typeface="Inter"/>
                <a:cs typeface="Inter"/>
                <a:sym typeface="Inter"/>
              </a:rPr>
              <a:t> </a:t>
            </a:r>
            <a:r>
              <a:rPr lang="en-US" sz="1980" dirty="0" err="1">
                <a:solidFill>
                  <a:srgbClr val="00B0F0"/>
                </a:solidFill>
                <a:latin typeface="Barlow Bold" panose="020B0604020202020204" charset="0"/>
                <a:ea typeface="Inter"/>
                <a:cs typeface="Inter"/>
                <a:sym typeface="Inter"/>
              </a:rPr>
              <a:t>ranh</a:t>
            </a:r>
            <a:r>
              <a:rPr lang="en-US" sz="1980" dirty="0">
                <a:solidFill>
                  <a:srgbClr val="00B0F0"/>
                </a:solidFill>
                <a:latin typeface="Barlow Bold" panose="020B0604020202020204" charset="0"/>
                <a:ea typeface="Inter"/>
                <a:cs typeface="Inter"/>
                <a:sym typeface="Inter"/>
              </a:rPr>
              <a:t> </a:t>
            </a:r>
            <a:r>
              <a:rPr lang="en-US" sz="1980" dirty="0" err="1">
                <a:solidFill>
                  <a:srgbClr val="00B0F0"/>
                </a:solidFill>
                <a:latin typeface="Barlow Bold" panose="020B0604020202020204" charset="0"/>
                <a:ea typeface="Inter"/>
                <a:cs typeface="Inter"/>
                <a:sym typeface="Inter"/>
              </a:rPr>
              <a:t>giới</a:t>
            </a:r>
            <a:r>
              <a:rPr lang="en-US" sz="1980" dirty="0">
                <a:solidFill>
                  <a:srgbClr val="00B0F0"/>
                </a:solidFill>
                <a:latin typeface="Barlow Bold" panose="020B0604020202020204" charset="0"/>
                <a:ea typeface="Inter"/>
                <a:cs typeface="Inter"/>
                <a:sym typeface="Inter"/>
              </a:rPr>
              <a:t> </a:t>
            </a:r>
            <a:r>
              <a:rPr lang="en-US" sz="1980" dirty="0" err="1">
                <a:solidFill>
                  <a:srgbClr val="00B0F0"/>
                </a:solidFill>
                <a:latin typeface="Barlow Bold" panose="020B0604020202020204" charset="0"/>
                <a:ea typeface="Inter"/>
                <a:cs typeface="Inter"/>
                <a:sym typeface="Inter"/>
              </a:rPr>
              <a:t>giữa</a:t>
            </a:r>
            <a:r>
              <a:rPr lang="en-US" sz="1980" dirty="0">
                <a:solidFill>
                  <a:srgbClr val="00B0F0"/>
                </a:solidFill>
                <a:latin typeface="Barlow Bold" panose="020B0604020202020204" charset="0"/>
                <a:ea typeface="Inter"/>
                <a:cs typeface="Inter"/>
                <a:sym typeface="Inter"/>
              </a:rPr>
              <a:t> </a:t>
            </a:r>
            <a:r>
              <a:rPr lang="en-US" sz="1980" dirty="0" err="1">
                <a:solidFill>
                  <a:srgbClr val="00B0F0"/>
                </a:solidFill>
                <a:latin typeface="Barlow Bold" panose="020B0604020202020204" charset="0"/>
                <a:ea typeface="Inter"/>
                <a:cs typeface="Inter"/>
                <a:sym typeface="Inter"/>
              </a:rPr>
              <a:t>thật</a:t>
            </a:r>
            <a:r>
              <a:rPr lang="en-US" sz="1980" dirty="0">
                <a:solidFill>
                  <a:srgbClr val="00B0F0"/>
                </a:solidFill>
                <a:latin typeface="Barlow Bold" panose="020B0604020202020204" charset="0"/>
                <a:ea typeface="Inter"/>
                <a:cs typeface="Inter"/>
                <a:sym typeface="Inter"/>
              </a:rPr>
              <a:t> </a:t>
            </a:r>
            <a:r>
              <a:rPr lang="en-US" sz="1980" dirty="0" err="1">
                <a:solidFill>
                  <a:srgbClr val="00B0F0"/>
                </a:solidFill>
                <a:latin typeface="Barlow Bold" panose="020B0604020202020204" charset="0"/>
                <a:ea typeface="Inter"/>
                <a:cs typeface="Inter"/>
                <a:sym typeface="Inter"/>
              </a:rPr>
              <a:t>và</a:t>
            </a:r>
            <a:r>
              <a:rPr lang="en-US" sz="1980" dirty="0">
                <a:solidFill>
                  <a:srgbClr val="00B0F0"/>
                </a:solidFill>
                <a:latin typeface="Barlow Bold" panose="020B0604020202020204" charset="0"/>
                <a:ea typeface="Inter"/>
                <a:cs typeface="Inter"/>
                <a:sym typeface="Inter"/>
              </a:rPr>
              <a:t> </a:t>
            </a:r>
            <a:r>
              <a:rPr lang="en-US" sz="1980" dirty="0" err="1">
                <a:solidFill>
                  <a:srgbClr val="00B0F0"/>
                </a:solidFill>
                <a:latin typeface="Barlow Bold" panose="020B0604020202020204" charset="0"/>
                <a:ea typeface="Inter"/>
                <a:cs typeface="Inter"/>
                <a:sym typeface="Inter"/>
              </a:rPr>
              <a:t>ảo</a:t>
            </a:r>
            <a:r>
              <a:rPr lang="en-US" sz="1980" dirty="0">
                <a:solidFill>
                  <a:srgbClr val="00B0F0"/>
                </a:solidFill>
                <a:latin typeface="Barlow Bold" panose="020B0604020202020204" charset="0"/>
                <a:ea typeface="Inter"/>
                <a:cs typeface="Inter"/>
                <a:sym typeface="Inter"/>
              </a:rPr>
              <a:t> </a:t>
            </a:r>
            <a:r>
              <a:rPr lang="en-US" sz="1980" dirty="0" err="1">
                <a:solidFill>
                  <a:srgbClr val="00B0F0"/>
                </a:solidFill>
                <a:latin typeface="Barlow Bold" panose="020B0604020202020204" charset="0"/>
                <a:ea typeface="Inter"/>
                <a:cs typeface="Inter"/>
                <a:sym typeface="Inter"/>
              </a:rPr>
              <a:t>dần</a:t>
            </a:r>
            <a:r>
              <a:rPr lang="en-US" sz="1980" dirty="0">
                <a:solidFill>
                  <a:srgbClr val="00B0F0"/>
                </a:solidFill>
                <a:latin typeface="Barlow Bold" panose="020B0604020202020204" charset="0"/>
                <a:ea typeface="Inter"/>
                <a:cs typeface="Inter"/>
                <a:sym typeface="Inter"/>
              </a:rPr>
              <a:t> </a:t>
            </a:r>
            <a:r>
              <a:rPr lang="en-US" sz="1980" dirty="0" err="1">
                <a:solidFill>
                  <a:srgbClr val="00B0F0"/>
                </a:solidFill>
                <a:latin typeface="Barlow Bold" panose="020B0604020202020204" charset="0"/>
                <a:ea typeface="Inter"/>
                <a:cs typeface="Inter"/>
                <a:sym typeface="Inter"/>
              </a:rPr>
              <a:t>nhòa</a:t>
            </a:r>
            <a:r>
              <a:rPr lang="en-US" sz="1980" dirty="0">
                <a:solidFill>
                  <a:srgbClr val="00B0F0"/>
                </a:solidFill>
                <a:latin typeface="Barlow Bold" panose="020B0604020202020204" charset="0"/>
                <a:ea typeface="Inter"/>
                <a:cs typeface="Inter"/>
                <a:sym typeface="Inter"/>
              </a:rPr>
              <a:t> </a:t>
            </a:r>
            <a:r>
              <a:rPr lang="en-US" sz="1980" dirty="0" err="1">
                <a:solidFill>
                  <a:srgbClr val="00B0F0"/>
                </a:solidFill>
                <a:latin typeface="Barlow Bold" panose="020B0604020202020204" charset="0"/>
                <a:ea typeface="Inter"/>
                <a:cs typeface="Inter"/>
                <a:sym typeface="Inter"/>
              </a:rPr>
              <a:t>đi</a:t>
            </a:r>
            <a:endParaRPr sz="2160" dirty="0">
              <a:solidFill>
                <a:srgbClr val="00B0F0"/>
              </a:solidFill>
              <a:latin typeface="Barlow Bold" panose="020B0604020202020204" charset="0"/>
            </a:endParaRPr>
          </a:p>
        </p:txBody>
      </p:sp>
      <p:pic>
        <p:nvPicPr>
          <p:cNvPr id="6" name="Picture 5" descr="A logo with blue and yellow flowers&#10;&#10;AI-generated content may be incorrect.">
            <a:extLst>
              <a:ext uri="{FF2B5EF4-FFF2-40B4-BE49-F238E27FC236}">
                <a16:creationId xmlns:a16="http://schemas.microsoft.com/office/drawing/2014/main" id="{C1D99CCC-4E2A-4221-9739-5D916EC39FAD}"/>
              </a:ext>
            </a:extLst>
          </p:cNvPr>
          <p:cNvPicPr>
            <a:picLocks noChangeAspect="1"/>
          </p:cNvPicPr>
          <p:nvPr/>
        </p:nvPicPr>
        <p:blipFill>
          <a:blip r:embed="rId3"/>
          <a:srcRect t="22705" b="14585"/>
          <a:stretch/>
        </p:blipFill>
        <p:spPr>
          <a:xfrm>
            <a:off x="559602" y="274552"/>
            <a:ext cx="1768094" cy="78390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758309" y="1483519"/>
            <a:ext cx="5701546" cy="712708"/>
          </a:xfrm>
          <a:prstGeom prst="rect">
            <a:avLst/>
          </a:prstGeom>
          <a:noFill/>
          <a:ln/>
        </p:spPr>
        <p:txBody>
          <a:bodyPr wrap="none" lIns="0" tIns="0" rIns="0" bIns="0" rtlCol="0" anchor="t"/>
          <a:lstStyle/>
          <a:p>
            <a:pPr marL="0" indent="0" algn="l">
              <a:lnSpc>
                <a:spcPts val="5600"/>
              </a:lnSpc>
              <a:buNone/>
            </a:pPr>
            <a:r>
              <a:rPr lang="en-US" sz="4450" b="1" dirty="0">
                <a:solidFill>
                  <a:srgbClr val="75BAE6"/>
                </a:solidFill>
                <a:latin typeface="Barlow Bold" pitchFamily="34" charset="0"/>
                <a:ea typeface="Barlow Bold" pitchFamily="34" charset="-122"/>
                <a:cs typeface="Barlow Bold" pitchFamily="34" charset="-120"/>
              </a:rPr>
              <a:t>QUIZ VUI </a:t>
            </a:r>
            <a:endParaRPr lang="en-US" sz="4450" dirty="0"/>
          </a:p>
        </p:txBody>
      </p:sp>
      <p:sp>
        <p:nvSpPr>
          <p:cNvPr id="3" name="Text 1"/>
          <p:cNvSpPr/>
          <p:nvPr/>
        </p:nvSpPr>
        <p:spPr>
          <a:xfrm>
            <a:off x="758309" y="2282785"/>
            <a:ext cx="5270540" cy="427553"/>
          </a:xfrm>
          <a:prstGeom prst="rect">
            <a:avLst/>
          </a:prstGeom>
          <a:noFill/>
          <a:ln/>
        </p:spPr>
        <p:txBody>
          <a:bodyPr wrap="none" lIns="0" tIns="0" rIns="0" bIns="0" rtlCol="0" anchor="t"/>
          <a:lstStyle/>
          <a:p>
            <a:pPr marL="0" indent="0" algn="l">
              <a:lnSpc>
                <a:spcPts val="3350"/>
              </a:lnSpc>
              <a:buNone/>
            </a:pPr>
            <a:r>
              <a:rPr lang="en-US" sz="2650" b="1" dirty="0">
                <a:solidFill>
                  <a:srgbClr val="2E3C4E"/>
                </a:solidFill>
                <a:latin typeface="Barlow Bold" pitchFamily="34" charset="0"/>
                <a:ea typeface="Barlow Bold" pitchFamily="34" charset="-122"/>
                <a:cs typeface="Barlow Bold" pitchFamily="34" charset="-120"/>
              </a:rPr>
              <a:t>“Đoạn này do AI hay do người viết?”</a:t>
            </a:r>
            <a:endParaRPr lang="en-US" sz="2650" dirty="0"/>
          </a:p>
        </p:txBody>
      </p:sp>
      <p:sp>
        <p:nvSpPr>
          <p:cNvPr id="4" name="Text 2"/>
          <p:cNvSpPr/>
          <p:nvPr/>
        </p:nvSpPr>
        <p:spPr>
          <a:xfrm>
            <a:off x="758309" y="3035260"/>
            <a:ext cx="13113782" cy="346710"/>
          </a:xfrm>
          <a:prstGeom prst="rect">
            <a:avLst/>
          </a:prstGeom>
          <a:noFill/>
          <a:ln/>
        </p:spPr>
        <p:txBody>
          <a:bodyPr wrap="none" lIns="0" tIns="0" rIns="0" bIns="0" rtlCol="0" anchor="t"/>
          <a:lstStyle/>
          <a:p>
            <a:pPr marL="0" indent="0" algn="l">
              <a:lnSpc>
                <a:spcPts val="2700"/>
              </a:lnSpc>
              <a:buNone/>
            </a:pPr>
            <a:r>
              <a:rPr lang="en-US" sz="2000" b="1" dirty="0">
                <a:solidFill>
                  <a:srgbClr val="384653"/>
                </a:solidFill>
                <a:latin typeface="Montserrat" pitchFamily="34" charset="0"/>
                <a:ea typeface="Montserrat" pitchFamily="34" charset="-122"/>
                <a:cs typeface="Montserrat" pitchFamily="34" charset="-120"/>
              </a:rPr>
              <a:t>Đoạn tin 1</a:t>
            </a:r>
            <a:endParaRPr lang="en-US" sz="2000" dirty="0"/>
          </a:p>
        </p:txBody>
      </p:sp>
      <p:sp>
        <p:nvSpPr>
          <p:cNvPr id="5" name="Text 3"/>
          <p:cNvSpPr/>
          <p:nvPr/>
        </p:nvSpPr>
        <p:spPr>
          <a:xfrm>
            <a:off x="758309" y="3625691"/>
            <a:ext cx="13113782" cy="3120390"/>
          </a:xfrm>
          <a:prstGeom prst="rect">
            <a:avLst/>
          </a:prstGeom>
          <a:noFill/>
          <a:ln/>
        </p:spPr>
        <p:txBody>
          <a:bodyPr wrap="square" lIns="0" tIns="0" rIns="0" bIns="0" rtlCol="0" anchor="t"/>
          <a:lstStyle/>
          <a:p>
            <a:pPr marL="0" indent="0" algn="just">
              <a:lnSpc>
                <a:spcPct val="150000"/>
              </a:lnSpc>
              <a:buNone/>
            </a:pPr>
            <a:r>
              <a:rPr lang="vi-VN" sz="2300" dirty="0">
                <a:solidFill>
                  <a:srgbClr val="384653"/>
                </a:solidFill>
                <a:latin typeface="Montserrat" pitchFamily="34" charset="0"/>
                <a:ea typeface="Montserrat" pitchFamily="34" charset="-122"/>
                <a:cs typeface="Montserrat" pitchFamily="34" charset="-120"/>
              </a:rPr>
              <a:t>"Ghi nhận vào đêm 19/3, các cây xăng trên địa bàn Hà Nội và TP.HCM tấp nập xe cộ xếp hàng chờ đổ xăng trước giờ 'G'. Sau quyết định điều chỉnh hỏa tốc của Liên bộ Công Thương - Tài chính, giá xăng RON 95-III đã chính thức vượt ngưỡng 30.000 đồng/lít, tăng mạnh hơn 5.100 đồng. Đây là cú sốc lớn đối với các doanh nghiệp vận tải vốn đang gồng mình trước áp lực chi phí. Anh Hoàng, một tài xế công nghệ, ngậm ngùi chia sẻ: 'Với mức tăng này, mỗi ngày chạy xe tôi coi như mất trắng một bữa cơm gia đình'."</a:t>
            </a:r>
            <a:endParaRPr lang="en-US" sz="2300" dirty="0"/>
          </a:p>
        </p:txBody>
      </p:sp>
      <p:pic>
        <p:nvPicPr>
          <p:cNvPr id="7" name="Picture 6">
            <a:extLst>
              <a:ext uri="{FF2B5EF4-FFF2-40B4-BE49-F238E27FC236}">
                <a16:creationId xmlns:a16="http://schemas.microsoft.com/office/drawing/2014/main" id="{91B5046B-73E8-46AD-889F-6E1F896E2823}"/>
              </a:ext>
            </a:extLst>
          </p:cNvPr>
          <p:cNvPicPr>
            <a:picLocks noChangeAspect="1"/>
          </p:cNvPicPr>
          <p:nvPr/>
        </p:nvPicPr>
        <p:blipFill>
          <a:blip r:embed="rId3"/>
          <a:stretch>
            <a:fillRect/>
          </a:stretch>
        </p:blipFill>
        <p:spPr>
          <a:xfrm>
            <a:off x="11944039" y="7658020"/>
            <a:ext cx="2743583" cy="571580"/>
          </a:xfrm>
          <a:prstGeom prst="rect">
            <a:avLst/>
          </a:prstGeom>
        </p:spPr>
      </p:pic>
      <p:pic>
        <p:nvPicPr>
          <p:cNvPr id="9" name="Picture 8" descr="A logo with blue and yellow flowers&#10;&#10;AI-generated content may be incorrect.">
            <a:extLst>
              <a:ext uri="{FF2B5EF4-FFF2-40B4-BE49-F238E27FC236}">
                <a16:creationId xmlns:a16="http://schemas.microsoft.com/office/drawing/2014/main" id="{B3B649C9-E8BF-4436-888D-1AA5774038D1}"/>
              </a:ext>
            </a:extLst>
          </p:cNvPr>
          <p:cNvPicPr>
            <a:picLocks noChangeAspect="1"/>
          </p:cNvPicPr>
          <p:nvPr/>
        </p:nvPicPr>
        <p:blipFill>
          <a:blip r:embed="rId4"/>
          <a:srcRect t="22705" b="14585"/>
          <a:stretch/>
        </p:blipFill>
        <p:spPr>
          <a:xfrm>
            <a:off x="494288" y="280101"/>
            <a:ext cx="1768094" cy="78390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758309" y="2356842"/>
            <a:ext cx="13113782" cy="346710"/>
          </a:xfrm>
          <a:prstGeom prst="rect">
            <a:avLst/>
          </a:prstGeom>
          <a:noFill/>
          <a:ln/>
        </p:spPr>
        <p:txBody>
          <a:bodyPr wrap="none" lIns="0" tIns="0" rIns="0" bIns="0" rtlCol="0" anchor="t"/>
          <a:lstStyle/>
          <a:p>
            <a:pPr marL="0" indent="0" algn="l">
              <a:lnSpc>
                <a:spcPts val="2700"/>
              </a:lnSpc>
              <a:buNone/>
            </a:pPr>
            <a:r>
              <a:rPr lang="en-US" sz="2400" b="1" dirty="0">
                <a:solidFill>
                  <a:srgbClr val="384653"/>
                </a:solidFill>
                <a:latin typeface="Montserrat" pitchFamily="34" charset="0"/>
                <a:ea typeface="Montserrat" pitchFamily="34" charset="-122"/>
                <a:cs typeface="Montserrat" pitchFamily="34" charset="-120"/>
              </a:rPr>
              <a:t>Đoạn tin 2</a:t>
            </a:r>
            <a:endParaRPr lang="en-US" sz="2400" dirty="0"/>
          </a:p>
        </p:txBody>
      </p:sp>
      <p:sp>
        <p:nvSpPr>
          <p:cNvPr id="3" name="Text 1"/>
          <p:cNvSpPr/>
          <p:nvPr/>
        </p:nvSpPr>
        <p:spPr>
          <a:xfrm>
            <a:off x="758309" y="2947273"/>
            <a:ext cx="13113782" cy="3120390"/>
          </a:xfrm>
          <a:prstGeom prst="rect">
            <a:avLst/>
          </a:prstGeom>
          <a:noFill/>
          <a:ln/>
        </p:spPr>
        <p:txBody>
          <a:bodyPr wrap="square" lIns="0" tIns="0" rIns="0" bIns="0" rtlCol="0" anchor="t"/>
          <a:lstStyle/>
          <a:p>
            <a:pPr marL="0" indent="0" algn="just">
              <a:lnSpc>
                <a:spcPct val="150000"/>
              </a:lnSpc>
              <a:buNone/>
            </a:pPr>
            <a:r>
              <a:rPr lang="vi-VN" sz="2400" dirty="0">
                <a:solidFill>
                  <a:srgbClr val="384653"/>
                </a:solidFill>
                <a:latin typeface="Montserrat" pitchFamily="34" charset="0"/>
                <a:ea typeface="Montserrat" pitchFamily="34" charset="-122"/>
                <a:cs typeface="Montserrat" pitchFamily="34" charset="-120"/>
              </a:rPr>
              <a:t>"Theo điều chỉnh từ 23h ngày 19/3/2026, giá xăng dầu trong nước ghi nhận mức tăng đáng kể. Cụ thể, xăng RON 95-III tăng 5.120 đồng/lít, lên mức 30.690 đồng/lít; xăng E5 RON 92 tăng 4.670 đồng/lít. Các mặt hàng dầu cũng tăng mạnh, trong đó dầu diesel tăng 6.400 đồng/lít. Để hạn chế đà tăng, cơ quan điều hành đã chi sử dụng Quỹ Bình ổn giá ở mức 3.000 – 4.000 đồng/lít tùy loại. Việc tăng giá diễn ra trong bối cảnh giá dầu thế giới biến động mạnh do căng thẳng địa chính trị tại Trung Đông."</a:t>
            </a:r>
            <a:endParaRPr lang="en-US" sz="2400" dirty="0"/>
          </a:p>
        </p:txBody>
      </p:sp>
      <p:pic>
        <p:nvPicPr>
          <p:cNvPr id="5" name="Picture 4">
            <a:extLst>
              <a:ext uri="{FF2B5EF4-FFF2-40B4-BE49-F238E27FC236}">
                <a16:creationId xmlns:a16="http://schemas.microsoft.com/office/drawing/2014/main" id="{18FD2B8F-5702-4C30-8AEB-213BB7896BF1}"/>
              </a:ext>
            </a:extLst>
          </p:cNvPr>
          <p:cNvPicPr>
            <a:picLocks noChangeAspect="1"/>
          </p:cNvPicPr>
          <p:nvPr/>
        </p:nvPicPr>
        <p:blipFill>
          <a:blip r:embed="rId3"/>
          <a:stretch>
            <a:fillRect/>
          </a:stretch>
        </p:blipFill>
        <p:spPr>
          <a:xfrm>
            <a:off x="11944039" y="7658020"/>
            <a:ext cx="2743583" cy="571580"/>
          </a:xfrm>
          <a:prstGeom prst="rect">
            <a:avLst/>
          </a:prstGeom>
        </p:spPr>
      </p:pic>
      <p:pic>
        <p:nvPicPr>
          <p:cNvPr id="4" name="Picture 3" descr="A logo with blue and yellow flowers&#10;&#10;AI-generated content may be incorrect.">
            <a:extLst>
              <a:ext uri="{FF2B5EF4-FFF2-40B4-BE49-F238E27FC236}">
                <a16:creationId xmlns:a16="http://schemas.microsoft.com/office/drawing/2014/main" id="{8AE94CC1-F0EA-DAE7-C9C7-2ABB427C3495}"/>
              </a:ext>
            </a:extLst>
          </p:cNvPr>
          <p:cNvPicPr>
            <a:picLocks noChangeAspect="1"/>
          </p:cNvPicPr>
          <p:nvPr/>
        </p:nvPicPr>
        <p:blipFill>
          <a:blip r:embed="rId4"/>
          <a:srcRect t="22705" b="14585"/>
          <a:stretch/>
        </p:blipFill>
        <p:spPr>
          <a:xfrm>
            <a:off x="494288" y="280101"/>
            <a:ext cx="1768094" cy="78390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E7A703-D419-9060-9006-EF83C8BB286E}"/>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2CA33C98-49F1-1314-D98A-E5CA4CE27A53}"/>
              </a:ext>
            </a:extLst>
          </p:cNvPr>
          <p:cNvSpPr/>
          <p:nvPr/>
        </p:nvSpPr>
        <p:spPr>
          <a:xfrm>
            <a:off x="758309" y="2356842"/>
            <a:ext cx="13113782" cy="346710"/>
          </a:xfrm>
          <a:prstGeom prst="rect">
            <a:avLst/>
          </a:prstGeom>
          <a:noFill/>
          <a:ln/>
        </p:spPr>
        <p:txBody>
          <a:bodyPr wrap="none" lIns="0" tIns="0" rIns="0" bIns="0" rtlCol="0" anchor="t"/>
          <a:lstStyle/>
          <a:p>
            <a:pPr marL="0" indent="0" algn="l">
              <a:lnSpc>
                <a:spcPts val="2700"/>
              </a:lnSpc>
              <a:buNone/>
            </a:pPr>
            <a:r>
              <a:rPr lang="en-US" sz="2400" b="1" dirty="0">
                <a:solidFill>
                  <a:srgbClr val="384653"/>
                </a:solidFill>
                <a:latin typeface="Montserrat" pitchFamily="34" charset="0"/>
                <a:ea typeface="Montserrat" pitchFamily="34" charset="-122"/>
                <a:cs typeface="Montserrat" pitchFamily="34" charset="-120"/>
              </a:rPr>
              <a:t>Đoạn tin 3</a:t>
            </a:r>
            <a:endParaRPr lang="en-US" sz="2400" dirty="0"/>
          </a:p>
        </p:txBody>
      </p:sp>
      <p:sp>
        <p:nvSpPr>
          <p:cNvPr id="3" name="Text 1">
            <a:extLst>
              <a:ext uri="{FF2B5EF4-FFF2-40B4-BE49-F238E27FC236}">
                <a16:creationId xmlns:a16="http://schemas.microsoft.com/office/drawing/2014/main" id="{51AABAD7-CB5D-CEC2-CD3F-5F9958BE7D11}"/>
              </a:ext>
            </a:extLst>
          </p:cNvPr>
          <p:cNvSpPr/>
          <p:nvPr/>
        </p:nvSpPr>
        <p:spPr>
          <a:xfrm>
            <a:off x="758309" y="2947273"/>
            <a:ext cx="13113782" cy="3120390"/>
          </a:xfrm>
          <a:prstGeom prst="rect">
            <a:avLst/>
          </a:prstGeom>
          <a:noFill/>
          <a:ln/>
        </p:spPr>
        <p:txBody>
          <a:bodyPr wrap="square" lIns="0" tIns="0" rIns="0" bIns="0" rtlCol="0" anchor="t"/>
          <a:lstStyle/>
          <a:p>
            <a:pPr marL="0" indent="0" algn="just">
              <a:lnSpc>
                <a:spcPct val="150000"/>
              </a:lnSpc>
              <a:buNone/>
            </a:pPr>
            <a:r>
              <a:rPr lang="vi-VN" sz="2400" dirty="0">
                <a:solidFill>
                  <a:srgbClr val="384653"/>
                </a:solidFill>
                <a:latin typeface="Montserrat" pitchFamily="34" charset="0"/>
                <a:ea typeface="Montserrat" pitchFamily="34" charset="-122"/>
                <a:cs typeface="Montserrat" pitchFamily="34" charset="-120"/>
              </a:rPr>
              <a:t>"Thị trường năng lượng trong nước vừa trải qua một đợt 'rung chấn' khi giá xăng dầu đồng loạt tăng vọt từ đêm 19/3. Đáng chú ý, xăng RON 95-III thiết lập mặt bằng giá mới tại 30.690 đồng/lít sau khi tăng thêm 5.120 đồng. Mặc dù Quỹ Bình ổn đã được xả mạnh tới 3.000 đồng/lít để 'giảm sốc', nhưng áp lực từ giá dầu Brent thế giới (vượt ngưỡng 112 USD/thùng) vẫn khiến hầu hết các mặt hàng nhiên liệu tăng từ 15-20%. Diễn biến này buộc các chuyên gia phải đặt dấu hỏi về khả năng kiềm chế lạm phát trong quý II tới."</a:t>
            </a:r>
            <a:endParaRPr lang="en-US" sz="2400" dirty="0"/>
          </a:p>
        </p:txBody>
      </p:sp>
      <p:pic>
        <p:nvPicPr>
          <p:cNvPr id="5" name="Picture 4">
            <a:extLst>
              <a:ext uri="{FF2B5EF4-FFF2-40B4-BE49-F238E27FC236}">
                <a16:creationId xmlns:a16="http://schemas.microsoft.com/office/drawing/2014/main" id="{A603A013-FE55-55CE-A993-5AC54C242F50}"/>
              </a:ext>
            </a:extLst>
          </p:cNvPr>
          <p:cNvPicPr>
            <a:picLocks noChangeAspect="1"/>
          </p:cNvPicPr>
          <p:nvPr/>
        </p:nvPicPr>
        <p:blipFill>
          <a:blip r:embed="rId3"/>
          <a:stretch>
            <a:fillRect/>
          </a:stretch>
        </p:blipFill>
        <p:spPr>
          <a:xfrm>
            <a:off x="11944039" y="7658020"/>
            <a:ext cx="2743583" cy="571580"/>
          </a:xfrm>
          <a:prstGeom prst="rect">
            <a:avLst/>
          </a:prstGeom>
        </p:spPr>
      </p:pic>
      <p:pic>
        <p:nvPicPr>
          <p:cNvPr id="4" name="Picture 3" descr="A logo with blue and yellow flowers&#10;&#10;AI-generated content may be incorrect.">
            <a:extLst>
              <a:ext uri="{FF2B5EF4-FFF2-40B4-BE49-F238E27FC236}">
                <a16:creationId xmlns:a16="http://schemas.microsoft.com/office/drawing/2014/main" id="{9CD913F8-EB41-6E93-C847-7BE82D4F4D78}"/>
              </a:ext>
            </a:extLst>
          </p:cNvPr>
          <p:cNvPicPr>
            <a:picLocks noChangeAspect="1"/>
          </p:cNvPicPr>
          <p:nvPr/>
        </p:nvPicPr>
        <p:blipFill>
          <a:blip r:embed="rId4"/>
          <a:srcRect t="22705" b="14585"/>
          <a:stretch/>
        </p:blipFill>
        <p:spPr>
          <a:xfrm>
            <a:off x="494288" y="280101"/>
            <a:ext cx="1768094" cy="783902"/>
          </a:xfrm>
          <a:prstGeom prst="rect">
            <a:avLst/>
          </a:prstGeom>
        </p:spPr>
      </p:pic>
    </p:spTree>
    <p:extLst>
      <p:ext uri="{BB962C8B-B14F-4D97-AF65-F5344CB8AC3E}">
        <p14:creationId xmlns:p14="http://schemas.microsoft.com/office/powerpoint/2010/main" val="38183080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02F4F3C-6DFA-4535-A629-19C84A257D9F}"/>
              </a:ext>
            </a:extLst>
          </p:cNvPr>
          <p:cNvSpPr>
            <a:spLocks noChangeArrowheads="1"/>
          </p:cNvSpPr>
          <p:nvPr/>
        </p:nvSpPr>
        <p:spPr bwMode="auto">
          <a:xfrm>
            <a:off x="557581" y="2525901"/>
            <a:ext cx="13515238"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a:ln>
                  <a:noFill/>
                </a:ln>
                <a:effectLst/>
                <a:latin typeface="Arial" panose="020B0604020202020204" pitchFamily="34" charset="0"/>
              </a:rPr>
              <a:t>          </a:t>
            </a:r>
            <a:br>
              <a:rPr kumimoji="0" lang="en-US" altLang="en-US" sz="3200" b="0" i="0" u="none" strike="noStrike" cap="none" normalizeH="0" baseline="0" dirty="0">
                <a:ln>
                  <a:noFill/>
                </a:ln>
                <a:effectLst/>
                <a:latin typeface="Arial" panose="020B0604020202020204" pitchFamily="34" charset="0"/>
              </a:rPr>
            </a:br>
            <a:endParaRPr kumimoji="0" lang="en-US" altLang="en-US" sz="3200" b="0" i="0" u="none" strike="noStrike" cap="none" normalizeH="0" baseline="0" dirty="0">
              <a:ln>
                <a:noFill/>
              </a:ln>
              <a:effectLst/>
              <a:latin typeface="Arial" panose="020B0604020202020204" pitchFamily="34" charset="0"/>
            </a:endParaRPr>
          </a:p>
          <a:p>
            <a:pPr algn="ctr" eaLnBrk="0" fontAlgn="base" hangingPunct="0">
              <a:spcBef>
                <a:spcPct val="0"/>
              </a:spcBef>
              <a:spcAft>
                <a:spcPct val="0"/>
              </a:spcAft>
            </a:pPr>
            <a:r>
              <a:rPr kumimoji="0" lang="en-US" altLang="en-US" sz="3200" b="0" u="none" strike="noStrike" cap="none" normalizeH="0" baseline="0" dirty="0">
                <a:ln>
                  <a:noFill/>
                </a:ln>
                <a:effectLst/>
                <a:latin typeface="Barlow Bold" panose="020B0604020202020204" charset="0"/>
              </a:rPr>
              <a:t>“</a:t>
            </a:r>
            <a:r>
              <a:rPr kumimoji="0" lang="en-US" altLang="en-US" sz="3200" b="0" u="none" strike="noStrike" cap="none" normalizeH="0" baseline="0" dirty="0" err="1">
                <a:ln>
                  <a:noFill/>
                </a:ln>
                <a:effectLst/>
                <a:latin typeface="Barlow Bold" panose="020B0604020202020204" charset="0"/>
              </a:rPr>
              <a:t>Báo</a:t>
            </a:r>
            <a:r>
              <a:rPr kumimoji="0" lang="en-US" altLang="en-US" sz="3200" b="0" u="none" strike="noStrike" cap="none" normalizeH="0" baseline="0" dirty="0">
                <a:ln>
                  <a:noFill/>
                </a:ln>
                <a:effectLst/>
                <a:latin typeface="Barlow Bold" panose="020B0604020202020204" charset="0"/>
              </a:rPr>
              <a:t> </a:t>
            </a:r>
            <a:r>
              <a:rPr kumimoji="0" lang="en-US" altLang="en-US" sz="3200" b="0" u="none" strike="noStrike" cap="none" normalizeH="0" baseline="0" dirty="0" err="1">
                <a:ln>
                  <a:noFill/>
                </a:ln>
                <a:effectLst/>
                <a:latin typeface="Barlow Bold" panose="020B0604020202020204" charset="0"/>
              </a:rPr>
              <a:t>chí</a:t>
            </a:r>
            <a:r>
              <a:rPr kumimoji="0" lang="en-US" altLang="en-US" sz="3200" b="0" u="none" strike="noStrike" cap="none" normalizeH="0" baseline="0" dirty="0">
                <a:ln>
                  <a:noFill/>
                </a:ln>
                <a:effectLst/>
                <a:latin typeface="Barlow Bold" panose="020B0604020202020204" charset="0"/>
              </a:rPr>
              <a:t> </a:t>
            </a:r>
            <a:r>
              <a:rPr kumimoji="0" lang="en-US" altLang="en-US" sz="3200" b="0" u="none" strike="noStrike" cap="none" normalizeH="0" baseline="0" dirty="0" err="1">
                <a:ln>
                  <a:noFill/>
                </a:ln>
                <a:effectLst/>
                <a:latin typeface="Barlow Bold" panose="020B0604020202020204" charset="0"/>
              </a:rPr>
              <a:t>không</a:t>
            </a:r>
            <a:r>
              <a:rPr kumimoji="0" lang="en-US" altLang="en-US" sz="3200" b="0" u="none" strike="noStrike" cap="none" normalizeH="0" baseline="0" dirty="0">
                <a:ln>
                  <a:noFill/>
                </a:ln>
                <a:effectLst/>
                <a:latin typeface="Barlow Bold" panose="020B0604020202020204" charset="0"/>
              </a:rPr>
              <a:t> </a:t>
            </a:r>
            <a:r>
              <a:rPr kumimoji="0" lang="en-US" altLang="en-US" sz="3200" b="0" u="none" strike="noStrike" cap="none" normalizeH="0" baseline="0" dirty="0" err="1">
                <a:ln>
                  <a:noFill/>
                </a:ln>
                <a:effectLst/>
                <a:latin typeface="Barlow Bold" panose="020B0604020202020204" charset="0"/>
              </a:rPr>
              <a:t>tồn</a:t>
            </a:r>
            <a:r>
              <a:rPr kumimoji="0" lang="en-US" altLang="en-US" sz="3200" b="0" u="none" strike="noStrike" cap="none" normalizeH="0" baseline="0" dirty="0">
                <a:ln>
                  <a:noFill/>
                </a:ln>
                <a:effectLst/>
                <a:latin typeface="Barlow Bold" panose="020B0604020202020204" charset="0"/>
              </a:rPr>
              <a:t> </a:t>
            </a:r>
            <a:r>
              <a:rPr kumimoji="0" lang="en-US" altLang="en-US" sz="3200" b="0" u="none" strike="noStrike" cap="none" normalizeH="0" baseline="0" dirty="0" err="1">
                <a:ln>
                  <a:noFill/>
                </a:ln>
                <a:effectLst/>
                <a:latin typeface="Barlow Bold" panose="020B0604020202020204" charset="0"/>
              </a:rPr>
              <a:t>tại</a:t>
            </a:r>
            <a:r>
              <a:rPr kumimoji="0" lang="en-US" altLang="en-US" sz="3200" b="0" u="none" strike="noStrike" cap="none" normalizeH="0" baseline="0" dirty="0">
                <a:ln>
                  <a:noFill/>
                </a:ln>
                <a:effectLst/>
                <a:latin typeface="Barlow Bold" panose="020B0604020202020204" charset="0"/>
              </a:rPr>
              <a:t> </a:t>
            </a:r>
            <a:r>
              <a:rPr kumimoji="0" lang="en-US" altLang="en-US" sz="3200" b="0" u="none" strike="noStrike" cap="none" normalizeH="0" baseline="0" dirty="0" err="1">
                <a:ln>
                  <a:noFill/>
                </a:ln>
                <a:effectLst/>
                <a:latin typeface="Barlow Bold" panose="020B0604020202020204" charset="0"/>
              </a:rPr>
              <a:t>vì</a:t>
            </a:r>
            <a:r>
              <a:rPr kumimoji="0" lang="en-US" altLang="en-US" sz="3200" b="0" u="none" strike="noStrike" cap="none" normalizeH="0" baseline="0" dirty="0">
                <a:ln>
                  <a:noFill/>
                </a:ln>
                <a:effectLst/>
                <a:latin typeface="Barlow Bold" panose="020B0604020202020204" charset="0"/>
              </a:rPr>
              <a:t> </a:t>
            </a:r>
            <a:r>
              <a:rPr kumimoji="0" lang="en-US" altLang="en-US" sz="3200" b="0" u="none" strike="noStrike" cap="none" normalizeH="0" baseline="0" dirty="0" err="1">
                <a:ln>
                  <a:noFill/>
                </a:ln>
                <a:effectLst/>
                <a:latin typeface="Barlow Bold" panose="020B0604020202020204" charset="0"/>
              </a:rPr>
              <a:t>công</a:t>
            </a:r>
            <a:r>
              <a:rPr kumimoji="0" lang="en-US" altLang="en-US" sz="3200" b="0" u="none" strike="noStrike" cap="none" normalizeH="0" baseline="0" dirty="0">
                <a:ln>
                  <a:noFill/>
                </a:ln>
                <a:effectLst/>
                <a:latin typeface="Barlow Bold" panose="020B0604020202020204" charset="0"/>
              </a:rPr>
              <a:t> </a:t>
            </a:r>
            <a:r>
              <a:rPr kumimoji="0" lang="en-US" altLang="en-US" sz="3200" b="0" u="none" strike="noStrike" cap="none" normalizeH="0" baseline="0" dirty="0" err="1">
                <a:ln>
                  <a:noFill/>
                </a:ln>
                <a:effectLst/>
                <a:latin typeface="Barlow Bold" panose="020B0604020202020204" charset="0"/>
              </a:rPr>
              <a:t>nghệ</a:t>
            </a:r>
            <a:r>
              <a:rPr kumimoji="0" lang="en-US" altLang="en-US" sz="3200" b="0" u="none" strike="noStrike" cap="none" normalizeH="0" baseline="0" dirty="0">
                <a:ln>
                  <a:noFill/>
                </a:ln>
                <a:effectLst/>
                <a:latin typeface="Barlow Bold" panose="020B0604020202020204" charset="0"/>
              </a:rPr>
              <a:t>.</a:t>
            </a:r>
            <a:br>
              <a:rPr kumimoji="0" lang="en-US" altLang="en-US" sz="3200" b="0" u="none" strike="noStrike" cap="none" normalizeH="0" baseline="0" dirty="0">
                <a:ln>
                  <a:noFill/>
                </a:ln>
                <a:effectLst/>
                <a:latin typeface="Barlow Bold" panose="020B0604020202020204" charset="0"/>
                <a:cs typeface="Calibri" panose="020F0502020204030204" pitchFamily="34" charset="0"/>
              </a:rPr>
            </a:br>
            <a:r>
              <a:rPr kumimoji="0" lang="en-US" altLang="en-US" sz="3200" b="0" u="none" strike="noStrike" cap="none" normalizeH="0" baseline="0" dirty="0" err="1">
                <a:ln>
                  <a:noFill/>
                </a:ln>
                <a:effectLst/>
                <a:latin typeface="Barlow Bold" panose="020B0604020202020204" charset="0"/>
              </a:rPr>
              <a:t>Báo</a:t>
            </a:r>
            <a:r>
              <a:rPr kumimoji="0" lang="en-US" altLang="en-US" sz="3200" b="0" u="none" strike="noStrike" cap="none" normalizeH="0" baseline="0" dirty="0">
                <a:ln>
                  <a:noFill/>
                </a:ln>
                <a:effectLst/>
                <a:latin typeface="Barlow Bold" panose="020B0604020202020204" charset="0"/>
              </a:rPr>
              <a:t> </a:t>
            </a:r>
            <a:r>
              <a:rPr kumimoji="0" lang="en-US" altLang="en-US" sz="3200" b="0" u="none" strike="noStrike" cap="none" normalizeH="0" baseline="0" dirty="0" err="1">
                <a:ln>
                  <a:noFill/>
                </a:ln>
                <a:effectLst/>
                <a:latin typeface="Barlow Bold" panose="020B0604020202020204" charset="0"/>
              </a:rPr>
              <a:t>chí</a:t>
            </a:r>
            <a:r>
              <a:rPr kumimoji="0" lang="en-US" altLang="en-US" sz="3200" b="0" u="none" strike="noStrike" cap="none" normalizeH="0" baseline="0" dirty="0">
                <a:ln>
                  <a:noFill/>
                </a:ln>
                <a:effectLst/>
                <a:latin typeface="Barlow Bold" panose="020B0604020202020204" charset="0"/>
              </a:rPr>
              <a:t> </a:t>
            </a:r>
            <a:r>
              <a:rPr kumimoji="0" lang="en-US" altLang="en-US" sz="3200" b="0" u="none" strike="noStrike" cap="none" normalizeH="0" baseline="0" dirty="0" err="1">
                <a:ln>
                  <a:noFill/>
                </a:ln>
                <a:effectLst/>
                <a:latin typeface="Barlow Bold" panose="020B0604020202020204" charset="0"/>
              </a:rPr>
              <a:t>tồn</a:t>
            </a:r>
            <a:r>
              <a:rPr kumimoji="0" lang="en-US" altLang="en-US" sz="3200" b="0" u="none" strike="noStrike" cap="none" normalizeH="0" baseline="0" dirty="0">
                <a:ln>
                  <a:noFill/>
                </a:ln>
                <a:effectLst/>
                <a:latin typeface="Barlow Bold" panose="020B0604020202020204" charset="0"/>
              </a:rPr>
              <a:t> </a:t>
            </a:r>
            <a:r>
              <a:rPr kumimoji="0" lang="en-US" altLang="en-US" sz="3200" b="0" u="none" strike="noStrike" cap="none" normalizeH="0" baseline="0" dirty="0" err="1">
                <a:ln>
                  <a:noFill/>
                </a:ln>
                <a:effectLst/>
                <a:latin typeface="Barlow Bold" panose="020B0604020202020204" charset="0"/>
              </a:rPr>
              <a:t>tại</a:t>
            </a:r>
            <a:r>
              <a:rPr kumimoji="0" lang="en-US" altLang="en-US" sz="3200" b="0" u="none" strike="noStrike" cap="none" normalizeH="0" baseline="0" dirty="0">
                <a:ln>
                  <a:noFill/>
                </a:ln>
                <a:effectLst/>
                <a:latin typeface="Barlow Bold" panose="020B0604020202020204" charset="0"/>
              </a:rPr>
              <a:t> </a:t>
            </a:r>
            <a:r>
              <a:rPr kumimoji="0" lang="en-US" altLang="en-US" sz="3200" b="0" u="none" strike="noStrike" cap="none" normalizeH="0" baseline="0" dirty="0" err="1">
                <a:ln>
                  <a:noFill/>
                </a:ln>
                <a:effectLst/>
                <a:latin typeface="Barlow Bold" panose="020B0604020202020204" charset="0"/>
              </a:rPr>
              <a:t>vì</a:t>
            </a:r>
            <a:r>
              <a:rPr kumimoji="0" lang="en-US" altLang="en-US" sz="3200" b="0" u="none" strike="noStrike" cap="none" normalizeH="0" baseline="0" dirty="0">
                <a:ln>
                  <a:noFill/>
                </a:ln>
                <a:effectLst/>
                <a:latin typeface="Barlow Bold" panose="020B0604020202020204" charset="0"/>
              </a:rPr>
              <a:t> </a:t>
            </a:r>
            <a:r>
              <a:rPr kumimoji="0" lang="en-US" altLang="en-US" sz="3200" b="0" u="none" strike="noStrike" cap="none" normalizeH="0" baseline="0" dirty="0">
                <a:ln>
                  <a:noFill/>
                </a:ln>
                <a:solidFill>
                  <a:srgbClr val="00B0F0"/>
                </a:solidFill>
                <a:effectLst/>
                <a:latin typeface="Barlow Bold" panose="020B0604020202020204" charset="0"/>
              </a:rPr>
              <a:t>NIỀM TIN</a:t>
            </a:r>
            <a:r>
              <a:rPr kumimoji="0" lang="en-US" altLang="en-US" sz="3200" b="0" u="none" strike="noStrike" cap="none" normalizeH="0" baseline="0" dirty="0">
                <a:ln>
                  <a:noFill/>
                </a:ln>
                <a:effectLst/>
                <a:latin typeface="Barlow Bold" panose="020B0604020202020204" charset="0"/>
              </a:rPr>
              <a:t>. Khi </a:t>
            </a:r>
            <a:r>
              <a:rPr kumimoji="0" lang="en-US" altLang="en-US" sz="3200" b="0" u="none" strike="noStrike" cap="none" normalizeH="0" baseline="0" dirty="0" err="1">
                <a:ln>
                  <a:noFill/>
                </a:ln>
                <a:effectLst/>
                <a:latin typeface="Barlow Bold" panose="020B0604020202020204" charset="0"/>
              </a:rPr>
              <a:t>niềm</a:t>
            </a:r>
            <a:r>
              <a:rPr kumimoji="0" lang="en-US" altLang="en-US" sz="3200" b="0" u="none" strike="noStrike" cap="none" normalizeH="0" baseline="0" dirty="0">
                <a:ln>
                  <a:noFill/>
                </a:ln>
                <a:effectLst/>
                <a:latin typeface="Barlow Bold" panose="020B0604020202020204" charset="0"/>
              </a:rPr>
              <a:t> tin </a:t>
            </a:r>
            <a:r>
              <a:rPr kumimoji="0" lang="en-US" altLang="en-US" sz="3200" b="0" u="none" strike="noStrike" cap="none" normalizeH="0" baseline="0" dirty="0" err="1">
                <a:ln>
                  <a:noFill/>
                </a:ln>
                <a:effectLst/>
                <a:latin typeface="Barlow Bold" panose="020B0604020202020204" charset="0"/>
              </a:rPr>
              <a:t>mất</a:t>
            </a:r>
            <a:r>
              <a:rPr kumimoji="0" lang="en-US" altLang="en-US" sz="3200" b="0" u="none" strike="noStrike" cap="none" normalizeH="0" baseline="0" dirty="0">
                <a:ln>
                  <a:noFill/>
                </a:ln>
                <a:effectLst/>
                <a:latin typeface="Barlow Bold" panose="020B0604020202020204" charset="0"/>
              </a:rPr>
              <a:t> </a:t>
            </a:r>
            <a:r>
              <a:rPr kumimoji="0" lang="en-US" altLang="en-US" sz="3200" b="0" u="none" strike="noStrike" cap="none" normalizeH="0" baseline="0" dirty="0" err="1">
                <a:ln>
                  <a:noFill/>
                </a:ln>
                <a:effectLst/>
                <a:latin typeface="Barlow Bold" panose="020B0604020202020204" charset="0"/>
              </a:rPr>
              <a:t>đi</a:t>
            </a:r>
            <a:r>
              <a:rPr kumimoji="0" lang="en-US" altLang="en-US" sz="3200" b="0" u="none" strike="noStrike" cap="none" normalizeH="0" baseline="0" dirty="0">
                <a:ln>
                  <a:noFill/>
                </a:ln>
                <a:effectLst/>
                <a:latin typeface="Barlow Bold" panose="020B0604020202020204" charset="0"/>
              </a:rPr>
              <a:t>, </a:t>
            </a:r>
            <a:r>
              <a:rPr kumimoji="0" lang="en-US" altLang="en-US" sz="3200" b="0" u="none" strike="noStrike" cap="none" normalizeH="0" baseline="0" dirty="0" err="1">
                <a:ln>
                  <a:noFill/>
                </a:ln>
                <a:effectLst/>
                <a:latin typeface="Barlow Bold" panose="020B0604020202020204" charset="0"/>
              </a:rPr>
              <a:t>mọi</a:t>
            </a:r>
            <a:r>
              <a:rPr kumimoji="0" lang="en-US" altLang="en-US" sz="3200" b="0" u="none" strike="noStrike" cap="none" normalizeH="0" baseline="0" dirty="0">
                <a:ln>
                  <a:noFill/>
                </a:ln>
                <a:effectLst/>
                <a:latin typeface="Barlow Bold" panose="020B0604020202020204" charset="0"/>
              </a:rPr>
              <a:t> </a:t>
            </a:r>
            <a:r>
              <a:rPr kumimoji="0" lang="en-US" altLang="en-US" sz="3200" b="0" u="none" strike="noStrike" cap="none" normalizeH="0" baseline="0" dirty="0" err="1">
                <a:ln>
                  <a:noFill/>
                </a:ln>
                <a:effectLst/>
                <a:latin typeface="Barlow Bold" panose="020B0604020202020204" charset="0"/>
              </a:rPr>
              <a:t>lượt</a:t>
            </a:r>
            <a:r>
              <a:rPr kumimoji="0" lang="en-US" altLang="en-US" sz="3200" b="0" u="none" strike="noStrike" cap="none" normalizeH="0" baseline="0" dirty="0">
                <a:ln>
                  <a:noFill/>
                </a:ln>
                <a:effectLst/>
                <a:latin typeface="Barlow Bold" panose="020B0604020202020204" charset="0"/>
              </a:rPr>
              <a:t> </a:t>
            </a:r>
            <a:r>
              <a:rPr kumimoji="0" lang="en-US" altLang="en-US" sz="3200" b="0" u="none" strike="noStrike" cap="none" normalizeH="0" baseline="0" dirty="0" err="1">
                <a:ln>
                  <a:noFill/>
                </a:ln>
                <a:effectLst/>
                <a:latin typeface="Barlow Bold" panose="020B0604020202020204" charset="0"/>
              </a:rPr>
              <a:t>xem</a:t>
            </a:r>
            <a:r>
              <a:rPr kumimoji="0" lang="en-US" altLang="en-US" sz="3200" b="0" u="none" strike="noStrike" cap="none" normalizeH="0" baseline="0" dirty="0">
                <a:ln>
                  <a:noFill/>
                </a:ln>
                <a:effectLst/>
                <a:latin typeface="Barlow Bold" panose="020B0604020202020204" charset="0"/>
              </a:rPr>
              <a:t> </a:t>
            </a:r>
            <a:r>
              <a:rPr kumimoji="0" lang="en-US" altLang="en-US" sz="3200" b="0" u="none" strike="noStrike" cap="none" normalizeH="0" baseline="0" dirty="0" err="1">
                <a:ln>
                  <a:noFill/>
                </a:ln>
                <a:effectLst/>
                <a:latin typeface="Barlow Bold" panose="020B0604020202020204" charset="0"/>
              </a:rPr>
              <a:t>đều</a:t>
            </a:r>
            <a:r>
              <a:rPr kumimoji="0" lang="en-US" altLang="en-US" sz="3200" b="0" u="none" strike="noStrike" cap="none" normalizeH="0" baseline="0" dirty="0">
                <a:ln>
                  <a:noFill/>
                </a:ln>
                <a:effectLst/>
                <a:latin typeface="Barlow Bold" panose="020B0604020202020204" charset="0"/>
              </a:rPr>
              <a:t> </a:t>
            </a:r>
            <a:r>
              <a:rPr kumimoji="0" lang="en-US" altLang="en-US" sz="3200" b="0" u="none" strike="noStrike" cap="none" normalizeH="0" baseline="0" dirty="0" err="1">
                <a:ln>
                  <a:noFill/>
                </a:ln>
                <a:effectLst/>
                <a:latin typeface="Barlow Bold" panose="020B0604020202020204" charset="0"/>
              </a:rPr>
              <a:t>vô</a:t>
            </a:r>
            <a:r>
              <a:rPr kumimoji="0" lang="en-US" altLang="en-US" sz="3200" b="0" u="none" strike="noStrike" cap="none" normalizeH="0" baseline="0" dirty="0">
                <a:ln>
                  <a:noFill/>
                </a:ln>
                <a:effectLst/>
                <a:latin typeface="Barlow Bold" panose="020B0604020202020204" charset="0"/>
              </a:rPr>
              <a:t> </a:t>
            </a:r>
            <a:r>
              <a:rPr kumimoji="0" lang="en-US" altLang="en-US" sz="3200" b="0" u="none" strike="noStrike" cap="none" normalizeH="0" baseline="0" dirty="0" err="1">
                <a:ln>
                  <a:noFill/>
                </a:ln>
                <a:effectLst/>
                <a:latin typeface="Barlow Bold" panose="020B0604020202020204" charset="0"/>
              </a:rPr>
              <a:t>nghĩa</a:t>
            </a:r>
            <a:r>
              <a:rPr kumimoji="0" lang="en-US" altLang="en-US" sz="3200" b="0" u="none" strike="noStrike" cap="none" normalizeH="0" baseline="0" dirty="0">
                <a:ln>
                  <a:noFill/>
                </a:ln>
                <a:effectLst/>
                <a:latin typeface="Barlow Bold" panose="020B0604020202020204" charset="0"/>
              </a:rPr>
              <a:t>“.</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3200" b="0" u="none" strike="noStrike" cap="none" normalizeH="0" baseline="0" dirty="0">
              <a:ln>
                <a:noFill/>
              </a:ln>
              <a:effectLst/>
              <a:latin typeface="Barlow Bold" panose="020B060402020202020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3200" b="0" i="0" u="none" strike="noStrike" cap="none" normalizeH="0" baseline="0" dirty="0">
                <a:ln>
                  <a:noFill/>
                </a:ln>
                <a:solidFill>
                  <a:schemeClr val="tx1"/>
                </a:solidFill>
                <a:effectLst/>
                <a:latin typeface="Arial" panose="020B0604020202020204" pitchFamily="34" charset="0"/>
              </a:rPr>
            </a:br>
            <a:endParaRPr kumimoji="0" lang="en-US" altLang="en-US" sz="3200" b="0" i="0" u="none"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3200" b="0" i="0" u="none" strike="noStrike" cap="none" normalizeH="0" baseline="0" dirty="0">
                <a:ln>
                  <a:noFill/>
                </a:ln>
                <a:effectLst/>
                <a:latin typeface="Arial" panose="020B0604020202020204" pitchFamily="34" charset="0"/>
              </a:rPr>
            </a:br>
            <a:endParaRPr kumimoji="0" lang="en-US" altLang="en-US" sz="3200" b="0" i="0" u="none" strike="noStrike" cap="none" normalizeH="0" baseline="0" dirty="0">
              <a:ln>
                <a:noFill/>
              </a:ln>
              <a:effectLst/>
              <a:latin typeface="Arial" panose="020B0604020202020204" pitchFamily="34" charset="0"/>
            </a:endParaRPr>
          </a:p>
        </p:txBody>
      </p:sp>
      <p:pic>
        <p:nvPicPr>
          <p:cNvPr id="4" name="Picture 3">
            <a:extLst>
              <a:ext uri="{FF2B5EF4-FFF2-40B4-BE49-F238E27FC236}">
                <a16:creationId xmlns:a16="http://schemas.microsoft.com/office/drawing/2014/main" id="{D01C4DE0-128C-4E67-BBB9-42A785026F0A}"/>
              </a:ext>
            </a:extLst>
          </p:cNvPr>
          <p:cNvPicPr>
            <a:picLocks noChangeAspect="1"/>
          </p:cNvPicPr>
          <p:nvPr/>
        </p:nvPicPr>
        <p:blipFill>
          <a:blip r:embed="rId2"/>
          <a:stretch>
            <a:fillRect/>
          </a:stretch>
        </p:blipFill>
        <p:spPr>
          <a:xfrm>
            <a:off x="11944039" y="7658020"/>
            <a:ext cx="2743583" cy="571580"/>
          </a:xfrm>
          <a:prstGeom prst="rect">
            <a:avLst/>
          </a:prstGeom>
        </p:spPr>
      </p:pic>
      <p:pic>
        <p:nvPicPr>
          <p:cNvPr id="5" name="Picture 4" descr="A logo with blue and yellow flowers&#10;&#10;AI-generated content may be incorrect.">
            <a:extLst>
              <a:ext uri="{FF2B5EF4-FFF2-40B4-BE49-F238E27FC236}">
                <a16:creationId xmlns:a16="http://schemas.microsoft.com/office/drawing/2014/main" id="{D1B2FFD2-FE34-4B24-B0D7-F5480F93CB94}"/>
              </a:ext>
            </a:extLst>
          </p:cNvPr>
          <p:cNvPicPr>
            <a:picLocks noChangeAspect="1"/>
          </p:cNvPicPr>
          <p:nvPr/>
        </p:nvPicPr>
        <p:blipFill>
          <a:blip r:embed="rId3"/>
          <a:srcRect t="22705" b="14585"/>
          <a:stretch/>
        </p:blipFill>
        <p:spPr>
          <a:xfrm>
            <a:off x="494288" y="280101"/>
            <a:ext cx="1768094" cy="783902"/>
          </a:xfrm>
          <a:prstGeom prst="rect">
            <a:avLst/>
          </a:prstGeom>
        </p:spPr>
      </p:pic>
    </p:spTree>
    <p:extLst>
      <p:ext uri="{BB962C8B-B14F-4D97-AF65-F5344CB8AC3E}">
        <p14:creationId xmlns:p14="http://schemas.microsoft.com/office/powerpoint/2010/main" val="22868258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2" name="Google Shape;132;p17"/>
          <p:cNvSpPr txBox="1"/>
          <p:nvPr/>
        </p:nvSpPr>
        <p:spPr>
          <a:xfrm>
            <a:off x="1566482" y="3552587"/>
            <a:ext cx="11497436" cy="747897"/>
          </a:xfrm>
          <a:prstGeom prst="rect">
            <a:avLst/>
          </a:prstGeom>
          <a:noFill/>
          <a:ln>
            <a:noFill/>
          </a:ln>
        </p:spPr>
        <p:txBody>
          <a:bodyPr spcFirstLastPara="1" wrap="square" lIns="0" tIns="0" rIns="0" bIns="0" anchor="t" anchorCtr="0">
            <a:spAutoFit/>
          </a:bodyPr>
          <a:lstStyle/>
          <a:p>
            <a:pPr algn="ctr"/>
            <a:r>
              <a:rPr lang="en-US" sz="4860" b="1" dirty="0" err="1">
                <a:latin typeface="Barlow Bold" panose="020B0604020202020204" charset="0"/>
                <a:ea typeface="Playfair Display"/>
                <a:cs typeface="Playfair Display"/>
                <a:sym typeface="Playfair Display"/>
              </a:rPr>
              <a:t>Phần</a:t>
            </a:r>
            <a:r>
              <a:rPr lang="en-US" sz="4860" b="1" dirty="0">
                <a:latin typeface="Barlow Bold" panose="020B0604020202020204" charset="0"/>
                <a:ea typeface="Playfair Display"/>
                <a:cs typeface="Playfair Display"/>
                <a:sym typeface="Playfair Display"/>
              </a:rPr>
              <a:t> 2: "Ma </a:t>
            </a:r>
            <a:r>
              <a:rPr lang="en-US" sz="4860" b="1" dirty="0" err="1">
                <a:latin typeface="Barlow Bold" panose="020B0604020202020204" charset="0"/>
                <a:ea typeface="Playfair Display"/>
                <a:cs typeface="Playfair Display"/>
                <a:sym typeface="Playfair Display"/>
              </a:rPr>
              <a:t>Trận</a:t>
            </a:r>
            <a:r>
              <a:rPr lang="en-US" sz="4860" b="1" dirty="0">
                <a:latin typeface="Barlow Bold" panose="020B0604020202020204" charset="0"/>
                <a:ea typeface="Playfair Display"/>
                <a:cs typeface="Playfair Display"/>
                <a:sym typeface="Playfair Display"/>
              </a:rPr>
              <a:t>" </a:t>
            </a:r>
            <a:r>
              <a:rPr lang="en-US" sz="4860" b="1" dirty="0" err="1">
                <a:latin typeface="Barlow Bold" panose="020B0604020202020204" charset="0"/>
                <a:ea typeface="Playfair Display"/>
                <a:cs typeface="Playfair Display"/>
                <a:sym typeface="Playfair Display"/>
              </a:rPr>
              <a:t>Thông</a:t>
            </a:r>
            <a:r>
              <a:rPr lang="en-US" sz="4860" b="1" dirty="0">
                <a:latin typeface="Barlow Bold" panose="020B0604020202020204" charset="0"/>
                <a:ea typeface="Playfair Display"/>
                <a:cs typeface="Playfair Display"/>
                <a:sym typeface="Playfair Display"/>
              </a:rPr>
              <a:t> Tin &amp; </a:t>
            </a:r>
            <a:r>
              <a:rPr lang="en-US" sz="4860" b="1" dirty="0" err="1">
                <a:latin typeface="Barlow Bold" panose="020B0604020202020204" charset="0"/>
                <a:ea typeface="Playfair Display"/>
                <a:cs typeface="Playfair Display"/>
                <a:sym typeface="Playfair Display"/>
              </a:rPr>
              <a:t>Nỗi</a:t>
            </a:r>
            <a:r>
              <a:rPr lang="en-US" sz="4860" b="1" dirty="0">
                <a:latin typeface="Barlow Bold" panose="020B0604020202020204" charset="0"/>
                <a:ea typeface="Playfair Display"/>
                <a:cs typeface="Playfair Display"/>
                <a:sym typeface="Playfair Display"/>
              </a:rPr>
              <a:t> Lo</a:t>
            </a:r>
            <a:endParaRPr sz="2160" dirty="0">
              <a:latin typeface="Barlow Bold" panose="020B0604020202020204" charset="0"/>
            </a:endParaRPr>
          </a:p>
        </p:txBody>
      </p:sp>
      <p:sp>
        <p:nvSpPr>
          <p:cNvPr id="133" name="Google Shape;133;p17"/>
          <p:cNvSpPr txBox="1"/>
          <p:nvPr/>
        </p:nvSpPr>
        <p:spPr>
          <a:xfrm>
            <a:off x="2296620" y="4718461"/>
            <a:ext cx="10037160" cy="487506"/>
          </a:xfrm>
          <a:prstGeom prst="rect">
            <a:avLst/>
          </a:prstGeom>
          <a:noFill/>
          <a:ln>
            <a:noFill/>
          </a:ln>
        </p:spPr>
        <p:txBody>
          <a:bodyPr spcFirstLastPara="1" wrap="square" lIns="0" tIns="0" rIns="0" bIns="0" anchor="t" anchorCtr="0">
            <a:spAutoFit/>
          </a:bodyPr>
          <a:lstStyle/>
          <a:p>
            <a:pPr algn="ctr">
              <a:lnSpc>
                <a:spcPct val="160000"/>
              </a:lnSpc>
            </a:pPr>
            <a:r>
              <a:rPr lang="en-US" sz="1980" dirty="0" err="1">
                <a:solidFill>
                  <a:srgbClr val="00B0F0"/>
                </a:solidFill>
                <a:latin typeface="Barlow Bold" panose="020B0604020202020204" charset="0"/>
                <a:ea typeface="Inter"/>
                <a:cs typeface="Inter"/>
                <a:sym typeface="Inter"/>
              </a:rPr>
              <a:t>Nghịch</a:t>
            </a:r>
            <a:r>
              <a:rPr lang="en-US" sz="1980" dirty="0">
                <a:solidFill>
                  <a:srgbClr val="00B0F0"/>
                </a:solidFill>
                <a:latin typeface="Barlow Bold" panose="020B0604020202020204" charset="0"/>
                <a:ea typeface="Inter"/>
                <a:cs typeface="Inter"/>
                <a:sym typeface="Inter"/>
              </a:rPr>
              <a:t> </a:t>
            </a:r>
            <a:r>
              <a:rPr lang="en-US" sz="1980" dirty="0" err="1">
                <a:solidFill>
                  <a:srgbClr val="00B0F0"/>
                </a:solidFill>
                <a:latin typeface="Barlow Bold" panose="020B0604020202020204" charset="0"/>
                <a:ea typeface="Inter"/>
                <a:cs typeface="Inter"/>
                <a:sym typeface="Inter"/>
              </a:rPr>
              <a:t>lý</a:t>
            </a:r>
            <a:r>
              <a:rPr lang="en-US" sz="1980" dirty="0">
                <a:solidFill>
                  <a:srgbClr val="00B0F0"/>
                </a:solidFill>
                <a:latin typeface="Barlow Bold" panose="020B0604020202020204" charset="0"/>
                <a:ea typeface="Inter"/>
                <a:cs typeface="Inter"/>
                <a:sym typeface="Inter"/>
              </a:rPr>
              <a:t> </a:t>
            </a:r>
            <a:r>
              <a:rPr lang="en-US" sz="1980" dirty="0" err="1">
                <a:solidFill>
                  <a:srgbClr val="00B0F0"/>
                </a:solidFill>
                <a:latin typeface="Barlow Bold" panose="020B0604020202020204" charset="0"/>
                <a:ea typeface="Inter"/>
                <a:cs typeface="Inter"/>
                <a:sym typeface="Inter"/>
              </a:rPr>
              <a:t>thời</a:t>
            </a:r>
            <a:r>
              <a:rPr lang="en-US" sz="1980" dirty="0">
                <a:solidFill>
                  <a:srgbClr val="00B0F0"/>
                </a:solidFill>
                <a:latin typeface="Barlow Bold" panose="020B0604020202020204" charset="0"/>
                <a:ea typeface="Inter"/>
                <a:cs typeface="Inter"/>
                <a:sym typeface="Inter"/>
              </a:rPr>
              <a:t> </a:t>
            </a:r>
            <a:r>
              <a:rPr lang="en-US" sz="1980" dirty="0" err="1">
                <a:solidFill>
                  <a:srgbClr val="00B0F0"/>
                </a:solidFill>
                <a:latin typeface="Barlow Bold" panose="020B0604020202020204" charset="0"/>
                <a:ea typeface="Inter"/>
                <a:cs typeface="Inter"/>
                <a:sym typeface="Inter"/>
              </a:rPr>
              <a:t>đại</a:t>
            </a:r>
            <a:r>
              <a:rPr lang="en-US" sz="1980" dirty="0">
                <a:solidFill>
                  <a:srgbClr val="00B0F0"/>
                </a:solidFill>
                <a:latin typeface="Barlow Bold" panose="020B0604020202020204" charset="0"/>
                <a:ea typeface="Inter"/>
                <a:cs typeface="Inter"/>
                <a:sym typeface="Inter"/>
              </a:rPr>
              <a:t> </a:t>
            </a:r>
            <a:r>
              <a:rPr lang="en-US" sz="1980" dirty="0" err="1">
                <a:solidFill>
                  <a:srgbClr val="00B0F0"/>
                </a:solidFill>
                <a:latin typeface="Barlow Bold" panose="020B0604020202020204" charset="0"/>
                <a:ea typeface="Inter"/>
                <a:cs typeface="Inter"/>
                <a:sym typeface="Inter"/>
              </a:rPr>
              <a:t>mới</a:t>
            </a:r>
            <a:r>
              <a:rPr lang="en-US" sz="1980" dirty="0">
                <a:solidFill>
                  <a:srgbClr val="00B0F0"/>
                </a:solidFill>
                <a:latin typeface="Barlow Bold" panose="020B0604020202020204" charset="0"/>
                <a:ea typeface="Inter"/>
                <a:cs typeface="Inter"/>
                <a:sym typeface="Inter"/>
              </a:rPr>
              <a:t>: </a:t>
            </a:r>
            <a:r>
              <a:rPr lang="en-US" sz="1980" dirty="0" err="1">
                <a:solidFill>
                  <a:srgbClr val="00B0F0"/>
                </a:solidFill>
                <a:latin typeface="Barlow Bold" panose="020B0604020202020204" charset="0"/>
                <a:ea typeface="Inter"/>
                <a:cs typeface="Inter"/>
                <a:sym typeface="Inter"/>
              </a:rPr>
              <a:t>Sự</a:t>
            </a:r>
            <a:r>
              <a:rPr lang="en-US" sz="1980" dirty="0">
                <a:solidFill>
                  <a:srgbClr val="00B0F0"/>
                </a:solidFill>
                <a:latin typeface="Barlow Bold" panose="020B0604020202020204" charset="0"/>
                <a:ea typeface="Inter"/>
                <a:cs typeface="Inter"/>
                <a:sym typeface="Inter"/>
              </a:rPr>
              <a:t> </a:t>
            </a:r>
            <a:r>
              <a:rPr lang="en-US" sz="1980" dirty="0" err="1">
                <a:solidFill>
                  <a:srgbClr val="00B0F0"/>
                </a:solidFill>
                <a:latin typeface="Barlow Bold" panose="020B0604020202020204" charset="0"/>
                <a:ea typeface="Inter"/>
                <a:cs typeface="Inter"/>
                <a:sym typeface="Inter"/>
              </a:rPr>
              <a:t>tiện</a:t>
            </a:r>
            <a:r>
              <a:rPr lang="en-US" sz="1980" dirty="0">
                <a:solidFill>
                  <a:srgbClr val="00B0F0"/>
                </a:solidFill>
                <a:latin typeface="Barlow Bold" panose="020B0604020202020204" charset="0"/>
                <a:ea typeface="Inter"/>
                <a:cs typeface="Inter"/>
                <a:sym typeface="Inter"/>
              </a:rPr>
              <a:t> </a:t>
            </a:r>
            <a:r>
              <a:rPr lang="en-US" sz="1980" dirty="0" err="1">
                <a:solidFill>
                  <a:srgbClr val="00B0F0"/>
                </a:solidFill>
                <a:latin typeface="Barlow Bold" panose="020B0604020202020204" charset="0"/>
                <a:ea typeface="Inter"/>
                <a:cs typeface="Inter"/>
                <a:sym typeface="Inter"/>
              </a:rPr>
              <a:t>lợi</a:t>
            </a:r>
            <a:r>
              <a:rPr lang="en-US" sz="1980" dirty="0">
                <a:solidFill>
                  <a:srgbClr val="00B0F0"/>
                </a:solidFill>
                <a:latin typeface="Barlow Bold" panose="020B0604020202020204" charset="0"/>
                <a:ea typeface="Inter"/>
                <a:cs typeface="Inter"/>
                <a:sym typeface="Inter"/>
              </a:rPr>
              <a:t> </a:t>
            </a:r>
            <a:r>
              <a:rPr lang="en-US" sz="1980" dirty="0" err="1">
                <a:solidFill>
                  <a:srgbClr val="00B0F0"/>
                </a:solidFill>
                <a:latin typeface="Barlow Bold" panose="020B0604020202020204" charset="0"/>
                <a:ea typeface="Inter"/>
                <a:cs typeface="Inter"/>
                <a:sym typeface="Inter"/>
              </a:rPr>
              <a:t>tối</a:t>
            </a:r>
            <a:r>
              <a:rPr lang="en-US" sz="1980" dirty="0">
                <a:solidFill>
                  <a:srgbClr val="00B0F0"/>
                </a:solidFill>
                <a:latin typeface="Barlow Bold" panose="020B0604020202020204" charset="0"/>
                <a:ea typeface="Inter"/>
                <a:cs typeface="Inter"/>
                <a:sym typeface="Inter"/>
              </a:rPr>
              <a:t> </a:t>
            </a:r>
            <a:r>
              <a:rPr lang="en-US" sz="1980" dirty="0" err="1">
                <a:solidFill>
                  <a:srgbClr val="00B0F0"/>
                </a:solidFill>
                <a:latin typeface="Barlow Bold" panose="020B0604020202020204" charset="0"/>
                <a:ea typeface="Inter"/>
                <a:cs typeface="Inter"/>
                <a:sym typeface="Inter"/>
              </a:rPr>
              <a:t>đa</a:t>
            </a:r>
            <a:r>
              <a:rPr lang="en-US" sz="1980" dirty="0">
                <a:solidFill>
                  <a:srgbClr val="00B0F0"/>
                </a:solidFill>
                <a:latin typeface="Barlow Bold" panose="020B0604020202020204" charset="0"/>
                <a:ea typeface="Inter"/>
                <a:cs typeface="Inter"/>
                <a:sym typeface="Inter"/>
              </a:rPr>
              <a:t> song </a:t>
            </a:r>
            <a:r>
              <a:rPr lang="en-US" sz="1980" dirty="0" err="1">
                <a:solidFill>
                  <a:srgbClr val="00B0F0"/>
                </a:solidFill>
                <a:latin typeface="Barlow Bold" panose="020B0604020202020204" charset="0"/>
                <a:ea typeface="Inter"/>
                <a:cs typeface="Inter"/>
                <a:sym typeface="Inter"/>
              </a:rPr>
              <a:t>hành</a:t>
            </a:r>
            <a:r>
              <a:rPr lang="en-US" sz="1980" dirty="0">
                <a:solidFill>
                  <a:srgbClr val="00B0F0"/>
                </a:solidFill>
                <a:latin typeface="Barlow Bold" panose="020B0604020202020204" charset="0"/>
                <a:ea typeface="Inter"/>
                <a:cs typeface="Inter"/>
                <a:sym typeface="Inter"/>
              </a:rPr>
              <a:t> </a:t>
            </a:r>
            <a:r>
              <a:rPr lang="en-US" sz="1980" dirty="0" err="1">
                <a:solidFill>
                  <a:srgbClr val="00B0F0"/>
                </a:solidFill>
                <a:latin typeface="Barlow Bold" panose="020B0604020202020204" charset="0"/>
                <a:ea typeface="Inter"/>
                <a:cs typeface="Inter"/>
                <a:sym typeface="Inter"/>
              </a:rPr>
              <a:t>cùng</a:t>
            </a:r>
            <a:r>
              <a:rPr lang="en-US" sz="1980" dirty="0">
                <a:solidFill>
                  <a:srgbClr val="00B0F0"/>
                </a:solidFill>
                <a:latin typeface="Barlow Bold" panose="020B0604020202020204" charset="0"/>
                <a:ea typeface="Inter"/>
                <a:cs typeface="Inter"/>
                <a:sym typeface="Inter"/>
              </a:rPr>
              <a:t> </a:t>
            </a:r>
            <a:r>
              <a:rPr lang="en-US" sz="1980" dirty="0" err="1">
                <a:solidFill>
                  <a:srgbClr val="00B0F0"/>
                </a:solidFill>
                <a:latin typeface="Barlow Bold" panose="020B0604020202020204" charset="0"/>
                <a:ea typeface="Inter"/>
                <a:cs typeface="Inter"/>
                <a:sym typeface="Inter"/>
              </a:rPr>
              <a:t>rủi</a:t>
            </a:r>
            <a:r>
              <a:rPr lang="en-US" sz="1980" dirty="0">
                <a:solidFill>
                  <a:srgbClr val="00B0F0"/>
                </a:solidFill>
                <a:latin typeface="Barlow Bold" panose="020B0604020202020204" charset="0"/>
                <a:ea typeface="Inter"/>
                <a:cs typeface="Inter"/>
                <a:sym typeface="Inter"/>
              </a:rPr>
              <a:t> </a:t>
            </a:r>
            <a:r>
              <a:rPr lang="en-US" sz="1980" dirty="0" err="1">
                <a:solidFill>
                  <a:srgbClr val="00B0F0"/>
                </a:solidFill>
                <a:latin typeface="Barlow Bold" panose="020B0604020202020204" charset="0"/>
                <a:ea typeface="Inter"/>
                <a:cs typeface="Inter"/>
                <a:sym typeface="Inter"/>
              </a:rPr>
              <a:t>ro</a:t>
            </a:r>
            <a:r>
              <a:rPr lang="en-US" sz="1980" dirty="0">
                <a:solidFill>
                  <a:srgbClr val="00B0F0"/>
                </a:solidFill>
                <a:latin typeface="Barlow Bold" panose="020B0604020202020204" charset="0"/>
                <a:ea typeface="Inter"/>
                <a:cs typeface="Inter"/>
                <a:sym typeface="Inter"/>
              </a:rPr>
              <a:t> </a:t>
            </a:r>
            <a:r>
              <a:rPr lang="en-US" sz="1980" dirty="0" err="1">
                <a:solidFill>
                  <a:srgbClr val="00B0F0"/>
                </a:solidFill>
                <a:latin typeface="Barlow Bold" panose="020B0604020202020204" charset="0"/>
                <a:ea typeface="Inter"/>
                <a:cs typeface="Inter"/>
                <a:sym typeface="Inter"/>
              </a:rPr>
              <a:t>thông</a:t>
            </a:r>
            <a:r>
              <a:rPr lang="en-US" sz="1980" dirty="0">
                <a:solidFill>
                  <a:srgbClr val="00B0F0"/>
                </a:solidFill>
                <a:latin typeface="Barlow Bold" panose="020B0604020202020204" charset="0"/>
                <a:ea typeface="Inter"/>
                <a:cs typeface="Inter"/>
                <a:sym typeface="Inter"/>
              </a:rPr>
              <a:t> tin </a:t>
            </a:r>
            <a:r>
              <a:rPr lang="en-US" sz="1980" dirty="0" err="1">
                <a:solidFill>
                  <a:srgbClr val="00B0F0"/>
                </a:solidFill>
                <a:latin typeface="Barlow Bold" panose="020B0604020202020204" charset="0"/>
                <a:ea typeface="Inter"/>
                <a:cs typeface="Inter"/>
                <a:sym typeface="Inter"/>
              </a:rPr>
              <a:t>sâu</a:t>
            </a:r>
            <a:r>
              <a:rPr lang="en-US" sz="1980" dirty="0">
                <a:solidFill>
                  <a:srgbClr val="00B0F0"/>
                </a:solidFill>
                <a:latin typeface="Barlow Bold" panose="020B0604020202020204" charset="0"/>
                <a:ea typeface="Inter"/>
                <a:cs typeface="Inter"/>
                <a:sym typeface="Inter"/>
              </a:rPr>
              <a:t> </a:t>
            </a:r>
            <a:r>
              <a:rPr lang="en-US" sz="1980" dirty="0" err="1">
                <a:solidFill>
                  <a:srgbClr val="00B0F0"/>
                </a:solidFill>
                <a:latin typeface="Barlow Bold" panose="020B0604020202020204" charset="0"/>
                <a:ea typeface="Inter"/>
                <a:cs typeface="Inter"/>
                <a:sym typeface="Inter"/>
              </a:rPr>
              <a:t>sắc</a:t>
            </a:r>
            <a:endParaRPr sz="2160" dirty="0">
              <a:solidFill>
                <a:srgbClr val="00B0F0"/>
              </a:solidFill>
              <a:latin typeface="Barlow Bold" panose="020B0604020202020204" charset="0"/>
            </a:endParaRPr>
          </a:p>
        </p:txBody>
      </p:sp>
      <p:pic>
        <p:nvPicPr>
          <p:cNvPr id="6" name="Picture 5" descr="A logo with blue and yellow flowers&#10;&#10;AI-generated content may be incorrect.">
            <a:extLst>
              <a:ext uri="{FF2B5EF4-FFF2-40B4-BE49-F238E27FC236}">
                <a16:creationId xmlns:a16="http://schemas.microsoft.com/office/drawing/2014/main" id="{B13575ED-6BF2-4703-8D17-277F6806E21D}"/>
              </a:ext>
            </a:extLst>
          </p:cNvPr>
          <p:cNvPicPr>
            <a:picLocks noChangeAspect="1"/>
          </p:cNvPicPr>
          <p:nvPr/>
        </p:nvPicPr>
        <p:blipFill>
          <a:blip r:embed="rId3"/>
          <a:srcRect t="22705" b="14585"/>
          <a:stretch/>
        </p:blipFill>
        <p:spPr>
          <a:xfrm>
            <a:off x="559602" y="274552"/>
            <a:ext cx="1768094" cy="783902"/>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67E99EF-1A56-49B6-A2B8-73AEF9F46B7F}"/>
              </a:ext>
            </a:extLst>
          </p:cNvPr>
          <p:cNvSpPr txBox="1"/>
          <p:nvPr/>
        </p:nvSpPr>
        <p:spPr>
          <a:xfrm>
            <a:off x="1554480" y="1413740"/>
            <a:ext cx="11992722" cy="5402120"/>
          </a:xfrm>
          <a:prstGeom prst="rect">
            <a:avLst/>
          </a:prstGeom>
          <a:noFill/>
        </p:spPr>
        <p:txBody>
          <a:bodyPr wrap="square" rtlCol="0">
            <a:spAutoFit/>
          </a:bodyPr>
          <a:lstStyle/>
          <a:p>
            <a:r>
              <a:rPr lang="vi-VN" sz="3600" b="1" i="0" dirty="0">
                <a:solidFill>
                  <a:srgbClr val="081B3A"/>
                </a:solidFill>
                <a:effectLst/>
                <a:latin typeface="Calibri" panose="020F0502020204030204" pitchFamily="34" charset="0"/>
                <a:ea typeface="Calibri" panose="020F0502020204030204" pitchFamily="34" charset="0"/>
                <a:cs typeface="Calibri" panose="020F0502020204030204" pitchFamily="34" charset="0"/>
              </a:rPr>
              <a:t>CÂU HỎI </a:t>
            </a:r>
            <a:r>
              <a:rPr lang="en-US" sz="3600" b="1" dirty="0">
                <a:solidFill>
                  <a:srgbClr val="081B3A"/>
                </a:solidFill>
                <a:latin typeface="Calibri" panose="020F0502020204030204" pitchFamily="34" charset="0"/>
                <a:ea typeface="Calibri" panose="020F0502020204030204" pitchFamily="34" charset="0"/>
                <a:cs typeface="Calibri" panose="020F0502020204030204" pitchFamily="34" charset="0"/>
              </a:rPr>
              <a:t>1</a:t>
            </a:r>
            <a:endParaRPr lang="en-US" sz="3600" b="1" i="0" dirty="0">
              <a:solidFill>
                <a:srgbClr val="081B3A"/>
              </a:solidFill>
              <a:effectLst/>
              <a:latin typeface="Calibri" panose="020F0502020204030204" pitchFamily="34" charset="0"/>
              <a:ea typeface="Calibri" panose="020F0502020204030204" pitchFamily="34" charset="0"/>
              <a:cs typeface="Calibri" panose="020F0502020204030204" pitchFamily="34" charset="0"/>
            </a:endParaRPr>
          </a:p>
          <a:p>
            <a:endParaRPr lang="en-US" sz="3600" b="1" i="0" dirty="0">
              <a:solidFill>
                <a:srgbClr val="00B0F0"/>
              </a:solidFill>
              <a:effectLst/>
            </a:endParaRPr>
          </a:p>
          <a:p>
            <a:r>
              <a:rPr lang="en-US" sz="3600" b="1" i="0" dirty="0">
                <a:solidFill>
                  <a:srgbClr val="00B0F0"/>
                </a:solidFill>
                <a:effectLst/>
              </a:rPr>
              <a:t>ĐÁNH GIÁ MỨC ĐỘ RỦI RO KHI SỬ DỤNG AI </a:t>
            </a:r>
          </a:p>
          <a:p>
            <a:r>
              <a:rPr lang="en-US" sz="3600" b="1" i="0" dirty="0">
                <a:solidFill>
                  <a:srgbClr val="00B0F0"/>
                </a:solidFill>
                <a:effectLst/>
              </a:rPr>
              <a:t>TRONG BÁO CHÍ ĐỐI VỚI NIỀM TIN CỦA KHÁN GIẢ/ ĐỘC GIẢ:</a:t>
            </a:r>
          </a:p>
          <a:p>
            <a:endParaRPr lang="en-US" sz="1400" b="0" i="0" dirty="0">
              <a:solidFill>
                <a:srgbClr val="081B3A"/>
              </a:solidFill>
              <a:effectLst/>
            </a:endParaRPr>
          </a:p>
          <a:p>
            <a:pPr>
              <a:lnSpc>
                <a:spcPct val="150000"/>
              </a:lnSpc>
            </a:pPr>
            <a:r>
              <a:rPr lang="en-US" sz="3200" b="0" i="0" dirty="0">
                <a:solidFill>
                  <a:srgbClr val="081B3A"/>
                </a:solidFill>
                <a:effectLst/>
              </a:rPr>
              <a:t>1 - </a:t>
            </a:r>
            <a:r>
              <a:rPr lang="en-US" sz="3200" dirty="0" err="1">
                <a:solidFill>
                  <a:srgbClr val="081B3A"/>
                </a:solidFill>
              </a:rPr>
              <a:t>S</a:t>
            </a:r>
            <a:r>
              <a:rPr lang="en-US" sz="3200" b="0" i="0" dirty="0" err="1">
                <a:solidFill>
                  <a:srgbClr val="081B3A"/>
                </a:solidFill>
                <a:effectLst/>
              </a:rPr>
              <a:t>ự</a:t>
            </a:r>
            <a:r>
              <a:rPr lang="en-US" sz="3200" b="0" i="0" dirty="0">
                <a:solidFill>
                  <a:srgbClr val="081B3A"/>
                </a:solidFill>
                <a:effectLst/>
              </a:rPr>
              <a:t> </a:t>
            </a:r>
            <a:r>
              <a:rPr lang="en-US" sz="3200" b="0" i="0" dirty="0" err="1">
                <a:solidFill>
                  <a:srgbClr val="081B3A"/>
                </a:solidFill>
                <a:effectLst/>
              </a:rPr>
              <a:t>nghi</a:t>
            </a:r>
            <a:r>
              <a:rPr lang="en-US" sz="3200" b="0" i="0" dirty="0">
                <a:solidFill>
                  <a:srgbClr val="081B3A"/>
                </a:solidFill>
                <a:effectLst/>
              </a:rPr>
              <a:t> </a:t>
            </a:r>
            <a:r>
              <a:rPr lang="en-US" sz="3200" b="0" i="0" dirty="0" err="1">
                <a:solidFill>
                  <a:srgbClr val="081B3A"/>
                </a:solidFill>
                <a:effectLst/>
              </a:rPr>
              <a:t>ngờ</a:t>
            </a:r>
            <a:r>
              <a:rPr lang="en-US" sz="3200" b="0" i="0" dirty="0">
                <a:solidFill>
                  <a:srgbClr val="081B3A"/>
                </a:solidFill>
                <a:effectLst/>
              </a:rPr>
              <a:t> </a:t>
            </a:r>
          </a:p>
          <a:p>
            <a:pPr>
              <a:lnSpc>
                <a:spcPct val="150000"/>
              </a:lnSpc>
            </a:pPr>
            <a:r>
              <a:rPr lang="en-US" sz="3200" b="0" i="0" dirty="0">
                <a:solidFill>
                  <a:srgbClr val="081B3A"/>
                </a:solidFill>
                <a:effectLst/>
              </a:rPr>
              <a:t>2 - </a:t>
            </a:r>
            <a:r>
              <a:rPr lang="en-US" sz="3200" dirty="0" err="1">
                <a:solidFill>
                  <a:srgbClr val="081B3A"/>
                </a:solidFill>
              </a:rPr>
              <a:t>T</a:t>
            </a:r>
            <a:r>
              <a:rPr lang="en-US" sz="3200" b="0" i="0" dirty="0" err="1">
                <a:solidFill>
                  <a:srgbClr val="081B3A"/>
                </a:solidFill>
                <a:effectLst/>
              </a:rPr>
              <a:t>hiếu</a:t>
            </a:r>
            <a:r>
              <a:rPr lang="en-US" sz="3200" b="0" i="0" dirty="0">
                <a:solidFill>
                  <a:srgbClr val="081B3A"/>
                </a:solidFill>
                <a:effectLst/>
              </a:rPr>
              <a:t> </a:t>
            </a:r>
            <a:r>
              <a:rPr lang="en-US" sz="3200" b="0" i="0" dirty="0" err="1">
                <a:solidFill>
                  <a:srgbClr val="081B3A"/>
                </a:solidFill>
                <a:effectLst/>
              </a:rPr>
              <a:t>thiện</a:t>
            </a:r>
            <a:r>
              <a:rPr lang="en-US" sz="3200" b="0" i="0" dirty="0">
                <a:solidFill>
                  <a:srgbClr val="081B3A"/>
                </a:solidFill>
                <a:effectLst/>
              </a:rPr>
              <a:t> </a:t>
            </a:r>
            <a:r>
              <a:rPr lang="en-US" sz="3200" b="0" i="0" dirty="0" err="1">
                <a:solidFill>
                  <a:srgbClr val="081B3A"/>
                </a:solidFill>
                <a:effectLst/>
              </a:rPr>
              <a:t>cảm</a:t>
            </a:r>
            <a:r>
              <a:rPr lang="en-US" sz="3200" b="0" i="0" dirty="0">
                <a:solidFill>
                  <a:srgbClr val="081B3A"/>
                </a:solidFill>
                <a:effectLst/>
              </a:rPr>
              <a:t> </a:t>
            </a:r>
          </a:p>
          <a:p>
            <a:pPr>
              <a:lnSpc>
                <a:spcPct val="150000"/>
              </a:lnSpc>
            </a:pPr>
            <a:r>
              <a:rPr lang="en-US" sz="3200" b="0" i="0" dirty="0">
                <a:solidFill>
                  <a:srgbClr val="081B3A"/>
                </a:solidFill>
                <a:effectLst/>
              </a:rPr>
              <a:t>3 - </a:t>
            </a:r>
            <a:r>
              <a:rPr lang="en-US" sz="3200" dirty="0" err="1">
                <a:solidFill>
                  <a:srgbClr val="081B3A"/>
                </a:solidFill>
              </a:rPr>
              <a:t>T</a:t>
            </a:r>
            <a:r>
              <a:rPr lang="en-US" sz="3200" b="0" i="0" dirty="0" err="1">
                <a:solidFill>
                  <a:srgbClr val="081B3A"/>
                </a:solidFill>
                <a:effectLst/>
              </a:rPr>
              <a:t>hiếu</a:t>
            </a:r>
            <a:r>
              <a:rPr lang="en-US" sz="3200" b="0" i="0" dirty="0">
                <a:solidFill>
                  <a:srgbClr val="081B3A"/>
                </a:solidFill>
                <a:effectLst/>
              </a:rPr>
              <a:t> </a:t>
            </a:r>
            <a:r>
              <a:rPr lang="en-US" sz="3200" b="0" i="0" dirty="0" err="1">
                <a:solidFill>
                  <a:srgbClr val="081B3A"/>
                </a:solidFill>
                <a:effectLst/>
              </a:rPr>
              <a:t>gần</a:t>
            </a:r>
            <a:r>
              <a:rPr lang="en-US" sz="3200" b="0" i="0" dirty="0">
                <a:solidFill>
                  <a:srgbClr val="081B3A"/>
                </a:solidFill>
                <a:effectLst/>
              </a:rPr>
              <a:t> </a:t>
            </a:r>
            <a:r>
              <a:rPr lang="en-US" sz="3200" b="0" i="0" dirty="0" err="1">
                <a:solidFill>
                  <a:srgbClr val="081B3A"/>
                </a:solidFill>
                <a:effectLst/>
              </a:rPr>
              <a:t>gũi</a:t>
            </a:r>
            <a:r>
              <a:rPr lang="en-US" sz="3200" b="0" i="0" dirty="0">
                <a:solidFill>
                  <a:srgbClr val="081B3A"/>
                </a:solidFill>
                <a:effectLst/>
              </a:rPr>
              <a:t> </a:t>
            </a:r>
          </a:p>
          <a:p>
            <a:pPr>
              <a:lnSpc>
                <a:spcPct val="150000"/>
              </a:lnSpc>
            </a:pPr>
            <a:r>
              <a:rPr lang="en-US" sz="3200" b="0" i="0" dirty="0">
                <a:solidFill>
                  <a:srgbClr val="081B3A"/>
                </a:solidFill>
                <a:effectLst/>
              </a:rPr>
              <a:t>4 - </a:t>
            </a:r>
            <a:r>
              <a:rPr lang="en-US" sz="3200" dirty="0" err="1">
                <a:solidFill>
                  <a:srgbClr val="081B3A"/>
                </a:solidFill>
              </a:rPr>
              <a:t>K</a:t>
            </a:r>
            <a:r>
              <a:rPr lang="en-US" sz="3200" b="0" i="0" dirty="0" err="1">
                <a:solidFill>
                  <a:srgbClr val="081B3A"/>
                </a:solidFill>
                <a:effectLst/>
              </a:rPr>
              <a:t>hó</a:t>
            </a:r>
            <a:r>
              <a:rPr lang="en-US" sz="3200" b="0" i="0" dirty="0">
                <a:solidFill>
                  <a:srgbClr val="081B3A"/>
                </a:solidFill>
                <a:effectLst/>
              </a:rPr>
              <a:t> </a:t>
            </a:r>
            <a:r>
              <a:rPr lang="en-US" sz="3200" b="0" i="0" dirty="0" err="1">
                <a:solidFill>
                  <a:srgbClr val="081B3A"/>
                </a:solidFill>
                <a:effectLst/>
              </a:rPr>
              <a:t>hiểu</a:t>
            </a:r>
            <a:endParaRPr lang="en-US" sz="3200" dirty="0"/>
          </a:p>
        </p:txBody>
      </p:sp>
      <p:pic>
        <p:nvPicPr>
          <p:cNvPr id="3" name="Picture 2">
            <a:extLst>
              <a:ext uri="{FF2B5EF4-FFF2-40B4-BE49-F238E27FC236}">
                <a16:creationId xmlns:a16="http://schemas.microsoft.com/office/drawing/2014/main" id="{5FF918BF-F38A-417A-9FA1-F508A08A301B}"/>
              </a:ext>
            </a:extLst>
          </p:cNvPr>
          <p:cNvPicPr>
            <a:picLocks noChangeAspect="1"/>
          </p:cNvPicPr>
          <p:nvPr/>
        </p:nvPicPr>
        <p:blipFill>
          <a:blip r:embed="rId2"/>
          <a:stretch>
            <a:fillRect/>
          </a:stretch>
        </p:blipFill>
        <p:spPr>
          <a:xfrm>
            <a:off x="11944039" y="7658020"/>
            <a:ext cx="2743583" cy="571580"/>
          </a:xfrm>
          <a:prstGeom prst="rect">
            <a:avLst/>
          </a:prstGeom>
        </p:spPr>
      </p:pic>
      <p:pic>
        <p:nvPicPr>
          <p:cNvPr id="4" name="Picture 3" descr="A logo with blue and yellow flowers&#10;&#10;AI-generated content may be incorrect.">
            <a:extLst>
              <a:ext uri="{FF2B5EF4-FFF2-40B4-BE49-F238E27FC236}">
                <a16:creationId xmlns:a16="http://schemas.microsoft.com/office/drawing/2014/main" id="{64FE6C51-65F5-4F24-88C5-58EE3A334F62}"/>
              </a:ext>
            </a:extLst>
          </p:cNvPr>
          <p:cNvPicPr>
            <a:picLocks noChangeAspect="1"/>
          </p:cNvPicPr>
          <p:nvPr/>
        </p:nvPicPr>
        <p:blipFill>
          <a:blip r:embed="rId3"/>
          <a:srcRect t="22705" b="14585"/>
          <a:stretch/>
        </p:blipFill>
        <p:spPr>
          <a:xfrm>
            <a:off x="367229" y="274552"/>
            <a:ext cx="1531570" cy="679037"/>
          </a:xfrm>
          <a:prstGeom prst="rect">
            <a:avLst/>
          </a:prstGeom>
        </p:spPr>
      </p:pic>
    </p:spTree>
    <p:extLst>
      <p:ext uri="{BB962C8B-B14F-4D97-AF65-F5344CB8AC3E}">
        <p14:creationId xmlns:p14="http://schemas.microsoft.com/office/powerpoint/2010/main" val="29595332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758309" y="2097286"/>
            <a:ext cx="4561284" cy="570071"/>
          </a:xfrm>
          <a:prstGeom prst="rect">
            <a:avLst/>
          </a:prstGeom>
          <a:noFill/>
          <a:ln/>
        </p:spPr>
        <p:txBody>
          <a:bodyPr wrap="none" lIns="0" tIns="0" rIns="0" bIns="0" rtlCol="0" anchor="t"/>
          <a:lstStyle/>
          <a:p>
            <a:pPr marL="0" indent="0" algn="l">
              <a:lnSpc>
                <a:spcPts val="4450"/>
              </a:lnSpc>
              <a:buNone/>
            </a:pPr>
            <a:r>
              <a:rPr lang="en-US" sz="3550" b="1" dirty="0">
                <a:solidFill>
                  <a:srgbClr val="75BAE6"/>
                </a:solidFill>
                <a:latin typeface="Barlow Bold" pitchFamily="34" charset="0"/>
                <a:ea typeface="Barlow Bold" pitchFamily="34" charset="-122"/>
                <a:cs typeface="Barlow Bold" pitchFamily="34" charset="-120"/>
              </a:rPr>
              <a:t>Thách thức &amp; lo ngại</a:t>
            </a:r>
            <a:endParaRPr lang="en-US" sz="3550" dirty="0"/>
          </a:p>
        </p:txBody>
      </p:sp>
      <p:sp>
        <p:nvSpPr>
          <p:cNvPr id="3" name="Text 1"/>
          <p:cNvSpPr/>
          <p:nvPr/>
        </p:nvSpPr>
        <p:spPr>
          <a:xfrm>
            <a:off x="758309" y="3208853"/>
            <a:ext cx="2850713" cy="356235"/>
          </a:xfrm>
          <a:prstGeom prst="rect">
            <a:avLst/>
          </a:prstGeom>
          <a:noFill/>
          <a:ln/>
        </p:spPr>
        <p:txBody>
          <a:bodyPr wrap="none" lIns="0" tIns="0" rIns="0" bIns="0" rtlCol="0" anchor="t"/>
          <a:lstStyle/>
          <a:p>
            <a:pPr marL="0" indent="0" algn="l">
              <a:lnSpc>
                <a:spcPts val="2800"/>
              </a:lnSpc>
              <a:buNone/>
            </a:pPr>
            <a:r>
              <a:rPr lang="en-US" sz="2200" b="1" dirty="0">
                <a:solidFill>
                  <a:srgbClr val="2E3C4E"/>
                </a:solidFill>
                <a:latin typeface="Barlow Bold" pitchFamily="34" charset="0"/>
                <a:ea typeface="Barlow Bold" pitchFamily="34" charset="-122"/>
                <a:cs typeface="Barlow Bold" pitchFamily="34" charset="-120"/>
              </a:rPr>
              <a:t>Báo Thanh Niên:</a:t>
            </a:r>
            <a:endParaRPr lang="en-US" sz="2200" dirty="0"/>
          </a:p>
        </p:txBody>
      </p:sp>
      <p:sp>
        <p:nvSpPr>
          <p:cNvPr id="4" name="Text 2"/>
          <p:cNvSpPr/>
          <p:nvPr/>
        </p:nvSpPr>
        <p:spPr>
          <a:xfrm>
            <a:off x="758309" y="3781663"/>
            <a:ext cx="6292572" cy="346710"/>
          </a:xfrm>
          <a:prstGeom prst="rect">
            <a:avLst/>
          </a:prstGeom>
          <a:noFill/>
          <a:ln/>
        </p:spPr>
        <p:txBody>
          <a:bodyPr wrap="none" lIns="0" tIns="0" rIns="0" bIns="0" rtlCol="0" anchor="t"/>
          <a:lstStyle/>
          <a:p>
            <a:pPr marL="342900" indent="-342900" algn="l">
              <a:lnSpc>
                <a:spcPts val="2700"/>
              </a:lnSpc>
              <a:buSzPct val="100000"/>
              <a:buChar char="•"/>
            </a:pPr>
            <a:r>
              <a:rPr lang="en-US" sz="1700" dirty="0">
                <a:solidFill>
                  <a:srgbClr val="384653"/>
                </a:solidFill>
                <a:latin typeface="Montserrat" pitchFamily="34" charset="0"/>
                <a:ea typeface="Montserrat" pitchFamily="34" charset="-122"/>
                <a:cs typeface="Montserrat" pitchFamily="34" charset="-120"/>
              </a:rPr>
              <a:t>100% lo thiếu chính xác</a:t>
            </a:r>
            <a:endParaRPr lang="en-US" sz="1700" dirty="0"/>
          </a:p>
        </p:txBody>
      </p:sp>
      <p:sp>
        <p:nvSpPr>
          <p:cNvPr id="5" name="Text 3"/>
          <p:cNvSpPr/>
          <p:nvPr/>
        </p:nvSpPr>
        <p:spPr>
          <a:xfrm>
            <a:off x="758309" y="4204097"/>
            <a:ext cx="6292572" cy="346710"/>
          </a:xfrm>
          <a:prstGeom prst="rect">
            <a:avLst/>
          </a:prstGeom>
          <a:noFill/>
          <a:ln/>
        </p:spPr>
        <p:txBody>
          <a:bodyPr wrap="none" lIns="0" tIns="0" rIns="0" bIns="0" rtlCol="0" anchor="t"/>
          <a:lstStyle/>
          <a:p>
            <a:pPr marL="342900" indent="-342900" algn="l">
              <a:lnSpc>
                <a:spcPts val="2700"/>
              </a:lnSpc>
              <a:buSzPct val="100000"/>
              <a:buChar char="•"/>
            </a:pPr>
            <a:r>
              <a:rPr lang="en-US" sz="1700" dirty="0">
                <a:solidFill>
                  <a:srgbClr val="384653"/>
                </a:solidFill>
                <a:latin typeface="Montserrat" pitchFamily="34" charset="0"/>
                <a:ea typeface="Montserrat" pitchFamily="34" charset="-122"/>
                <a:cs typeface="Montserrat" pitchFamily="34" charset="-120"/>
              </a:rPr>
              <a:t>20/47 sợ phụ thuộc</a:t>
            </a:r>
            <a:endParaRPr lang="en-US" sz="1700" dirty="0"/>
          </a:p>
        </p:txBody>
      </p:sp>
      <p:sp>
        <p:nvSpPr>
          <p:cNvPr id="6" name="Text 4"/>
          <p:cNvSpPr/>
          <p:nvPr/>
        </p:nvSpPr>
        <p:spPr>
          <a:xfrm>
            <a:off x="758309" y="4626531"/>
            <a:ext cx="6292572" cy="346710"/>
          </a:xfrm>
          <a:prstGeom prst="rect">
            <a:avLst/>
          </a:prstGeom>
          <a:noFill/>
          <a:ln/>
        </p:spPr>
        <p:txBody>
          <a:bodyPr wrap="none" lIns="0" tIns="0" rIns="0" bIns="0" rtlCol="0" anchor="t"/>
          <a:lstStyle/>
          <a:p>
            <a:pPr marL="342900" indent="-342900" algn="l">
              <a:lnSpc>
                <a:spcPts val="2700"/>
              </a:lnSpc>
              <a:buSzPct val="100000"/>
              <a:buChar char="•"/>
            </a:pPr>
            <a:r>
              <a:rPr lang="en-US" sz="1700" dirty="0">
                <a:solidFill>
                  <a:srgbClr val="384653"/>
                </a:solidFill>
                <a:latin typeface="Montserrat" pitchFamily="34" charset="0"/>
                <a:ea typeface="Montserrat" pitchFamily="34" charset="-122"/>
                <a:cs typeface="Montserrat" pitchFamily="34" charset="-120"/>
              </a:rPr>
              <a:t>15/47 lo bản quyền</a:t>
            </a:r>
            <a:endParaRPr lang="en-US" sz="1700" dirty="0"/>
          </a:p>
        </p:txBody>
      </p:sp>
      <p:sp>
        <p:nvSpPr>
          <p:cNvPr id="7" name="Text 5"/>
          <p:cNvSpPr/>
          <p:nvPr/>
        </p:nvSpPr>
        <p:spPr>
          <a:xfrm>
            <a:off x="758309" y="5048964"/>
            <a:ext cx="6292572" cy="346710"/>
          </a:xfrm>
          <a:prstGeom prst="rect">
            <a:avLst/>
          </a:prstGeom>
          <a:noFill/>
          <a:ln/>
        </p:spPr>
        <p:txBody>
          <a:bodyPr wrap="none" lIns="0" tIns="0" rIns="0" bIns="0" rtlCol="0" anchor="t"/>
          <a:lstStyle/>
          <a:p>
            <a:pPr marL="342900" indent="-342900" algn="l">
              <a:lnSpc>
                <a:spcPts val="2700"/>
              </a:lnSpc>
              <a:buSzPct val="100000"/>
              <a:buChar char="•"/>
            </a:pPr>
            <a:r>
              <a:rPr lang="en-US" sz="1700" dirty="0">
                <a:solidFill>
                  <a:srgbClr val="384653"/>
                </a:solidFill>
                <a:latin typeface="Montserrat" pitchFamily="34" charset="0"/>
                <a:ea typeface="Montserrat" pitchFamily="34" charset="-122"/>
                <a:cs typeface="Montserrat" pitchFamily="34" charset="-120"/>
              </a:rPr>
              <a:t>45/47 yêu cầu phải công bố minh bạch khi dùng AI</a:t>
            </a:r>
            <a:endParaRPr lang="en-US" sz="1700" dirty="0"/>
          </a:p>
        </p:txBody>
      </p:sp>
      <p:sp>
        <p:nvSpPr>
          <p:cNvPr id="8" name="Text 6"/>
          <p:cNvSpPr/>
          <p:nvPr/>
        </p:nvSpPr>
        <p:spPr>
          <a:xfrm>
            <a:off x="758309" y="5590580"/>
            <a:ext cx="6292572" cy="346710"/>
          </a:xfrm>
          <a:prstGeom prst="rect">
            <a:avLst/>
          </a:prstGeom>
          <a:noFill/>
          <a:ln/>
        </p:spPr>
        <p:txBody>
          <a:bodyPr wrap="none" lIns="0" tIns="0" rIns="0" bIns="0" rtlCol="0" anchor="t"/>
          <a:lstStyle/>
          <a:p>
            <a:pPr marL="0" indent="0" algn="l">
              <a:lnSpc>
                <a:spcPts val="2700"/>
              </a:lnSpc>
              <a:buNone/>
            </a:pPr>
            <a:r>
              <a:rPr lang="en-US" sz="1700" dirty="0">
                <a:solidFill>
                  <a:srgbClr val="384653"/>
                </a:solidFill>
                <a:latin typeface="Montserrat" pitchFamily="34" charset="0"/>
                <a:ea typeface="Montserrat" pitchFamily="34" charset="-122"/>
                <a:cs typeface="Montserrat" pitchFamily="34" charset="-120"/>
              </a:rPr>
              <a:t>→ Tập trung vào </a:t>
            </a:r>
            <a:r>
              <a:rPr lang="en-US" sz="1700" b="1" dirty="0">
                <a:solidFill>
                  <a:srgbClr val="384653"/>
                </a:solidFill>
                <a:latin typeface="Montserrat" pitchFamily="34" charset="0"/>
                <a:ea typeface="Montserrat" pitchFamily="34" charset="-122"/>
                <a:cs typeface="Montserrat" pitchFamily="34" charset="-120"/>
              </a:rPr>
              <a:t>đạo đức – minh bạch – độ chính xác</a:t>
            </a:r>
            <a:endParaRPr lang="en-US" sz="1700" dirty="0"/>
          </a:p>
        </p:txBody>
      </p:sp>
      <p:sp>
        <p:nvSpPr>
          <p:cNvPr id="9" name="Text 7"/>
          <p:cNvSpPr/>
          <p:nvPr/>
        </p:nvSpPr>
        <p:spPr>
          <a:xfrm>
            <a:off x="7587139" y="3208853"/>
            <a:ext cx="2850713" cy="356235"/>
          </a:xfrm>
          <a:prstGeom prst="rect">
            <a:avLst/>
          </a:prstGeom>
          <a:noFill/>
          <a:ln/>
        </p:spPr>
        <p:txBody>
          <a:bodyPr wrap="none" lIns="0" tIns="0" rIns="0" bIns="0" rtlCol="0" anchor="t"/>
          <a:lstStyle/>
          <a:p>
            <a:pPr marL="0" indent="0" algn="l">
              <a:lnSpc>
                <a:spcPts val="2800"/>
              </a:lnSpc>
              <a:buNone/>
            </a:pPr>
            <a:r>
              <a:rPr lang="en-US" sz="2200" b="1" dirty="0">
                <a:solidFill>
                  <a:srgbClr val="2E3C4E"/>
                </a:solidFill>
                <a:latin typeface="Barlow Bold" pitchFamily="34" charset="0"/>
                <a:ea typeface="Barlow Bold" pitchFamily="34" charset="-122"/>
                <a:cs typeface="Barlow Bold" pitchFamily="34" charset="-120"/>
              </a:rPr>
              <a:t>ABU ACADEMY:</a:t>
            </a:r>
            <a:endParaRPr lang="en-US" sz="2200" dirty="0"/>
          </a:p>
        </p:txBody>
      </p:sp>
      <p:sp>
        <p:nvSpPr>
          <p:cNvPr id="10" name="Text 8"/>
          <p:cNvSpPr/>
          <p:nvPr/>
        </p:nvSpPr>
        <p:spPr>
          <a:xfrm>
            <a:off x="7587139" y="3781663"/>
            <a:ext cx="6292572" cy="346710"/>
          </a:xfrm>
          <a:prstGeom prst="rect">
            <a:avLst/>
          </a:prstGeom>
          <a:noFill/>
          <a:ln/>
        </p:spPr>
        <p:txBody>
          <a:bodyPr wrap="none" lIns="0" tIns="0" rIns="0" bIns="0" rtlCol="0" anchor="t"/>
          <a:lstStyle/>
          <a:p>
            <a:pPr marL="342900" indent="-342900" algn="l">
              <a:lnSpc>
                <a:spcPts val="2700"/>
              </a:lnSpc>
              <a:buSzPct val="100000"/>
              <a:buChar char="•"/>
            </a:pPr>
            <a:r>
              <a:rPr lang="en-US" sz="1700" dirty="0">
                <a:solidFill>
                  <a:srgbClr val="384653"/>
                </a:solidFill>
                <a:latin typeface="Montserrat" pitchFamily="34" charset="0"/>
                <a:ea typeface="Montserrat" pitchFamily="34" charset="-122"/>
                <a:cs typeface="Montserrat" pitchFamily="34" charset="-120"/>
              </a:rPr>
              <a:t>36% nhấn mạnh rủi ro đạo đức</a:t>
            </a:r>
            <a:endParaRPr lang="en-US" sz="1700" dirty="0"/>
          </a:p>
        </p:txBody>
      </p:sp>
      <p:sp>
        <p:nvSpPr>
          <p:cNvPr id="11" name="Text 9"/>
          <p:cNvSpPr/>
          <p:nvPr/>
        </p:nvSpPr>
        <p:spPr>
          <a:xfrm>
            <a:off x="7587139" y="4204097"/>
            <a:ext cx="6292572" cy="346710"/>
          </a:xfrm>
          <a:prstGeom prst="rect">
            <a:avLst/>
          </a:prstGeom>
          <a:noFill/>
          <a:ln/>
        </p:spPr>
        <p:txBody>
          <a:bodyPr wrap="none" lIns="0" tIns="0" rIns="0" bIns="0" rtlCol="0" anchor="t"/>
          <a:lstStyle/>
          <a:p>
            <a:pPr marL="342900" indent="-342900" algn="l">
              <a:lnSpc>
                <a:spcPts val="2700"/>
              </a:lnSpc>
              <a:buSzPct val="100000"/>
              <a:buChar char="•"/>
            </a:pPr>
            <a:r>
              <a:rPr lang="en-US" sz="1700" dirty="0">
                <a:solidFill>
                  <a:srgbClr val="384653"/>
                </a:solidFill>
                <a:latin typeface="Montserrat" pitchFamily="34" charset="0"/>
                <a:ea typeface="Montserrat" pitchFamily="34" charset="-122"/>
                <a:cs typeface="Montserrat" pitchFamily="34" charset="-120"/>
              </a:rPr>
              <a:t>42% lo </a:t>
            </a:r>
            <a:r>
              <a:rPr lang="en-US" sz="1700" dirty="0" err="1">
                <a:solidFill>
                  <a:srgbClr val="384653"/>
                </a:solidFill>
                <a:latin typeface="Montserrat" pitchFamily="34" charset="0"/>
                <a:ea typeface="Montserrat" pitchFamily="34" charset="-122"/>
                <a:cs typeface="Montserrat" pitchFamily="34" charset="-120"/>
              </a:rPr>
              <a:t>ngại</a:t>
            </a:r>
            <a:r>
              <a:rPr lang="en-US" sz="1700" dirty="0">
                <a:solidFill>
                  <a:srgbClr val="384653"/>
                </a:solidFill>
                <a:latin typeface="Montserrat" pitchFamily="34" charset="0"/>
                <a:ea typeface="Montserrat" pitchFamily="34" charset="-122"/>
                <a:cs typeface="Montserrat" pitchFamily="34" charset="-120"/>
              </a:rPr>
              <a:t> </a:t>
            </a:r>
            <a:r>
              <a:rPr lang="en-US" sz="1700" dirty="0" err="1">
                <a:solidFill>
                  <a:srgbClr val="384653"/>
                </a:solidFill>
                <a:latin typeface="Montserrat" pitchFamily="34" charset="0"/>
                <a:ea typeface="Montserrat" pitchFamily="34" charset="-122"/>
                <a:cs typeface="Montserrat" pitchFamily="34" charset="-120"/>
              </a:rPr>
              <a:t>độ</a:t>
            </a:r>
            <a:r>
              <a:rPr lang="en-US" sz="1700" dirty="0">
                <a:solidFill>
                  <a:srgbClr val="384653"/>
                </a:solidFill>
                <a:latin typeface="Montserrat" pitchFamily="34" charset="0"/>
                <a:ea typeface="Montserrat" pitchFamily="34" charset="-122"/>
                <a:cs typeface="Montserrat" pitchFamily="34" charset="-120"/>
              </a:rPr>
              <a:t> </a:t>
            </a:r>
            <a:r>
              <a:rPr lang="en-US" sz="1700" dirty="0" err="1">
                <a:solidFill>
                  <a:srgbClr val="384653"/>
                </a:solidFill>
                <a:latin typeface="Montserrat" pitchFamily="34" charset="0"/>
                <a:ea typeface="Montserrat" pitchFamily="34" charset="-122"/>
                <a:cs typeface="Montserrat" pitchFamily="34" charset="-120"/>
              </a:rPr>
              <a:t>chính</a:t>
            </a:r>
            <a:r>
              <a:rPr lang="en-US" sz="1700" dirty="0">
                <a:solidFill>
                  <a:srgbClr val="384653"/>
                </a:solidFill>
                <a:latin typeface="Montserrat" pitchFamily="34" charset="0"/>
                <a:ea typeface="Montserrat" pitchFamily="34" charset="-122"/>
                <a:cs typeface="Montserrat" pitchFamily="34" charset="-120"/>
              </a:rPr>
              <a:t> </a:t>
            </a:r>
            <a:r>
              <a:rPr lang="en-US" sz="1700" dirty="0" err="1">
                <a:solidFill>
                  <a:srgbClr val="384653"/>
                </a:solidFill>
                <a:latin typeface="Montserrat" pitchFamily="34" charset="0"/>
                <a:ea typeface="Montserrat" pitchFamily="34" charset="-122"/>
                <a:cs typeface="Montserrat" pitchFamily="34" charset="-120"/>
              </a:rPr>
              <a:t>xác</a:t>
            </a:r>
            <a:r>
              <a:rPr lang="en-US" sz="1700" dirty="0">
                <a:solidFill>
                  <a:srgbClr val="384653"/>
                </a:solidFill>
                <a:latin typeface="Montserrat" pitchFamily="34" charset="0"/>
                <a:ea typeface="Montserrat" pitchFamily="34" charset="-122"/>
                <a:cs typeface="Montserrat" pitchFamily="34" charset="-120"/>
              </a:rPr>
              <a:t> </a:t>
            </a:r>
            <a:r>
              <a:rPr lang="en-US" sz="1700" dirty="0" err="1">
                <a:solidFill>
                  <a:srgbClr val="384653"/>
                </a:solidFill>
                <a:latin typeface="Montserrat" pitchFamily="34" charset="0"/>
                <a:ea typeface="Montserrat" pitchFamily="34" charset="-122"/>
                <a:cs typeface="Montserrat" pitchFamily="34" charset="-120"/>
              </a:rPr>
              <a:t>của</a:t>
            </a:r>
            <a:r>
              <a:rPr lang="en-US" sz="1700" dirty="0">
                <a:solidFill>
                  <a:srgbClr val="384653"/>
                </a:solidFill>
                <a:latin typeface="Montserrat" pitchFamily="34" charset="0"/>
                <a:ea typeface="Montserrat" pitchFamily="34" charset="-122"/>
                <a:cs typeface="Montserrat" pitchFamily="34" charset="-120"/>
              </a:rPr>
              <a:t> </a:t>
            </a:r>
            <a:r>
              <a:rPr lang="en-US" sz="1700" dirty="0" err="1">
                <a:solidFill>
                  <a:srgbClr val="384653"/>
                </a:solidFill>
                <a:latin typeface="Montserrat" pitchFamily="34" charset="0"/>
                <a:ea typeface="Montserrat" pitchFamily="34" charset="-122"/>
                <a:cs typeface="Montserrat" pitchFamily="34" charset="-120"/>
              </a:rPr>
              <a:t>thông</a:t>
            </a:r>
            <a:r>
              <a:rPr lang="en-US" sz="1700" dirty="0">
                <a:solidFill>
                  <a:srgbClr val="384653"/>
                </a:solidFill>
                <a:latin typeface="Montserrat" pitchFamily="34" charset="0"/>
                <a:ea typeface="Montserrat" pitchFamily="34" charset="-122"/>
                <a:cs typeface="Montserrat" pitchFamily="34" charset="-120"/>
              </a:rPr>
              <a:t> tin</a:t>
            </a:r>
            <a:endParaRPr lang="en-US" sz="1700" dirty="0"/>
          </a:p>
        </p:txBody>
      </p:sp>
      <p:sp>
        <p:nvSpPr>
          <p:cNvPr id="12" name="Text 10"/>
          <p:cNvSpPr/>
          <p:nvPr/>
        </p:nvSpPr>
        <p:spPr>
          <a:xfrm>
            <a:off x="7587139" y="4626531"/>
            <a:ext cx="6292572" cy="346710"/>
          </a:xfrm>
          <a:prstGeom prst="rect">
            <a:avLst/>
          </a:prstGeom>
          <a:noFill/>
          <a:ln/>
        </p:spPr>
        <p:txBody>
          <a:bodyPr wrap="none" lIns="0" tIns="0" rIns="0" bIns="0" rtlCol="0" anchor="t"/>
          <a:lstStyle/>
          <a:p>
            <a:pPr marL="342900" indent="-342900" algn="l">
              <a:lnSpc>
                <a:spcPts val="2700"/>
              </a:lnSpc>
              <a:buSzPct val="100000"/>
              <a:buChar char="•"/>
            </a:pPr>
            <a:r>
              <a:rPr lang="en-US" sz="1700" dirty="0">
                <a:solidFill>
                  <a:srgbClr val="384653"/>
                </a:solidFill>
                <a:latin typeface="Montserrat" pitchFamily="34" charset="0"/>
                <a:ea typeface="Montserrat" pitchFamily="34" charset="-122"/>
                <a:cs typeface="Montserrat" pitchFamily="34" charset="-120"/>
              </a:rPr>
              <a:t>15% </a:t>
            </a:r>
            <a:r>
              <a:rPr lang="en-US" sz="1700" dirty="0" err="1">
                <a:solidFill>
                  <a:srgbClr val="384653"/>
                </a:solidFill>
                <a:latin typeface="Montserrat" pitchFamily="34" charset="0"/>
                <a:ea typeface="Montserrat" pitchFamily="34" charset="-122"/>
                <a:cs typeface="Montserrat" pitchFamily="34" charset="-120"/>
              </a:rPr>
              <a:t>thiếu</a:t>
            </a:r>
            <a:r>
              <a:rPr lang="en-US" sz="1700" dirty="0">
                <a:solidFill>
                  <a:srgbClr val="384653"/>
                </a:solidFill>
                <a:latin typeface="Montserrat" pitchFamily="34" charset="0"/>
                <a:ea typeface="Montserrat" pitchFamily="34" charset="-122"/>
                <a:cs typeface="Montserrat" pitchFamily="34" charset="-120"/>
              </a:rPr>
              <a:t> </a:t>
            </a:r>
            <a:r>
              <a:rPr lang="en-US" sz="1700" dirty="0" err="1">
                <a:solidFill>
                  <a:srgbClr val="384653"/>
                </a:solidFill>
                <a:latin typeface="Montserrat" pitchFamily="34" charset="0"/>
                <a:ea typeface="Montserrat" pitchFamily="34" charset="-122"/>
                <a:cs typeface="Montserrat" pitchFamily="34" charset="-120"/>
              </a:rPr>
              <a:t>nhân</a:t>
            </a:r>
            <a:r>
              <a:rPr lang="en-US" sz="1700" dirty="0">
                <a:solidFill>
                  <a:srgbClr val="384653"/>
                </a:solidFill>
                <a:latin typeface="Montserrat" pitchFamily="34" charset="0"/>
                <a:ea typeface="Montserrat" pitchFamily="34" charset="-122"/>
                <a:cs typeface="Montserrat" pitchFamily="34" charset="-120"/>
              </a:rPr>
              <a:t> </a:t>
            </a:r>
            <a:r>
              <a:rPr lang="en-US" sz="1700" dirty="0" err="1">
                <a:solidFill>
                  <a:srgbClr val="384653"/>
                </a:solidFill>
                <a:latin typeface="Montserrat" pitchFamily="34" charset="0"/>
                <a:ea typeface="Montserrat" pitchFamily="34" charset="-122"/>
                <a:cs typeface="Montserrat" pitchFamily="34" charset="-120"/>
              </a:rPr>
              <a:t>lực</a:t>
            </a:r>
            <a:r>
              <a:rPr lang="en-US" sz="1700" dirty="0">
                <a:solidFill>
                  <a:srgbClr val="384653"/>
                </a:solidFill>
                <a:latin typeface="Montserrat" pitchFamily="34" charset="0"/>
                <a:ea typeface="Montserrat" pitchFamily="34" charset="-122"/>
                <a:cs typeface="Montserrat" pitchFamily="34" charset="-120"/>
              </a:rPr>
              <a:t> am </a:t>
            </a:r>
            <a:r>
              <a:rPr lang="en-US" sz="1700" dirty="0" err="1">
                <a:solidFill>
                  <a:srgbClr val="384653"/>
                </a:solidFill>
                <a:latin typeface="Montserrat" pitchFamily="34" charset="0"/>
                <a:ea typeface="Montserrat" pitchFamily="34" charset="-122"/>
                <a:cs typeface="Montserrat" pitchFamily="34" charset="-120"/>
              </a:rPr>
              <a:t>hiểu</a:t>
            </a:r>
            <a:r>
              <a:rPr lang="en-US" sz="1700" dirty="0">
                <a:solidFill>
                  <a:srgbClr val="384653"/>
                </a:solidFill>
                <a:latin typeface="Montserrat" pitchFamily="34" charset="0"/>
                <a:ea typeface="Montserrat" pitchFamily="34" charset="-122"/>
                <a:cs typeface="Montserrat" pitchFamily="34" charset="-120"/>
              </a:rPr>
              <a:t> AI</a:t>
            </a:r>
            <a:endParaRPr lang="en-US" sz="1700" dirty="0"/>
          </a:p>
        </p:txBody>
      </p:sp>
      <p:sp>
        <p:nvSpPr>
          <p:cNvPr id="13" name="Text 11"/>
          <p:cNvSpPr/>
          <p:nvPr/>
        </p:nvSpPr>
        <p:spPr>
          <a:xfrm>
            <a:off x="7587139" y="5168146"/>
            <a:ext cx="6292572" cy="346710"/>
          </a:xfrm>
          <a:prstGeom prst="rect">
            <a:avLst/>
          </a:prstGeom>
          <a:noFill/>
          <a:ln/>
        </p:spPr>
        <p:txBody>
          <a:bodyPr wrap="none" lIns="0" tIns="0" rIns="0" bIns="0" rtlCol="0" anchor="t"/>
          <a:lstStyle/>
          <a:p>
            <a:pPr marL="0" indent="0" algn="l">
              <a:lnSpc>
                <a:spcPts val="2700"/>
              </a:lnSpc>
              <a:buNone/>
            </a:pPr>
            <a:r>
              <a:rPr lang="en-US" sz="1700" dirty="0">
                <a:solidFill>
                  <a:srgbClr val="384653"/>
                </a:solidFill>
                <a:latin typeface="Montserrat" pitchFamily="34" charset="0"/>
                <a:ea typeface="Montserrat" pitchFamily="34" charset="-122"/>
                <a:cs typeface="Montserrat" pitchFamily="34" charset="-120"/>
              </a:rPr>
              <a:t>→ Xu hướng chủ động học &amp; làm chủ AI</a:t>
            </a:r>
            <a:endParaRPr lang="en-US" sz="1700" dirty="0"/>
          </a:p>
        </p:txBody>
      </p:sp>
      <p:pic>
        <p:nvPicPr>
          <p:cNvPr id="15" name="Picture 14">
            <a:extLst>
              <a:ext uri="{FF2B5EF4-FFF2-40B4-BE49-F238E27FC236}">
                <a16:creationId xmlns:a16="http://schemas.microsoft.com/office/drawing/2014/main" id="{58F865B7-287B-4F3C-9A2E-D088D0A7EA82}"/>
              </a:ext>
            </a:extLst>
          </p:cNvPr>
          <p:cNvPicPr>
            <a:picLocks noChangeAspect="1"/>
          </p:cNvPicPr>
          <p:nvPr/>
        </p:nvPicPr>
        <p:blipFill>
          <a:blip r:embed="rId3"/>
          <a:stretch>
            <a:fillRect/>
          </a:stretch>
        </p:blipFill>
        <p:spPr>
          <a:xfrm>
            <a:off x="11944039" y="7658020"/>
            <a:ext cx="2743583" cy="571580"/>
          </a:xfrm>
          <a:prstGeom prst="rect">
            <a:avLst/>
          </a:prstGeom>
        </p:spPr>
      </p:pic>
      <p:pic>
        <p:nvPicPr>
          <p:cNvPr id="14" name="Picture 13" descr="A logo with blue and yellow flowers&#10;&#10;AI-generated content may be incorrect.">
            <a:extLst>
              <a:ext uri="{FF2B5EF4-FFF2-40B4-BE49-F238E27FC236}">
                <a16:creationId xmlns:a16="http://schemas.microsoft.com/office/drawing/2014/main" id="{2AD09C4C-2E9A-9D5D-914B-EBE1D891380B}"/>
              </a:ext>
            </a:extLst>
          </p:cNvPr>
          <p:cNvPicPr>
            <a:picLocks noChangeAspect="1"/>
          </p:cNvPicPr>
          <p:nvPr/>
        </p:nvPicPr>
        <p:blipFill>
          <a:blip r:embed="rId4"/>
          <a:srcRect t="22705" b="14585"/>
          <a:stretch/>
        </p:blipFill>
        <p:spPr>
          <a:xfrm>
            <a:off x="559602" y="274552"/>
            <a:ext cx="1768094" cy="783902"/>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213</TotalTime>
  <Words>1487</Words>
  <Application>Microsoft Office PowerPoint</Application>
  <PresentationFormat>Custom</PresentationFormat>
  <Paragraphs>139</Paragraphs>
  <Slides>17</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Barlow Bold</vt:lpstr>
      <vt:lpstr>Montserrat</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DELL</dc:creator>
  <cp:lastModifiedBy>Ngoc Lan Nguyen Thi</cp:lastModifiedBy>
  <cp:revision>18</cp:revision>
  <dcterms:created xsi:type="dcterms:W3CDTF">2025-11-14T04:57:36Z</dcterms:created>
  <dcterms:modified xsi:type="dcterms:W3CDTF">2026-06-19T13:34:26Z</dcterms:modified>
</cp:coreProperties>
</file>