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1" d="100"/>
          <a:sy n="31" d="100"/>
        </p:scale>
        <p:origin x="84" y="13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66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751124" y="6315141"/>
            <a:ext cx="6969746" cy="1744067"/>
          </a:xfrm>
          <a:prstGeom prst="rect">
            <a:avLst/>
          </a:prstGeom>
        </p:spPr>
        <p:txBody>
          <a:bodyPr wrap="square" lIns="0" tIns="0" rIns="0" bIns="0" rtlCol="0" anchor="t">
            <a:spAutoFit/>
          </a:bodyPr>
          <a:lstStyle/>
          <a:p>
            <a:pPr marL="0" lvl="0" indent="0" algn="just">
              <a:lnSpc>
                <a:spcPts val="3359"/>
              </a:lnSpc>
            </a:pPr>
            <a:endParaRPr dirty="0">
              <a:latin typeface="+mj-lt"/>
            </a:endParaRPr>
          </a:p>
          <a:p>
            <a:pPr marL="0" lvl="0" indent="0">
              <a:lnSpc>
                <a:spcPts val="3359"/>
              </a:lnSpc>
            </a:pPr>
            <a:r>
              <a:rPr lang="en-US" sz="3200" dirty="0">
                <a:solidFill>
                  <a:srgbClr val="FFF6EC"/>
                </a:solidFill>
                <a:latin typeface="+mj-lt"/>
                <a:ea typeface="Poppins"/>
                <a:cs typeface="Poppins"/>
                <a:sym typeface="Poppins"/>
              </a:rPr>
              <a:t>Phan Văn </a:t>
            </a:r>
            <a:r>
              <a:rPr lang="en-US" sz="3200" dirty="0" err="1">
                <a:solidFill>
                  <a:srgbClr val="FFF6EC"/>
                </a:solidFill>
                <a:latin typeface="+mj-lt"/>
                <a:ea typeface="Poppins"/>
                <a:cs typeface="Poppins"/>
                <a:sym typeface="Poppins"/>
              </a:rPr>
              <a:t>Kiền</a:t>
            </a:r>
            <a:r>
              <a:rPr lang="en-US" sz="3200" dirty="0">
                <a:solidFill>
                  <a:srgbClr val="FFF6EC"/>
                </a:solidFill>
                <a:latin typeface="+mj-lt"/>
                <a:ea typeface="Poppins"/>
                <a:cs typeface="Poppins"/>
                <a:sym typeface="Poppins"/>
              </a:rPr>
              <a:t> </a:t>
            </a:r>
          </a:p>
          <a:p>
            <a:pPr marL="0" lvl="0" indent="0">
              <a:lnSpc>
                <a:spcPts val="3359"/>
              </a:lnSpc>
            </a:pPr>
            <a:r>
              <a:rPr lang="en-US" sz="3200" dirty="0">
                <a:solidFill>
                  <a:srgbClr val="FFF6EC"/>
                </a:solidFill>
                <a:latin typeface="+mj-lt"/>
                <a:ea typeface="Poppins"/>
                <a:cs typeface="Poppins"/>
                <a:sym typeface="Poppins"/>
              </a:rPr>
              <a:t>Viện Đào </a:t>
            </a:r>
            <a:r>
              <a:rPr lang="en-US" sz="3200" dirty="0" err="1">
                <a:solidFill>
                  <a:srgbClr val="FFF6EC"/>
                </a:solidFill>
                <a:latin typeface="+mj-lt"/>
                <a:ea typeface="Poppins"/>
                <a:cs typeface="Poppins"/>
                <a:sym typeface="Poppins"/>
              </a:rPr>
              <a:t>tạo</a:t>
            </a:r>
            <a:r>
              <a:rPr lang="en-US" sz="3200" dirty="0">
                <a:solidFill>
                  <a:srgbClr val="FFF6EC"/>
                </a:solidFill>
                <a:latin typeface="+mj-lt"/>
                <a:ea typeface="Poppins"/>
                <a:cs typeface="Poppins"/>
                <a:sym typeface="Poppins"/>
              </a:rPr>
              <a:t> Báo </a:t>
            </a:r>
            <a:r>
              <a:rPr lang="en-US" sz="3200" dirty="0" err="1">
                <a:solidFill>
                  <a:srgbClr val="FFF6EC"/>
                </a:solidFill>
                <a:latin typeface="+mj-lt"/>
                <a:ea typeface="Poppins"/>
                <a:cs typeface="Poppins"/>
                <a:sym typeface="Poppins"/>
              </a:rPr>
              <a:t>chí</a:t>
            </a:r>
            <a:r>
              <a:rPr lang="en-US" sz="3200" dirty="0">
                <a:solidFill>
                  <a:srgbClr val="FFF6EC"/>
                </a:solidFill>
                <a:latin typeface="+mj-lt"/>
                <a:ea typeface="Poppins"/>
                <a:cs typeface="Poppins"/>
                <a:sym typeface="Poppins"/>
              </a:rPr>
              <a:t> </a:t>
            </a:r>
            <a:r>
              <a:rPr lang="en-US" sz="3200" dirty="0" err="1">
                <a:solidFill>
                  <a:srgbClr val="FFF6EC"/>
                </a:solidFill>
                <a:latin typeface="+mj-lt"/>
                <a:ea typeface="Poppins"/>
                <a:cs typeface="Poppins"/>
                <a:sym typeface="Poppins"/>
              </a:rPr>
              <a:t>và</a:t>
            </a:r>
            <a:r>
              <a:rPr lang="en-US" sz="3200" dirty="0">
                <a:solidFill>
                  <a:srgbClr val="FFF6EC"/>
                </a:solidFill>
                <a:latin typeface="+mj-lt"/>
                <a:ea typeface="Poppins"/>
                <a:cs typeface="Poppins"/>
                <a:sym typeface="Poppins"/>
              </a:rPr>
              <a:t> </a:t>
            </a:r>
            <a:r>
              <a:rPr lang="en-US" sz="3200" dirty="0" err="1">
                <a:solidFill>
                  <a:srgbClr val="FFF6EC"/>
                </a:solidFill>
                <a:latin typeface="+mj-lt"/>
                <a:ea typeface="Poppins"/>
                <a:cs typeface="Poppins"/>
                <a:sym typeface="Poppins"/>
              </a:rPr>
              <a:t>Truyền</a:t>
            </a:r>
            <a:r>
              <a:rPr lang="en-US" sz="3200" dirty="0">
                <a:solidFill>
                  <a:srgbClr val="FFF6EC"/>
                </a:solidFill>
                <a:latin typeface="+mj-lt"/>
                <a:ea typeface="Poppins"/>
                <a:cs typeface="Poppins"/>
                <a:sym typeface="Poppins"/>
              </a:rPr>
              <a:t> </a:t>
            </a:r>
            <a:r>
              <a:rPr lang="en-US" sz="3200" dirty="0" err="1">
                <a:solidFill>
                  <a:srgbClr val="FFF6EC"/>
                </a:solidFill>
                <a:latin typeface="+mj-lt"/>
                <a:ea typeface="Poppins"/>
                <a:cs typeface="Poppins"/>
                <a:sym typeface="Poppins"/>
              </a:rPr>
              <a:t>thông</a:t>
            </a:r>
            <a:r>
              <a:rPr lang="en-US" sz="3200" dirty="0">
                <a:solidFill>
                  <a:srgbClr val="FFF6EC"/>
                </a:solidFill>
                <a:latin typeface="+mj-lt"/>
                <a:ea typeface="Poppins"/>
                <a:cs typeface="Poppins"/>
                <a:sym typeface="Poppins"/>
              </a:rPr>
              <a:t>, Trường ĐHKHXH&amp;NV, ĐHQGHN</a:t>
            </a:r>
          </a:p>
        </p:txBody>
      </p:sp>
      <p:sp>
        <p:nvSpPr>
          <p:cNvPr id="5" name="TextBox 5"/>
          <p:cNvSpPr txBox="1"/>
          <p:nvPr/>
        </p:nvSpPr>
        <p:spPr>
          <a:xfrm>
            <a:off x="574054" y="816576"/>
            <a:ext cx="11434017" cy="1752271"/>
          </a:xfrm>
          <a:prstGeom prst="rect">
            <a:avLst/>
          </a:prstGeom>
        </p:spPr>
        <p:txBody>
          <a:bodyPr lIns="0" tIns="0" rIns="0" bIns="0" rtlCol="0" anchor="t">
            <a:spAutoFit/>
          </a:bodyPr>
          <a:lstStyle/>
          <a:p>
            <a:pPr marL="0" lvl="0" indent="0" algn="l">
              <a:lnSpc>
                <a:spcPts val="4704"/>
              </a:lnSpc>
            </a:pPr>
            <a:r>
              <a:rPr lang="en-US" sz="4800" dirty="0">
                <a:solidFill>
                  <a:srgbClr val="FFF6EC"/>
                </a:solidFill>
                <a:latin typeface="+mj-lt"/>
                <a:ea typeface="Poppins"/>
                <a:cs typeface="Poppins"/>
                <a:sym typeface="Poppins"/>
              </a:rPr>
              <a:t>QUẢNG BÁ HÌNH ẢNH VIỆT NAM TRÊN MÔI TRƯỜNG SỐ</a:t>
            </a:r>
          </a:p>
          <a:p>
            <a:pPr marL="0" lvl="0" indent="0" algn="l">
              <a:lnSpc>
                <a:spcPts val="3959"/>
              </a:lnSpc>
            </a:pPr>
            <a:endParaRPr lang="en-US" sz="4800" dirty="0">
              <a:solidFill>
                <a:srgbClr val="FFF6EC"/>
              </a:solidFill>
              <a:latin typeface="+mj-lt"/>
              <a:ea typeface="Poppins"/>
              <a:cs typeface="Poppins"/>
              <a:sym typeface="Poppins"/>
            </a:endParaRPr>
          </a:p>
        </p:txBody>
      </p:sp>
      <p:sp>
        <p:nvSpPr>
          <p:cNvPr id="6" name="TextBox 6"/>
          <p:cNvSpPr txBox="1"/>
          <p:nvPr/>
        </p:nvSpPr>
        <p:spPr>
          <a:xfrm>
            <a:off x="592639" y="2227792"/>
            <a:ext cx="8297113" cy="1466299"/>
          </a:xfrm>
          <a:prstGeom prst="rect">
            <a:avLst/>
          </a:prstGeom>
        </p:spPr>
        <p:txBody>
          <a:bodyPr wrap="square" lIns="0" tIns="0" rIns="0" bIns="0" rtlCol="0" anchor="t">
            <a:spAutoFit/>
          </a:bodyPr>
          <a:lstStyle/>
          <a:p>
            <a:pPr marL="0" lvl="0" indent="0" algn="just">
              <a:lnSpc>
                <a:spcPts val="5880"/>
              </a:lnSpc>
            </a:pPr>
            <a:r>
              <a:rPr lang="en-US" sz="4200" dirty="0">
                <a:solidFill>
                  <a:srgbClr val="FFF6EC"/>
                </a:solidFill>
                <a:latin typeface="+mj-lt"/>
                <a:ea typeface="Poppins"/>
                <a:cs typeface="Poppins"/>
                <a:sym typeface="Poppins"/>
              </a:rPr>
              <a:t>Xu </a:t>
            </a:r>
            <a:r>
              <a:rPr lang="en-US" sz="4200" dirty="0" err="1">
                <a:solidFill>
                  <a:srgbClr val="FFF6EC"/>
                </a:solidFill>
                <a:latin typeface="+mj-lt"/>
                <a:ea typeface="Poppins"/>
                <a:cs typeface="Poppins"/>
                <a:sym typeface="Poppins"/>
              </a:rPr>
              <a:t>hướng</a:t>
            </a:r>
            <a:r>
              <a:rPr lang="en-US" sz="4200" dirty="0">
                <a:solidFill>
                  <a:srgbClr val="FFF6EC"/>
                </a:solidFill>
                <a:latin typeface="+mj-lt"/>
                <a:ea typeface="Poppins"/>
                <a:cs typeface="Poppins"/>
                <a:sym typeface="Poppins"/>
              </a:rPr>
              <a:t>, </a:t>
            </a:r>
            <a:r>
              <a:rPr lang="en-US" sz="4200" dirty="0" err="1">
                <a:solidFill>
                  <a:srgbClr val="FFF6EC"/>
                </a:solidFill>
                <a:latin typeface="+mj-lt"/>
                <a:ea typeface="Poppins"/>
                <a:cs typeface="Poppins"/>
                <a:sym typeface="Poppins"/>
              </a:rPr>
              <a:t>thách</a:t>
            </a:r>
            <a:r>
              <a:rPr lang="en-US" sz="4200" dirty="0">
                <a:solidFill>
                  <a:srgbClr val="FFF6EC"/>
                </a:solidFill>
                <a:latin typeface="+mj-lt"/>
                <a:ea typeface="Poppins"/>
                <a:cs typeface="Poppins"/>
                <a:sym typeface="Poppins"/>
              </a:rPr>
              <a:t> </a:t>
            </a:r>
            <a:r>
              <a:rPr lang="en-US" sz="4200" dirty="0" err="1">
                <a:solidFill>
                  <a:srgbClr val="FFF6EC"/>
                </a:solidFill>
                <a:latin typeface="+mj-lt"/>
                <a:ea typeface="Poppins"/>
                <a:cs typeface="Poppins"/>
                <a:sym typeface="Poppins"/>
              </a:rPr>
              <a:t>thức</a:t>
            </a:r>
            <a:r>
              <a:rPr lang="en-US" sz="4200" dirty="0">
                <a:solidFill>
                  <a:srgbClr val="FFF6EC"/>
                </a:solidFill>
                <a:latin typeface="+mj-lt"/>
                <a:ea typeface="Poppins"/>
                <a:cs typeface="Poppins"/>
                <a:sym typeface="Poppins"/>
              </a:rPr>
              <a:t> </a:t>
            </a:r>
            <a:r>
              <a:rPr lang="en-US" sz="4200" dirty="0" err="1">
                <a:solidFill>
                  <a:srgbClr val="FFF6EC"/>
                </a:solidFill>
                <a:latin typeface="+mj-lt"/>
                <a:ea typeface="Poppins"/>
                <a:cs typeface="Poppins"/>
                <a:sym typeface="Poppins"/>
              </a:rPr>
              <a:t>và</a:t>
            </a:r>
            <a:r>
              <a:rPr lang="en-US" sz="4200" dirty="0">
                <a:solidFill>
                  <a:srgbClr val="FFF6EC"/>
                </a:solidFill>
                <a:latin typeface="+mj-lt"/>
                <a:ea typeface="Poppins"/>
                <a:cs typeface="Poppins"/>
                <a:sym typeface="Poppins"/>
              </a:rPr>
              <a:t> </a:t>
            </a:r>
            <a:r>
              <a:rPr lang="en-US" sz="4200" dirty="0" err="1">
                <a:solidFill>
                  <a:srgbClr val="FFF6EC"/>
                </a:solidFill>
                <a:latin typeface="+mj-lt"/>
                <a:ea typeface="Poppins"/>
                <a:cs typeface="Poppins"/>
                <a:sym typeface="Poppins"/>
              </a:rPr>
              <a:t>khuyến</a:t>
            </a:r>
            <a:r>
              <a:rPr lang="en-US" sz="4200" dirty="0">
                <a:solidFill>
                  <a:srgbClr val="FFF6EC"/>
                </a:solidFill>
                <a:latin typeface="+mj-lt"/>
                <a:ea typeface="Poppins"/>
                <a:cs typeface="Poppins"/>
                <a:sym typeface="Poppins"/>
              </a:rPr>
              <a:t> </a:t>
            </a:r>
            <a:r>
              <a:rPr lang="en-US" sz="4200" dirty="0" err="1">
                <a:solidFill>
                  <a:srgbClr val="FFF6EC"/>
                </a:solidFill>
                <a:latin typeface="+mj-lt"/>
                <a:ea typeface="Poppins"/>
                <a:cs typeface="Poppins"/>
                <a:sym typeface="Poppins"/>
              </a:rPr>
              <a:t>nghị</a:t>
            </a:r>
            <a:r>
              <a:rPr lang="en-US" sz="4200" dirty="0">
                <a:solidFill>
                  <a:srgbClr val="FFF6EC"/>
                </a:solidFill>
                <a:latin typeface="+mj-lt"/>
                <a:ea typeface="Poppins"/>
                <a:cs typeface="Poppins"/>
                <a:sym typeface="Poppins"/>
              </a:rPr>
              <a:t> </a:t>
            </a:r>
            <a:r>
              <a:rPr lang="en-US" sz="4200" dirty="0" err="1">
                <a:solidFill>
                  <a:srgbClr val="FFF6EC"/>
                </a:solidFill>
                <a:latin typeface="+mj-lt"/>
                <a:ea typeface="Poppins"/>
                <a:cs typeface="Poppins"/>
                <a:sym typeface="Poppins"/>
              </a:rPr>
              <a:t>đối</a:t>
            </a:r>
            <a:r>
              <a:rPr lang="en-US" sz="4200" dirty="0">
                <a:solidFill>
                  <a:srgbClr val="FFF6EC"/>
                </a:solidFill>
                <a:latin typeface="+mj-lt"/>
                <a:ea typeface="Poppins"/>
                <a:cs typeface="Poppins"/>
                <a:sym typeface="Poppins"/>
              </a:rPr>
              <a:t> </a:t>
            </a:r>
            <a:r>
              <a:rPr lang="en-US" sz="4200" dirty="0" err="1">
                <a:solidFill>
                  <a:srgbClr val="FFF6EC"/>
                </a:solidFill>
                <a:latin typeface="+mj-lt"/>
                <a:ea typeface="Poppins"/>
                <a:cs typeface="Poppins"/>
                <a:sym typeface="Poppins"/>
              </a:rPr>
              <a:t>với</a:t>
            </a:r>
            <a:r>
              <a:rPr lang="en-US" sz="4200" dirty="0">
                <a:solidFill>
                  <a:srgbClr val="FFF6EC"/>
                </a:solidFill>
                <a:latin typeface="+mj-lt"/>
                <a:ea typeface="Poppins"/>
                <a:cs typeface="Poppins"/>
                <a:sym typeface="Poppins"/>
              </a:rPr>
              <a:t> </a:t>
            </a:r>
            <a:r>
              <a:rPr lang="en-US" sz="4200" dirty="0" err="1">
                <a:solidFill>
                  <a:srgbClr val="FFF6EC"/>
                </a:solidFill>
                <a:latin typeface="+mj-lt"/>
                <a:ea typeface="Poppins"/>
                <a:cs typeface="Poppins"/>
                <a:sym typeface="Poppins"/>
              </a:rPr>
              <a:t>báo</a:t>
            </a:r>
            <a:r>
              <a:rPr lang="en-US" sz="4200" dirty="0">
                <a:solidFill>
                  <a:srgbClr val="FFF6EC"/>
                </a:solidFill>
                <a:latin typeface="+mj-lt"/>
                <a:ea typeface="Poppins"/>
                <a:cs typeface="Poppins"/>
                <a:sym typeface="Poppins"/>
              </a:rPr>
              <a:t> </a:t>
            </a:r>
            <a:r>
              <a:rPr lang="en-US" sz="4200" dirty="0" err="1">
                <a:solidFill>
                  <a:srgbClr val="FFF6EC"/>
                </a:solidFill>
                <a:latin typeface="+mj-lt"/>
                <a:ea typeface="Poppins"/>
                <a:cs typeface="Poppins"/>
                <a:sym typeface="Poppins"/>
              </a:rPr>
              <a:t>chí</a:t>
            </a:r>
            <a:r>
              <a:rPr lang="en-US" sz="4200" dirty="0">
                <a:solidFill>
                  <a:srgbClr val="FFF6EC"/>
                </a:solidFill>
                <a:latin typeface="+mj-lt"/>
                <a:ea typeface="Poppins"/>
                <a:cs typeface="Poppins"/>
                <a:sym typeface="Poppins"/>
              </a:rPr>
              <a:t> </a:t>
            </a:r>
          </a:p>
        </p:txBody>
      </p:sp>
      <p:pic>
        <p:nvPicPr>
          <p:cNvPr id="8" name="Picture 7">
            <a:extLst>
              <a:ext uri="{FF2B5EF4-FFF2-40B4-BE49-F238E27FC236}">
                <a16:creationId xmlns:a16="http://schemas.microsoft.com/office/drawing/2014/main" id="{41253F24-A537-CC84-59DA-13A5C87F6D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0" y="2781300"/>
            <a:ext cx="9115699" cy="580541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18743" y="1140453"/>
            <a:ext cx="7588075" cy="1412367"/>
          </a:xfrm>
          <a:prstGeom prst="rect">
            <a:avLst/>
          </a:prstGeom>
        </p:spPr>
        <p:txBody>
          <a:bodyPr lIns="0" tIns="0" rIns="0" bIns="0" rtlCol="0" anchor="t">
            <a:spAutoFit/>
          </a:bodyPr>
          <a:lstStyle/>
          <a:p>
            <a:pPr marL="0" lvl="0" indent="0" algn="just">
              <a:lnSpc>
                <a:spcPts val="5544"/>
              </a:lnSpc>
            </a:pPr>
            <a:r>
              <a:rPr lang="en-US" sz="4200" spc="210">
                <a:solidFill>
                  <a:srgbClr val="FFF6EC"/>
                </a:solidFill>
                <a:latin typeface="+mj-lt"/>
                <a:ea typeface="Poppins"/>
                <a:cs typeface="Poppins"/>
                <a:sym typeface="Poppins"/>
              </a:rPr>
              <a:t>KHUYẾN NGHỊ 1</a:t>
            </a:r>
          </a:p>
          <a:p>
            <a:pPr marL="0" lvl="0" indent="0" algn="just">
              <a:lnSpc>
                <a:spcPts val="5544"/>
              </a:lnSpc>
            </a:pPr>
            <a:r>
              <a:rPr lang="en-US" sz="4200" spc="210">
                <a:solidFill>
                  <a:srgbClr val="FFF6EC"/>
                </a:solidFill>
                <a:latin typeface="+mj-lt"/>
                <a:ea typeface="Poppins"/>
                <a:cs typeface="Poppins"/>
                <a:sym typeface="Poppins"/>
              </a:rPr>
              <a:t>KỂ CHUYỆN QUỐC GIA</a:t>
            </a:r>
          </a:p>
        </p:txBody>
      </p:sp>
      <p:sp>
        <p:nvSpPr>
          <p:cNvPr id="3" name="TextBox 3"/>
          <p:cNvSpPr txBox="1"/>
          <p:nvPr/>
        </p:nvSpPr>
        <p:spPr>
          <a:xfrm>
            <a:off x="673352" y="3680678"/>
            <a:ext cx="6946227" cy="990467"/>
          </a:xfrm>
          <a:prstGeom prst="rect">
            <a:avLst/>
          </a:prstGeom>
        </p:spPr>
        <p:txBody>
          <a:bodyPr lIns="0" tIns="0" rIns="0" bIns="0" rtlCol="0" anchor="t">
            <a:spAutoFit/>
          </a:bodyPr>
          <a:lstStyle/>
          <a:p>
            <a:pPr marL="0" lvl="0" indent="0" algn="just">
              <a:lnSpc>
                <a:spcPts val="4001"/>
              </a:lnSpc>
            </a:pPr>
            <a:r>
              <a:rPr lang="en-US" sz="2858">
                <a:solidFill>
                  <a:srgbClr val="FFF6EC"/>
                </a:solidFill>
                <a:latin typeface="+mj-lt"/>
                <a:ea typeface="Poppins"/>
                <a:cs typeface="Poppins"/>
                <a:sym typeface="Poppins"/>
              </a:rPr>
              <a:t>Chuyển từ "nói về Việt Nam" sang "kể câu chuyện Việt Nam". </a:t>
            </a:r>
          </a:p>
        </p:txBody>
      </p:sp>
      <p:grpSp>
        <p:nvGrpSpPr>
          <p:cNvPr id="4" name="Group 4"/>
          <p:cNvGrpSpPr/>
          <p:nvPr/>
        </p:nvGrpSpPr>
        <p:grpSpPr>
          <a:xfrm>
            <a:off x="8830768" y="558556"/>
            <a:ext cx="8428532" cy="9077615"/>
            <a:chOff x="0" y="0"/>
            <a:chExt cx="317052" cy="341468"/>
          </a:xfrm>
        </p:grpSpPr>
        <p:sp>
          <p:nvSpPr>
            <p:cNvPr id="5" name="Freeform 5"/>
            <p:cNvSpPr/>
            <p:nvPr/>
          </p:nvSpPr>
          <p:spPr>
            <a:xfrm>
              <a:off x="0" y="0"/>
              <a:ext cx="317052" cy="341468"/>
            </a:xfrm>
            <a:custGeom>
              <a:avLst/>
              <a:gdLst/>
              <a:ahLst/>
              <a:cxnLst/>
              <a:rect l="l" t="t" r="r" b="b"/>
              <a:pathLst>
                <a:path w="317052" h="341468">
                  <a:moveTo>
                    <a:pt x="0" y="0"/>
                  </a:moveTo>
                  <a:lnTo>
                    <a:pt x="317052" y="0"/>
                  </a:lnTo>
                  <a:lnTo>
                    <a:pt x="317052" y="341468"/>
                  </a:lnTo>
                  <a:lnTo>
                    <a:pt x="0" y="341468"/>
                  </a:lnTo>
                  <a:close/>
                </a:path>
              </a:pathLst>
            </a:custGeom>
            <a:blipFill>
              <a:blip r:embed="rId2"/>
              <a:stretch>
                <a:fillRect l="-3850" r="-3850"/>
              </a:stretch>
            </a:blipFill>
            <a:ln cap="sq">
              <a:noFill/>
              <a:prstDash val="solid"/>
              <a:miter/>
            </a:ln>
          </p:spPr>
        </p:sp>
      </p:grpSp>
      <p:grpSp>
        <p:nvGrpSpPr>
          <p:cNvPr id="6" name="Group 6"/>
          <p:cNvGrpSpPr/>
          <p:nvPr/>
        </p:nvGrpSpPr>
        <p:grpSpPr>
          <a:xfrm>
            <a:off x="7619579" y="1578342"/>
            <a:ext cx="974478" cy="974478"/>
            <a:chOff x="0" y="0"/>
            <a:chExt cx="812800" cy="812800"/>
          </a:xfrm>
        </p:grpSpPr>
        <p:sp>
          <p:nvSpPr>
            <p:cNvPr id="7" name="Freeform 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FF6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lvl="0" indent="0" algn="ctr">
                <a:lnSpc>
                  <a:spcPts val="2659"/>
                </a:lnSpc>
                <a:spcBef>
                  <a:spcPct val="0"/>
                </a:spcBef>
              </a:pPr>
              <a:endParaRPr>
                <a:latin typeface="+mj-lt"/>
              </a:endParaRPr>
            </a:p>
          </p:txBody>
        </p:sp>
      </p:grpSp>
      <p:sp>
        <p:nvSpPr>
          <p:cNvPr id="9" name="TextBox 9"/>
          <p:cNvSpPr txBox="1"/>
          <p:nvPr/>
        </p:nvSpPr>
        <p:spPr>
          <a:xfrm>
            <a:off x="518743" y="5449674"/>
            <a:ext cx="7100836" cy="2533322"/>
          </a:xfrm>
          <a:prstGeom prst="rect">
            <a:avLst/>
          </a:prstGeom>
        </p:spPr>
        <p:txBody>
          <a:bodyPr lIns="0" tIns="0" rIns="0" bIns="0" rtlCol="0" anchor="t">
            <a:spAutoFit/>
          </a:bodyPr>
          <a:lstStyle/>
          <a:p>
            <a:pPr marL="0" lvl="0" indent="0" algn="just">
              <a:lnSpc>
                <a:spcPts val="4001"/>
              </a:lnSpc>
            </a:pPr>
            <a:r>
              <a:rPr lang="en-US" sz="2858">
                <a:solidFill>
                  <a:srgbClr val="FFF6EC"/>
                </a:solidFill>
                <a:latin typeface="+mj-lt"/>
                <a:ea typeface="Poppins"/>
                <a:cs typeface="Poppins"/>
                <a:sym typeface="Poppins"/>
              </a:rPr>
              <a:t>Trọng tâm là con người thật, văn hóa sống động, đổi mới sáng tạo, phát triển xanh và tinh thần khởi nghiệp - những câu chuyện chạm đến cảm xúc và truyền cảm hứng cho công chúng quốc tế.</a:t>
            </a:r>
          </a:p>
        </p:txBody>
      </p:sp>
    </p:spTree>
  </p:cSld>
  <p:clrMapOvr>
    <a:masterClrMapping/>
  </p:clrMapOvr>
  <p:transition>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51473" y="1647495"/>
            <a:ext cx="9888180" cy="1296543"/>
          </a:xfrm>
          <a:prstGeom prst="rect">
            <a:avLst/>
          </a:prstGeom>
        </p:spPr>
        <p:txBody>
          <a:bodyPr lIns="0" tIns="0" rIns="0" bIns="0" rtlCol="0" anchor="t">
            <a:spAutoFit/>
          </a:bodyPr>
          <a:lstStyle/>
          <a:p>
            <a:pPr marL="0" lvl="0" indent="0" algn="r">
              <a:lnSpc>
                <a:spcPts val="4955"/>
              </a:lnSpc>
            </a:pPr>
            <a:r>
              <a:rPr lang="en-US" sz="4200" spc="100" dirty="0">
                <a:solidFill>
                  <a:srgbClr val="FFF6EC"/>
                </a:solidFill>
                <a:latin typeface="+mj-lt"/>
                <a:ea typeface="Poppins"/>
                <a:cs typeface="Poppins"/>
                <a:sym typeface="Poppins"/>
              </a:rPr>
              <a:t>KHUYẾN NGHỊ 2: </a:t>
            </a:r>
          </a:p>
          <a:p>
            <a:pPr marL="0" lvl="0" indent="0" algn="r">
              <a:lnSpc>
                <a:spcPts val="4955"/>
              </a:lnSpc>
            </a:pPr>
            <a:r>
              <a:rPr lang="en-US" sz="4200" spc="100" dirty="0">
                <a:solidFill>
                  <a:srgbClr val="FFF6EC"/>
                </a:solidFill>
                <a:latin typeface="+mj-lt"/>
                <a:ea typeface="Poppins"/>
                <a:cs typeface="Poppins"/>
                <a:sym typeface="Poppins"/>
              </a:rPr>
              <a:t>HỆ SINH THÁI TRUYỀN THÔNG ĐA CHỦ THỂ</a:t>
            </a:r>
          </a:p>
        </p:txBody>
      </p:sp>
      <p:sp>
        <p:nvSpPr>
          <p:cNvPr id="3" name="TextBox 3"/>
          <p:cNvSpPr txBox="1"/>
          <p:nvPr/>
        </p:nvSpPr>
        <p:spPr>
          <a:xfrm>
            <a:off x="12885188" y="3511433"/>
            <a:ext cx="4868943" cy="2152512"/>
          </a:xfrm>
          <a:prstGeom prst="rect">
            <a:avLst/>
          </a:prstGeom>
        </p:spPr>
        <p:txBody>
          <a:bodyPr lIns="0" tIns="0" rIns="0" bIns="0" rtlCol="0" anchor="t">
            <a:spAutoFit/>
          </a:bodyPr>
          <a:lstStyle/>
          <a:p>
            <a:pPr marL="0" lvl="0" indent="0" algn="just">
              <a:lnSpc>
                <a:spcPts val="3368"/>
              </a:lnSpc>
            </a:pPr>
            <a:r>
              <a:rPr lang="en-US" sz="2406">
                <a:solidFill>
                  <a:srgbClr val="FFF6EC"/>
                </a:solidFill>
                <a:latin typeface="+mj-lt"/>
                <a:ea typeface="Poppins"/>
                <a:cs typeface="Poppins"/>
                <a:sym typeface="Poppins"/>
              </a:rPr>
              <a:t>Kết nối báo chí, nhà sáng tạo nội dung, kiều bào, doanh nghiệp và cộng đồng quốc tế trong một hệ sinh thái truyền thông thống nhất, đa chiều và lan tỏa rộng rãi.</a:t>
            </a:r>
          </a:p>
        </p:txBody>
      </p:sp>
      <p:sp>
        <p:nvSpPr>
          <p:cNvPr id="4" name="TextBox 4"/>
          <p:cNvSpPr txBox="1"/>
          <p:nvPr/>
        </p:nvSpPr>
        <p:spPr>
          <a:xfrm>
            <a:off x="12885188" y="6603119"/>
            <a:ext cx="4868943" cy="1716496"/>
          </a:xfrm>
          <a:prstGeom prst="rect">
            <a:avLst/>
          </a:prstGeom>
        </p:spPr>
        <p:txBody>
          <a:bodyPr lIns="0" tIns="0" rIns="0" bIns="0" rtlCol="0" anchor="t">
            <a:spAutoFit/>
          </a:bodyPr>
          <a:lstStyle/>
          <a:p>
            <a:pPr marL="0" lvl="0" indent="0" algn="just">
              <a:lnSpc>
                <a:spcPts val="3368"/>
              </a:lnSpc>
            </a:pPr>
            <a:r>
              <a:rPr lang="en-US" sz="2406">
                <a:solidFill>
                  <a:srgbClr val="FFF6EC"/>
                </a:solidFill>
                <a:latin typeface="+mj-lt"/>
                <a:ea typeface="Poppins"/>
                <a:cs typeface="Poppins"/>
                <a:sym typeface="Poppins"/>
              </a:rPr>
              <a:t>Báo chí giữ vai trò hạt nhân kết nối, định hướng giá trị và bảo đảm độ tin cậy cho toàn hệ sinh thái truyền thông quốc gia.</a:t>
            </a:r>
          </a:p>
        </p:txBody>
      </p:sp>
      <p:grpSp>
        <p:nvGrpSpPr>
          <p:cNvPr id="5" name="Group 5"/>
          <p:cNvGrpSpPr/>
          <p:nvPr/>
        </p:nvGrpSpPr>
        <p:grpSpPr>
          <a:xfrm>
            <a:off x="2045394" y="5184865"/>
            <a:ext cx="2917678" cy="3572467"/>
            <a:chOff x="0" y="0"/>
            <a:chExt cx="109753" cy="134384"/>
          </a:xfrm>
        </p:grpSpPr>
        <p:sp>
          <p:nvSpPr>
            <p:cNvPr id="6" name="Freeform 6"/>
            <p:cNvSpPr/>
            <p:nvPr/>
          </p:nvSpPr>
          <p:spPr>
            <a:xfrm>
              <a:off x="0" y="0"/>
              <a:ext cx="109753" cy="134384"/>
            </a:xfrm>
            <a:custGeom>
              <a:avLst/>
              <a:gdLst/>
              <a:ahLst/>
              <a:cxnLst/>
              <a:rect l="l" t="t" r="r" b="b"/>
              <a:pathLst>
                <a:path w="109753" h="134384">
                  <a:moveTo>
                    <a:pt x="0" y="0"/>
                  </a:moveTo>
                  <a:lnTo>
                    <a:pt x="109753" y="0"/>
                  </a:lnTo>
                  <a:lnTo>
                    <a:pt x="109753" y="134384"/>
                  </a:lnTo>
                  <a:lnTo>
                    <a:pt x="0" y="134384"/>
                  </a:lnTo>
                  <a:close/>
                </a:path>
              </a:pathLst>
            </a:custGeom>
            <a:blipFill>
              <a:blip r:embed="rId2"/>
              <a:stretch>
                <a:fillRect t="-492" b="-492"/>
              </a:stretch>
            </a:blipFill>
            <a:ln cap="sq">
              <a:noFill/>
              <a:prstDash val="solid"/>
              <a:miter/>
            </a:ln>
          </p:spPr>
        </p:sp>
      </p:grpSp>
      <p:grpSp>
        <p:nvGrpSpPr>
          <p:cNvPr id="7" name="Group 7"/>
          <p:cNvGrpSpPr/>
          <p:nvPr/>
        </p:nvGrpSpPr>
        <p:grpSpPr>
          <a:xfrm>
            <a:off x="5378281" y="5184865"/>
            <a:ext cx="7087806" cy="3572467"/>
            <a:chOff x="0" y="0"/>
            <a:chExt cx="266618" cy="134384"/>
          </a:xfrm>
        </p:grpSpPr>
        <p:sp>
          <p:nvSpPr>
            <p:cNvPr id="8" name="Freeform 8"/>
            <p:cNvSpPr/>
            <p:nvPr/>
          </p:nvSpPr>
          <p:spPr>
            <a:xfrm>
              <a:off x="0" y="0"/>
              <a:ext cx="266618" cy="134384"/>
            </a:xfrm>
            <a:custGeom>
              <a:avLst/>
              <a:gdLst/>
              <a:ahLst/>
              <a:cxnLst/>
              <a:rect l="l" t="t" r="r" b="b"/>
              <a:pathLst>
                <a:path w="266618" h="134384">
                  <a:moveTo>
                    <a:pt x="0" y="0"/>
                  </a:moveTo>
                  <a:lnTo>
                    <a:pt x="266618" y="0"/>
                  </a:lnTo>
                  <a:lnTo>
                    <a:pt x="266618" y="134384"/>
                  </a:lnTo>
                  <a:lnTo>
                    <a:pt x="0" y="134384"/>
                  </a:lnTo>
                  <a:close/>
                </a:path>
              </a:pathLst>
            </a:custGeom>
            <a:blipFill>
              <a:blip r:embed="rId3"/>
              <a:stretch>
                <a:fillRect t="-6544" b="-6544"/>
              </a:stretch>
            </a:blipFill>
            <a:ln cap="sq">
              <a:noFill/>
              <a:prstDash val="solid"/>
              <a:miter/>
            </a:ln>
          </p:spPr>
        </p:sp>
      </p:grpSp>
      <p:grpSp>
        <p:nvGrpSpPr>
          <p:cNvPr id="9" name="Group 9"/>
          <p:cNvGrpSpPr/>
          <p:nvPr/>
        </p:nvGrpSpPr>
        <p:grpSpPr>
          <a:xfrm>
            <a:off x="11994802" y="2060123"/>
            <a:ext cx="471285" cy="471285"/>
            <a:chOff x="0" y="0"/>
            <a:chExt cx="812800" cy="812800"/>
          </a:xfrm>
        </p:grpSpPr>
        <p:sp>
          <p:nvSpPr>
            <p:cNvPr id="10" name="Freeform 10"/>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FF6EC"/>
            </a:solidFill>
          </p:spPr>
        </p:sp>
        <p:sp>
          <p:nvSpPr>
            <p:cNvPr id="11" name="TextBox 11"/>
            <p:cNvSpPr txBox="1"/>
            <p:nvPr/>
          </p:nvSpPr>
          <p:spPr>
            <a:xfrm>
              <a:off x="0" y="-38100"/>
              <a:ext cx="812800" cy="850900"/>
            </a:xfrm>
            <a:prstGeom prst="rect">
              <a:avLst/>
            </a:prstGeom>
          </p:spPr>
          <p:txBody>
            <a:bodyPr lIns="50800" tIns="50800" rIns="50800" bIns="50800" rtlCol="0" anchor="ctr"/>
            <a:lstStyle/>
            <a:p>
              <a:pPr marL="0" lvl="0" indent="0" algn="ctr">
                <a:lnSpc>
                  <a:spcPts val="2659"/>
                </a:lnSpc>
                <a:spcBef>
                  <a:spcPct val="0"/>
                </a:spcBef>
              </a:pPr>
              <a:endParaRPr>
                <a:latin typeface="+mj-lt"/>
              </a:endParaRPr>
            </a:p>
          </p:txBody>
        </p:sp>
      </p:grpSp>
    </p:spTree>
  </p:cSld>
  <p:clrMapOvr>
    <a:masterClrMapping/>
  </p:clrMapOvr>
  <p:transition>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04A7378-1A30-4E4B-E855-0D6F0286AD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3829" y="5452593"/>
            <a:ext cx="6332971" cy="3958107"/>
          </a:xfrm>
          <a:prstGeom prst="rect">
            <a:avLst/>
          </a:prstGeom>
        </p:spPr>
      </p:pic>
      <p:sp>
        <p:nvSpPr>
          <p:cNvPr id="4" name="TextBox 4"/>
          <p:cNvSpPr txBox="1"/>
          <p:nvPr/>
        </p:nvSpPr>
        <p:spPr>
          <a:xfrm>
            <a:off x="1166863" y="1282512"/>
            <a:ext cx="5587822" cy="1664767"/>
          </a:xfrm>
          <a:prstGeom prst="rect">
            <a:avLst/>
          </a:prstGeom>
        </p:spPr>
        <p:txBody>
          <a:bodyPr lIns="0" tIns="0" rIns="0" bIns="0" rtlCol="0" anchor="t">
            <a:spAutoFit/>
          </a:bodyPr>
          <a:lstStyle/>
          <a:p>
            <a:pPr marL="0" lvl="0" indent="0" algn="just">
              <a:lnSpc>
                <a:spcPts val="6151"/>
              </a:lnSpc>
            </a:pPr>
            <a:r>
              <a:rPr lang="en-US" sz="6276">
                <a:solidFill>
                  <a:srgbClr val="FFF6EC"/>
                </a:solidFill>
                <a:latin typeface="+mj-lt"/>
                <a:ea typeface="Poppins"/>
                <a:cs typeface="Poppins"/>
                <a:sym typeface="Poppins"/>
              </a:rPr>
              <a:t>KẾT</a:t>
            </a:r>
          </a:p>
          <a:p>
            <a:pPr marL="0" lvl="0" indent="0" algn="just">
              <a:lnSpc>
                <a:spcPts val="6151"/>
              </a:lnSpc>
            </a:pPr>
            <a:r>
              <a:rPr lang="en-US" sz="6276">
                <a:solidFill>
                  <a:srgbClr val="FFF6EC"/>
                </a:solidFill>
                <a:latin typeface="+mj-lt"/>
                <a:ea typeface="Poppins"/>
                <a:cs typeface="Poppins"/>
                <a:sym typeface="Poppins"/>
              </a:rPr>
              <a:t>LUẬN</a:t>
            </a:r>
          </a:p>
        </p:txBody>
      </p:sp>
      <p:sp>
        <p:nvSpPr>
          <p:cNvPr id="5" name="TextBox 5"/>
          <p:cNvSpPr txBox="1"/>
          <p:nvPr/>
        </p:nvSpPr>
        <p:spPr>
          <a:xfrm>
            <a:off x="11158155" y="495810"/>
            <a:ext cx="6645192" cy="2090893"/>
          </a:xfrm>
          <a:prstGeom prst="rect">
            <a:avLst/>
          </a:prstGeom>
        </p:spPr>
        <p:txBody>
          <a:bodyPr lIns="0" tIns="0" rIns="0" bIns="0" rtlCol="0" anchor="t">
            <a:spAutoFit/>
          </a:bodyPr>
          <a:lstStyle/>
          <a:p>
            <a:pPr marL="0" lvl="0" indent="0" algn="just">
              <a:lnSpc>
                <a:spcPts val="3339"/>
              </a:lnSpc>
            </a:pPr>
            <a:r>
              <a:rPr lang="en-US" sz="2385">
                <a:solidFill>
                  <a:srgbClr val="FFF6EC"/>
                </a:solidFill>
                <a:latin typeface="+mj-lt"/>
                <a:ea typeface="Poppins"/>
                <a:cs typeface="Poppins"/>
                <a:sym typeface="Poppins"/>
              </a:rPr>
              <a:t>Quảng bá hình ảnh Việt Nam là trách nhiệm của toàn hệ sinh thái truyền thông. Báo chí giữ vai trò hạt nhân về độ tin cậy, giá trị và năng lực dẫn dắt để nâng cao sức mạnh mềm và vị thế quốc tế của Việt Nam trong kỷ nguyên số.</a:t>
            </a:r>
          </a:p>
        </p:txBody>
      </p:sp>
      <p:sp>
        <p:nvSpPr>
          <p:cNvPr id="6" name="TextBox 6"/>
          <p:cNvSpPr txBox="1"/>
          <p:nvPr/>
        </p:nvSpPr>
        <p:spPr>
          <a:xfrm>
            <a:off x="3960774" y="560156"/>
            <a:ext cx="6597524" cy="2322890"/>
          </a:xfrm>
          <a:prstGeom prst="rect">
            <a:avLst/>
          </a:prstGeom>
        </p:spPr>
        <p:txBody>
          <a:bodyPr lIns="0" tIns="0" rIns="0" bIns="0" rtlCol="0" anchor="t">
            <a:spAutoFit/>
          </a:bodyPr>
          <a:lstStyle/>
          <a:p>
            <a:pPr marL="0" lvl="0" indent="0" algn="just">
              <a:lnSpc>
                <a:spcPts val="3693"/>
              </a:lnSpc>
            </a:pPr>
            <a:r>
              <a:rPr lang="en-US" sz="2638" dirty="0">
                <a:solidFill>
                  <a:srgbClr val="FFF6EC"/>
                </a:solidFill>
                <a:latin typeface="+mj-lt"/>
                <a:ea typeface="Poppins"/>
                <a:cs typeface="Poppins"/>
                <a:sym typeface="Poppins"/>
              </a:rPr>
              <a:t>Ba </a:t>
            </a:r>
            <a:r>
              <a:rPr lang="en-US" sz="2638" dirty="0" err="1">
                <a:solidFill>
                  <a:srgbClr val="FFF6EC"/>
                </a:solidFill>
                <a:latin typeface="+mj-lt"/>
                <a:ea typeface="Poppins"/>
                <a:cs typeface="Poppins"/>
                <a:sym typeface="Poppins"/>
              </a:rPr>
              <a:t>chuyển</a:t>
            </a:r>
            <a:r>
              <a:rPr lang="en-US" sz="2638" dirty="0">
                <a:solidFill>
                  <a:srgbClr val="FFF6EC"/>
                </a:solidFill>
                <a:latin typeface="+mj-lt"/>
                <a:ea typeface="Poppins"/>
                <a:cs typeface="Poppins"/>
                <a:sym typeface="Poppins"/>
              </a:rPr>
              <a:t> </a:t>
            </a:r>
            <a:r>
              <a:rPr lang="en-US" sz="2638" dirty="0" err="1">
                <a:solidFill>
                  <a:srgbClr val="FFF6EC"/>
                </a:solidFill>
                <a:latin typeface="+mj-lt"/>
                <a:ea typeface="Poppins"/>
                <a:cs typeface="Poppins"/>
                <a:sym typeface="Poppins"/>
              </a:rPr>
              <a:t>đổi</a:t>
            </a:r>
            <a:r>
              <a:rPr lang="en-US" sz="2638" dirty="0">
                <a:solidFill>
                  <a:srgbClr val="FFF6EC"/>
                </a:solidFill>
                <a:latin typeface="+mj-lt"/>
                <a:ea typeface="Poppins"/>
                <a:cs typeface="Poppins"/>
                <a:sym typeface="Poppins"/>
              </a:rPr>
              <a:t> </a:t>
            </a:r>
            <a:r>
              <a:rPr lang="en-US" sz="2638" dirty="0" err="1">
                <a:solidFill>
                  <a:srgbClr val="FFF6EC"/>
                </a:solidFill>
                <a:latin typeface="+mj-lt"/>
                <a:ea typeface="Poppins"/>
                <a:cs typeface="Poppins"/>
                <a:sym typeface="Poppins"/>
              </a:rPr>
              <a:t>chiến</a:t>
            </a:r>
            <a:r>
              <a:rPr lang="en-US" sz="2638" dirty="0">
                <a:solidFill>
                  <a:srgbClr val="FFF6EC"/>
                </a:solidFill>
                <a:latin typeface="+mj-lt"/>
                <a:ea typeface="Poppins"/>
                <a:cs typeface="Poppins"/>
                <a:sym typeface="Poppins"/>
              </a:rPr>
              <a:t> </a:t>
            </a:r>
            <a:r>
              <a:rPr lang="en-US" sz="2638" dirty="0" err="1">
                <a:solidFill>
                  <a:srgbClr val="FFF6EC"/>
                </a:solidFill>
                <a:latin typeface="+mj-lt"/>
                <a:ea typeface="Poppins"/>
                <a:cs typeface="Poppins"/>
                <a:sym typeface="Poppins"/>
              </a:rPr>
              <a:t>lược</a:t>
            </a:r>
            <a:r>
              <a:rPr lang="en-US" sz="2638" dirty="0">
                <a:solidFill>
                  <a:srgbClr val="FFF6EC"/>
                </a:solidFill>
                <a:latin typeface="+mj-lt"/>
                <a:ea typeface="Poppins"/>
                <a:cs typeface="Poppins"/>
                <a:sym typeface="Poppins"/>
              </a:rPr>
              <a:t>:</a:t>
            </a:r>
          </a:p>
          <a:p>
            <a:pPr marL="0" lvl="0" indent="0" algn="just">
              <a:lnSpc>
                <a:spcPts val="3693"/>
              </a:lnSpc>
            </a:pPr>
            <a:r>
              <a:rPr lang="en-US" sz="2638" dirty="0">
                <a:solidFill>
                  <a:srgbClr val="FFF6EC"/>
                </a:solidFill>
                <a:latin typeface="+mj-lt"/>
                <a:ea typeface="Poppins"/>
                <a:cs typeface="Poppins"/>
                <a:sym typeface="Poppins"/>
              </a:rPr>
              <a:t>① </a:t>
            </a:r>
            <a:r>
              <a:rPr lang="en-US" sz="2638" dirty="0" err="1">
                <a:solidFill>
                  <a:srgbClr val="FFF6EC"/>
                </a:solidFill>
                <a:latin typeface="+mj-lt"/>
                <a:ea typeface="Poppins"/>
                <a:cs typeface="Poppins"/>
                <a:sym typeface="Poppins"/>
              </a:rPr>
              <a:t>Tuyên</a:t>
            </a:r>
            <a:r>
              <a:rPr lang="en-US" sz="2638" dirty="0">
                <a:solidFill>
                  <a:srgbClr val="FFF6EC"/>
                </a:solidFill>
                <a:latin typeface="+mj-lt"/>
                <a:ea typeface="Poppins"/>
                <a:cs typeface="Poppins"/>
                <a:sym typeface="Poppins"/>
              </a:rPr>
              <a:t> </a:t>
            </a:r>
            <a:r>
              <a:rPr lang="en-US" sz="2638" dirty="0" err="1">
                <a:solidFill>
                  <a:srgbClr val="FFF6EC"/>
                </a:solidFill>
                <a:latin typeface="+mj-lt"/>
                <a:ea typeface="Poppins"/>
                <a:cs typeface="Poppins"/>
                <a:sym typeface="Poppins"/>
              </a:rPr>
              <a:t>truyền</a:t>
            </a:r>
            <a:r>
              <a:rPr lang="en-US" sz="2638" dirty="0">
                <a:solidFill>
                  <a:srgbClr val="FFF6EC"/>
                </a:solidFill>
                <a:latin typeface="+mj-lt"/>
                <a:ea typeface="Poppins"/>
                <a:cs typeface="Poppins"/>
                <a:sym typeface="Poppins"/>
              </a:rPr>
              <a:t> → </a:t>
            </a:r>
            <a:r>
              <a:rPr lang="en-US" sz="2638" dirty="0" err="1">
                <a:solidFill>
                  <a:srgbClr val="FFF6EC"/>
                </a:solidFill>
                <a:latin typeface="+mj-lt"/>
                <a:ea typeface="Poppins"/>
                <a:cs typeface="Poppins"/>
                <a:sym typeface="Poppins"/>
              </a:rPr>
              <a:t>Kể</a:t>
            </a:r>
            <a:r>
              <a:rPr lang="en-US" sz="2638" dirty="0">
                <a:solidFill>
                  <a:srgbClr val="FFF6EC"/>
                </a:solidFill>
                <a:latin typeface="+mj-lt"/>
                <a:ea typeface="Poppins"/>
                <a:cs typeface="Poppins"/>
                <a:sym typeface="Poppins"/>
              </a:rPr>
              <a:t> </a:t>
            </a:r>
            <a:r>
              <a:rPr lang="en-US" sz="2638" dirty="0" err="1">
                <a:solidFill>
                  <a:srgbClr val="FFF6EC"/>
                </a:solidFill>
                <a:latin typeface="+mj-lt"/>
                <a:ea typeface="Poppins"/>
                <a:cs typeface="Poppins"/>
                <a:sym typeface="Poppins"/>
              </a:rPr>
              <a:t>chuyện</a:t>
            </a:r>
            <a:r>
              <a:rPr lang="en-US" sz="2638" dirty="0">
                <a:solidFill>
                  <a:srgbClr val="FFF6EC"/>
                </a:solidFill>
                <a:latin typeface="+mj-lt"/>
                <a:ea typeface="Poppins"/>
                <a:cs typeface="Poppins"/>
                <a:sym typeface="Poppins"/>
              </a:rPr>
              <a:t> </a:t>
            </a:r>
            <a:r>
              <a:rPr lang="en-US" sz="2638" dirty="0" err="1">
                <a:solidFill>
                  <a:srgbClr val="FFF6EC"/>
                </a:solidFill>
                <a:latin typeface="+mj-lt"/>
                <a:ea typeface="Poppins"/>
                <a:cs typeface="Poppins"/>
                <a:sym typeface="Poppins"/>
              </a:rPr>
              <a:t>quốc</a:t>
            </a:r>
            <a:r>
              <a:rPr lang="en-US" sz="2638" dirty="0">
                <a:solidFill>
                  <a:srgbClr val="FFF6EC"/>
                </a:solidFill>
                <a:latin typeface="+mj-lt"/>
                <a:ea typeface="Poppins"/>
                <a:cs typeface="Poppins"/>
                <a:sym typeface="Poppins"/>
              </a:rPr>
              <a:t> </a:t>
            </a:r>
            <a:r>
              <a:rPr lang="en-US" sz="2638" dirty="0" err="1">
                <a:solidFill>
                  <a:srgbClr val="FFF6EC"/>
                </a:solidFill>
                <a:latin typeface="+mj-lt"/>
                <a:ea typeface="Poppins"/>
                <a:cs typeface="Poppins"/>
                <a:sym typeface="Poppins"/>
              </a:rPr>
              <a:t>gia</a:t>
            </a:r>
            <a:endParaRPr lang="en-US" sz="2638" dirty="0">
              <a:solidFill>
                <a:srgbClr val="FFF6EC"/>
              </a:solidFill>
              <a:latin typeface="+mj-lt"/>
              <a:ea typeface="Poppins"/>
              <a:cs typeface="Poppins"/>
              <a:sym typeface="Poppins"/>
            </a:endParaRPr>
          </a:p>
          <a:p>
            <a:pPr marL="0" lvl="0" indent="0" algn="just">
              <a:lnSpc>
                <a:spcPts val="3693"/>
              </a:lnSpc>
            </a:pPr>
            <a:r>
              <a:rPr lang="en-US" sz="2638" dirty="0">
                <a:solidFill>
                  <a:srgbClr val="FFF6EC"/>
                </a:solidFill>
                <a:latin typeface="+mj-lt"/>
                <a:ea typeface="Poppins"/>
                <a:cs typeface="Poppins"/>
                <a:sym typeface="Poppins"/>
              </a:rPr>
              <a:t>② </a:t>
            </a:r>
            <a:r>
              <a:rPr lang="en-US" sz="2638" dirty="0" err="1">
                <a:solidFill>
                  <a:srgbClr val="FFF6EC"/>
                </a:solidFill>
                <a:latin typeface="+mj-lt"/>
                <a:ea typeface="Poppins"/>
                <a:cs typeface="Poppins"/>
                <a:sym typeface="Poppins"/>
              </a:rPr>
              <a:t>Đơn</a:t>
            </a:r>
            <a:r>
              <a:rPr lang="en-US" sz="2638" dirty="0">
                <a:solidFill>
                  <a:srgbClr val="FFF6EC"/>
                </a:solidFill>
                <a:latin typeface="+mj-lt"/>
                <a:ea typeface="Poppins"/>
                <a:cs typeface="Poppins"/>
                <a:sym typeface="Poppins"/>
              </a:rPr>
              <a:t> </a:t>
            </a:r>
            <a:r>
              <a:rPr lang="en-US" sz="2638" dirty="0" err="1">
                <a:solidFill>
                  <a:srgbClr val="FFF6EC"/>
                </a:solidFill>
                <a:latin typeface="+mj-lt"/>
                <a:ea typeface="Poppins"/>
                <a:cs typeface="Poppins"/>
                <a:sym typeface="Poppins"/>
              </a:rPr>
              <a:t>nền</a:t>
            </a:r>
            <a:r>
              <a:rPr lang="en-US" sz="2638" dirty="0">
                <a:solidFill>
                  <a:srgbClr val="FFF6EC"/>
                </a:solidFill>
                <a:latin typeface="+mj-lt"/>
                <a:ea typeface="Poppins"/>
                <a:cs typeface="Poppins"/>
                <a:sym typeface="Poppins"/>
              </a:rPr>
              <a:t> </a:t>
            </a:r>
            <a:r>
              <a:rPr lang="en-US" sz="2638" dirty="0" err="1">
                <a:solidFill>
                  <a:srgbClr val="FFF6EC"/>
                </a:solidFill>
                <a:latin typeface="+mj-lt"/>
                <a:ea typeface="Poppins"/>
                <a:cs typeface="Poppins"/>
                <a:sym typeface="Poppins"/>
              </a:rPr>
              <a:t>tảng</a:t>
            </a:r>
            <a:r>
              <a:rPr lang="en-US" sz="2638" dirty="0">
                <a:solidFill>
                  <a:srgbClr val="FFF6EC"/>
                </a:solidFill>
                <a:latin typeface="+mj-lt"/>
                <a:ea typeface="Poppins"/>
                <a:cs typeface="Poppins"/>
                <a:sym typeface="Poppins"/>
              </a:rPr>
              <a:t> → </a:t>
            </a:r>
            <a:r>
              <a:rPr lang="en-US" sz="2638" dirty="0" err="1">
                <a:solidFill>
                  <a:srgbClr val="FFF6EC"/>
                </a:solidFill>
                <a:latin typeface="+mj-lt"/>
                <a:ea typeface="Poppins"/>
                <a:cs typeface="Poppins"/>
                <a:sym typeface="Poppins"/>
              </a:rPr>
              <a:t>Đa</a:t>
            </a:r>
            <a:r>
              <a:rPr lang="en-US" sz="2638" dirty="0">
                <a:solidFill>
                  <a:srgbClr val="FFF6EC"/>
                </a:solidFill>
                <a:latin typeface="+mj-lt"/>
                <a:ea typeface="Poppins"/>
                <a:cs typeface="Poppins"/>
                <a:sym typeface="Poppins"/>
              </a:rPr>
              <a:t> </a:t>
            </a:r>
            <a:r>
              <a:rPr lang="en-US" sz="2638" dirty="0" err="1">
                <a:solidFill>
                  <a:srgbClr val="FFF6EC"/>
                </a:solidFill>
                <a:latin typeface="+mj-lt"/>
                <a:ea typeface="Poppins"/>
                <a:cs typeface="Poppins"/>
                <a:sym typeface="Poppins"/>
              </a:rPr>
              <a:t>nền</a:t>
            </a:r>
            <a:r>
              <a:rPr lang="en-US" sz="2638" dirty="0">
                <a:solidFill>
                  <a:srgbClr val="FFF6EC"/>
                </a:solidFill>
                <a:latin typeface="+mj-lt"/>
                <a:ea typeface="Poppins"/>
                <a:cs typeface="Poppins"/>
                <a:sym typeface="Poppins"/>
              </a:rPr>
              <a:t> </a:t>
            </a:r>
            <a:r>
              <a:rPr lang="en-US" sz="2638" dirty="0" err="1">
                <a:solidFill>
                  <a:srgbClr val="FFF6EC"/>
                </a:solidFill>
                <a:latin typeface="+mj-lt"/>
                <a:ea typeface="Poppins"/>
                <a:cs typeface="Poppins"/>
                <a:sym typeface="Poppins"/>
              </a:rPr>
              <a:t>tảng</a:t>
            </a:r>
            <a:r>
              <a:rPr lang="en-US" sz="2638" dirty="0">
                <a:solidFill>
                  <a:srgbClr val="FFF6EC"/>
                </a:solidFill>
                <a:latin typeface="+mj-lt"/>
                <a:ea typeface="Poppins"/>
                <a:cs typeface="Poppins"/>
                <a:sym typeface="Poppins"/>
              </a:rPr>
              <a:t> </a:t>
            </a:r>
            <a:r>
              <a:rPr lang="en-US" sz="2638" dirty="0" err="1">
                <a:solidFill>
                  <a:srgbClr val="FFF6EC"/>
                </a:solidFill>
                <a:latin typeface="+mj-lt"/>
                <a:ea typeface="Poppins"/>
                <a:cs typeface="Poppins"/>
                <a:sym typeface="Poppins"/>
              </a:rPr>
              <a:t>số</a:t>
            </a:r>
            <a:endParaRPr lang="en-US" sz="2638" dirty="0">
              <a:solidFill>
                <a:srgbClr val="FFF6EC"/>
              </a:solidFill>
              <a:latin typeface="+mj-lt"/>
              <a:ea typeface="Poppins"/>
              <a:cs typeface="Poppins"/>
              <a:sym typeface="Poppins"/>
            </a:endParaRPr>
          </a:p>
          <a:p>
            <a:pPr marL="0" lvl="0" indent="0" algn="just">
              <a:lnSpc>
                <a:spcPts val="3693"/>
              </a:lnSpc>
            </a:pPr>
            <a:r>
              <a:rPr lang="en-US" sz="2638" dirty="0">
                <a:solidFill>
                  <a:srgbClr val="FFF6EC"/>
                </a:solidFill>
                <a:latin typeface="+mj-lt"/>
                <a:ea typeface="Poppins"/>
                <a:cs typeface="Poppins"/>
                <a:sym typeface="Poppins"/>
              </a:rPr>
              <a:t>③ </a:t>
            </a:r>
            <a:r>
              <a:rPr lang="en-US" sz="2638" dirty="0" err="1">
                <a:solidFill>
                  <a:srgbClr val="FFF6EC"/>
                </a:solidFill>
                <a:latin typeface="+mj-lt"/>
                <a:ea typeface="Poppins"/>
                <a:cs typeface="Poppins"/>
                <a:sym typeface="Poppins"/>
              </a:rPr>
              <a:t>Đại</a:t>
            </a:r>
            <a:r>
              <a:rPr lang="en-US" sz="2638" dirty="0">
                <a:solidFill>
                  <a:srgbClr val="FFF6EC"/>
                </a:solidFill>
                <a:latin typeface="+mj-lt"/>
                <a:ea typeface="Poppins"/>
                <a:cs typeface="Poppins"/>
                <a:sym typeface="Poppins"/>
              </a:rPr>
              <a:t> </a:t>
            </a:r>
            <a:r>
              <a:rPr lang="en-US" sz="2638" dirty="0" err="1">
                <a:solidFill>
                  <a:srgbClr val="FFF6EC"/>
                </a:solidFill>
                <a:latin typeface="+mj-lt"/>
                <a:ea typeface="Poppins"/>
                <a:cs typeface="Poppins"/>
                <a:sym typeface="Poppins"/>
              </a:rPr>
              <a:t>chúng</a:t>
            </a:r>
            <a:r>
              <a:rPr lang="en-US" sz="2638" dirty="0">
                <a:solidFill>
                  <a:srgbClr val="FFF6EC"/>
                </a:solidFill>
                <a:latin typeface="+mj-lt"/>
                <a:ea typeface="Poppins"/>
                <a:cs typeface="Poppins"/>
                <a:sym typeface="Poppins"/>
              </a:rPr>
              <a:t> → </a:t>
            </a:r>
            <a:r>
              <a:rPr lang="en-US" sz="2638" dirty="0" err="1">
                <a:solidFill>
                  <a:srgbClr val="FFF6EC"/>
                </a:solidFill>
                <a:latin typeface="+mj-lt"/>
                <a:ea typeface="Poppins"/>
                <a:cs typeface="Poppins"/>
                <a:sym typeface="Poppins"/>
              </a:rPr>
              <a:t>Dựa</a:t>
            </a:r>
            <a:r>
              <a:rPr lang="en-US" sz="2638" dirty="0">
                <a:solidFill>
                  <a:srgbClr val="FFF6EC"/>
                </a:solidFill>
                <a:latin typeface="+mj-lt"/>
                <a:ea typeface="Poppins"/>
                <a:cs typeface="Poppins"/>
                <a:sym typeface="Poppins"/>
              </a:rPr>
              <a:t> </a:t>
            </a:r>
            <a:r>
              <a:rPr lang="en-US" sz="2638" dirty="0" err="1">
                <a:solidFill>
                  <a:srgbClr val="FFF6EC"/>
                </a:solidFill>
                <a:latin typeface="+mj-lt"/>
                <a:ea typeface="Poppins"/>
                <a:cs typeface="Poppins"/>
                <a:sym typeface="Poppins"/>
              </a:rPr>
              <a:t>trên</a:t>
            </a:r>
            <a:r>
              <a:rPr lang="en-US" sz="2638" dirty="0">
                <a:solidFill>
                  <a:srgbClr val="FFF6EC"/>
                </a:solidFill>
                <a:latin typeface="+mj-lt"/>
                <a:ea typeface="Poppins"/>
                <a:cs typeface="Poppins"/>
                <a:sym typeface="Poppins"/>
              </a:rPr>
              <a:t> </a:t>
            </a:r>
            <a:r>
              <a:rPr lang="en-US" sz="2638" dirty="0" err="1">
                <a:solidFill>
                  <a:srgbClr val="FFF6EC"/>
                </a:solidFill>
                <a:latin typeface="+mj-lt"/>
                <a:ea typeface="Poppins"/>
                <a:cs typeface="Poppins"/>
                <a:sym typeface="Poppins"/>
              </a:rPr>
              <a:t>dữ</a:t>
            </a:r>
            <a:r>
              <a:rPr lang="en-US" sz="2638" dirty="0">
                <a:solidFill>
                  <a:srgbClr val="FFF6EC"/>
                </a:solidFill>
                <a:latin typeface="+mj-lt"/>
                <a:ea typeface="Poppins"/>
                <a:cs typeface="Poppins"/>
                <a:sym typeface="Poppins"/>
              </a:rPr>
              <a:t> </a:t>
            </a:r>
            <a:r>
              <a:rPr lang="en-US" sz="2638" dirty="0" err="1">
                <a:solidFill>
                  <a:srgbClr val="FFF6EC"/>
                </a:solidFill>
                <a:latin typeface="+mj-lt"/>
                <a:ea typeface="Poppins"/>
                <a:cs typeface="Poppins"/>
                <a:sym typeface="Poppins"/>
              </a:rPr>
              <a:t>liệu</a:t>
            </a:r>
            <a:r>
              <a:rPr lang="en-US" sz="2638" dirty="0">
                <a:solidFill>
                  <a:srgbClr val="FFF6EC"/>
                </a:solidFill>
                <a:latin typeface="+mj-lt"/>
                <a:ea typeface="Poppins"/>
                <a:cs typeface="Poppins"/>
                <a:sym typeface="Poppins"/>
              </a:rPr>
              <a:t> </a:t>
            </a:r>
            <a:r>
              <a:rPr lang="en-US" sz="2638" dirty="0" err="1">
                <a:solidFill>
                  <a:srgbClr val="FFF6EC"/>
                </a:solidFill>
                <a:latin typeface="+mj-lt"/>
                <a:ea typeface="Poppins"/>
                <a:cs typeface="Poppins"/>
                <a:sym typeface="Poppins"/>
              </a:rPr>
              <a:t>và</a:t>
            </a:r>
            <a:r>
              <a:rPr lang="en-US" sz="2638" dirty="0">
                <a:solidFill>
                  <a:srgbClr val="FFF6EC"/>
                </a:solidFill>
                <a:latin typeface="+mj-lt"/>
                <a:ea typeface="Poppins"/>
                <a:cs typeface="Poppins"/>
                <a:sym typeface="Poppins"/>
              </a:rPr>
              <a:t> </a:t>
            </a:r>
            <a:r>
              <a:rPr lang="en-US" sz="2638" dirty="0" err="1">
                <a:solidFill>
                  <a:srgbClr val="FFF6EC"/>
                </a:solidFill>
                <a:latin typeface="+mj-lt"/>
                <a:ea typeface="Poppins"/>
                <a:cs typeface="Poppins"/>
                <a:sym typeface="Poppins"/>
              </a:rPr>
              <a:t>công</a:t>
            </a:r>
            <a:r>
              <a:rPr lang="en-US" sz="2638" dirty="0">
                <a:solidFill>
                  <a:srgbClr val="FFF6EC"/>
                </a:solidFill>
                <a:latin typeface="+mj-lt"/>
                <a:ea typeface="Poppins"/>
                <a:cs typeface="Poppins"/>
                <a:sym typeface="Poppins"/>
              </a:rPr>
              <a:t> </a:t>
            </a:r>
            <a:r>
              <a:rPr lang="en-US" sz="2638" dirty="0" err="1">
                <a:solidFill>
                  <a:srgbClr val="FFF6EC"/>
                </a:solidFill>
                <a:latin typeface="+mj-lt"/>
                <a:ea typeface="Poppins"/>
                <a:cs typeface="Poppins"/>
                <a:sym typeface="Poppins"/>
              </a:rPr>
              <a:t>chúng</a:t>
            </a:r>
            <a:r>
              <a:rPr lang="en-US" sz="2638" dirty="0">
                <a:solidFill>
                  <a:srgbClr val="FFF6EC"/>
                </a:solidFill>
                <a:latin typeface="+mj-lt"/>
                <a:ea typeface="Poppins"/>
                <a:cs typeface="Poppins"/>
                <a:sym typeface="Poppins"/>
              </a:rPr>
              <a:t> </a:t>
            </a:r>
            <a:r>
              <a:rPr lang="en-US" sz="2638" dirty="0" err="1">
                <a:solidFill>
                  <a:srgbClr val="FFF6EC"/>
                </a:solidFill>
                <a:latin typeface="+mj-lt"/>
                <a:ea typeface="Poppins"/>
                <a:cs typeface="Poppins"/>
                <a:sym typeface="Poppins"/>
              </a:rPr>
              <a:t>mục</a:t>
            </a:r>
            <a:r>
              <a:rPr lang="en-US" sz="2638" dirty="0">
                <a:solidFill>
                  <a:srgbClr val="FFF6EC"/>
                </a:solidFill>
                <a:latin typeface="+mj-lt"/>
                <a:ea typeface="Poppins"/>
                <a:cs typeface="Poppins"/>
                <a:sym typeface="Poppins"/>
              </a:rPr>
              <a:t> </a:t>
            </a:r>
            <a:r>
              <a:rPr lang="en-US" sz="2638" dirty="0" err="1">
                <a:solidFill>
                  <a:srgbClr val="FFF6EC"/>
                </a:solidFill>
                <a:latin typeface="+mj-lt"/>
                <a:ea typeface="Poppins"/>
                <a:cs typeface="Poppins"/>
                <a:sym typeface="Poppins"/>
              </a:rPr>
              <a:t>tiêu</a:t>
            </a:r>
            <a:endParaRPr lang="en-US" sz="2638" dirty="0">
              <a:solidFill>
                <a:srgbClr val="FFF6EC"/>
              </a:solidFill>
              <a:latin typeface="+mj-lt"/>
              <a:ea typeface="Poppins"/>
              <a:cs typeface="Poppins"/>
              <a:sym typeface="Poppins"/>
            </a:endParaRPr>
          </a:p>
        </p:txBody>
      </p:sp>
      <p:pic>
        <p:nvPicPr>
          <p:cNvPr id="14" name="Picture 13">
            <a:extLst>
              <a:ext uri="{FF2B5EF4-FFF2-40B4-BE49-F238E27FC236}">
                <a16:creationId xmlns:a16="http://schemas.microsoft.com/office/drawing/2014/main" id="{CEBA53B6-0236-65DA-93DD-8D0B8D453B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93" y="4930020"/>
            <a:ext cx="7016532" cy="4892862"/>
          </a:xfrm>
          <a:prstGeom prst="rect">
            <a:avLst/>
          </a:prstGeom>
        </p:spPr>
      </p:pic>
      <p:pic>
        <p:nvPicPr>
          <p:cNvPr id="16" name="Picture 15">
            <a:extLst>
              <a:ext uri="{FF2B5EF4-FFF2-40B4-BE49-F238E27FC236}">
                <a16:creationId xmlns:a16="http://schemas.microsoft.com/office/drawing/2014/main" id="{68A3697E-1B34-7EA1-AFB9-28ED9D20F7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6600" y="4900062"/>
            <a:ext cx="7334036" cy="4891128"/>
          </a:xfrm>
          <a:prstGeom prst="rect">
            <a:avLst/>
          </a:prstGeom>
        </p:spPr>
      </p:pic>
    </p:spTree>
  </p:cSld>
  <p:clrMapOvr>
    <a:masterClrMapping/>
  </p:clrMapOvr>
  <p:transition>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00" y="3854454"/>
            <a:ext cx="5796151" cy="1768348"/>
          </a:xfrm>
          <a:prstGeom prst="rect">
            <a:avLst/>
          </a:prstGeom>
        </p:spPr>
        <p:txBody>
          <a:bodyPr lIns="0" tIns="0" rIns="0" bIns="0" rtlCol="0" anchor="t">
            <a:spAutoFit/>
          </a:bodyPr>
          <a:lstStyle/>
          <a:p>
            <a:pPr marL="0" lvl="0" indent="0" algn="l">
              <a:lnSpc>
                <a:spcPts val="6655"/>
              </a:lnSpc>
            </a:pPr>
            <a:r>
              <a:rPr lang="en-US" sz="6399">
                <a:solidFill>
                  <a:srgbClr val="FFF6EC"/>
                </a:solidFill>
                <a:latin typeface="+mj-lt"/>
                <a:ea typeface="Poppins"/>
                <a:cs typeface="Poppins"/>
                <a:sym typeface="Poppins"/>
              </a:rPr>
              <a:t>TRÂN TRỌNG CẢM ƠN!</a:t>
            </a:r>
          </a:p>
        </p:txBody>
      </p:sp>
      <p:grpSp>
        <p:nvGrpSpPr>
          <p:cNvPr id="3" name="Group 3"/>
          <p:cNvGrpSpPr/>
          <p:nvPr/>
        </p:nvGrpSpPr>
        <p:grpSpPr>
          <a:xfrm>
            <a:off x="1028700" y="1018812"/>
            <a:ext cx="6993361" cy="8239488"/>
            <a:chOff x="0" y="0"/>
            <a:chExt cx="263065" cy="309940"/>
          </a:xfrm>
        </p:grpSpPr>
        <p:sp>
          <p:nvSpPr>
            <p:cNvPr id="4" name="Freeform 4"/>
            <p:cNvSpPr/>
            <p:nvPr/>
          </p:nvSpPr>
          <p:spPr>
            <a:xfrm>
              <a:off x="0" y="0"/>
              <a:ext cx="263065" cy="309940"/>
            </a:xfrm>
            <a:custGeom>
              <a:avLst/>
              <a:gdLst/>
              <a:ahLst/>
              <a:cxnLst/>
              <a:rect l="l" t="t" r="r" b="b"/>
              <a:pathLst>
                <a:path w="263065" h="309940">
                  <a:moveTo>
                    <a:pt x="0" y="0"/>
                  </a:moveTo>
                  <a:lnTo>
                    <a:pt x="263065" y="0"/>
                  </a:lnTo>
                  <a:lnTo>
                    <a:pt x="263065" y="309940"/>
                  </a:lnTo>
                  <a:lnTo>
                    <a:pt x="0" y="309940"/>
                  </a:lnTo>
                  <a:close/>
                </a:path>
              </a:pathLst>
            </a:custGeom>
            <a:blipFill>
              <a:blip r:embed="rId2"/>
              <a:stretch>
                <a:fillRect t="-2473" b="-2473"/>
              </a:stretch>
            </a:blipFill>
            <a:ln cap="sq">
              <a:noFill/>
              <a:prstDash val="solid"/>
              <a:miter/>
            </a:ln>
          </p:spPr>
        </p:sp>
      </p:grpSp>
    </p:spTree>
  </p:cSld>
  <p:clrMapOvr>
    <a:masterClrMapping/>
  </p:clrMapOvr>
  <p:transition>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64746" y="1650462"/>
            <a:ext cx="6604926" cy="410433"/>
          </a:xfrm>
          <a:prstGeom prst="rect">
            <a:avLst/>
          </a:prstGeom>
        </p:spPr>
        <p:txBody>
          <a:bodyPr lIns="0" tIns="0" rIns="0" bIns="0" rtlCol="0" anchor="t">
            <a:spAutoFit/>
          </a:bodyPr>
          <a:lstStyle/>
          <a:p>
            <a:pPr marL="0" lvl="0" indent="0" algn="l">
              <a:lnSpc>
                <a:spcPts val="2952"/>
              </a:lnSpc>
            </a:pPr>
            <a:r>
              <a:rPr lang="en-US" sz="3600">
                <a:solidFill>
                  <a:srgbClr val="FFF6EC"/>
                </a:solidFill>
                <a:latin typeface="+mj-lt"/>
                <a:ea typeface="Poppins"/>
                <a:cs typeface="Poppins"/>
                <a:sym typeface="Poppins"/>
              </a:rPr>
              <a:t>ĐẶT VẤN ĐỀ</a:t>
            </a:r>
          </a:p>
        </p:txBody>
      </p:sp>
      <p:sp>
        <p:nvSpPr>
          <p:cNvPr id="3" name="TextBox 3"/>
          <p:cNvSpPr txBox="1"/>
          <p:nvPr/>
        </p:nvSpPr>
        <p:spPr>
          <a:xfrm>
            <a:off x="2151475" y="3003568"/>
            <a:ext cx="2045464" cy="2216569"/>
          </a:xfrm>
          <a:prstGeom prst="rect">
            <a:avLst/>
          </a:prstGeom>
        </p:spPr>
        <p:txBody>
          <a:bodyPr lIns="0" tIns="0" rIns="0" bIns="0" rtlCol="0" anchor="t">
            <a:spAutoFit/>
          </a:bodyPr>
          <a:lstStyle/>
          <a:p>
            <a:pPr marL="0" lvl="0" indent="0" algn="l">
              <a:lnSpc>
                <a:spcPts val="3499"/>
              </a:lnSpc>
            </a:pPr>
            <a:r>
              <a:rPr lang="en-US" sz="2499" dirty="0" err="1">
                <a:solidFill>
                  <a:srgbClr val="FFF6EC"/>
                </a:solidFill>
                <a:latin typeface="+mj-lt"/>
                <a:ea typeface="Poppins"/>
                <a:cs typeface="Poppins"/>
                <a:sym typeface="Poppins"/>
              </a:rPr>
              <a:t>Chuyển</a:t>
            </a:r>
            <a:r>
              <a:rPr lang="en-US" sz="2499" dirty="0">
                <a:solidFill>
                  <a:srgbClr val="FFF6EC"/>
                </a:solidFill>
                <a:latin typeface="+mj-lt"/>
                <a:ea typeface="Poppins"/>
                <a:cs typeface="Poppins"/>
                <a:sym typeface="Poppins"/>
              </a:rPr>
              <a:t> </a:t>
            </a:r>
            <a:r>
              <a:rPr lang="en-US" sz="2499" dirty="0" err="1">
                <a:solidFill>
                  <a:srgbClr val="FFF6EC"/>
                </a:solidFill>
                <a:latin typeface="+mj-lt"/>
                <a:ea typeface="Poppins"/>
                <a:cs typeface="Poppins"/>
                <a:sym typeface="Poppins"/>
              </a:rPr>
              <a:t>đổi</a:t>
            </a:r>
            <a:r>
              <a:rPr lang="en-US" sz="2499" dirty="0">
                <a:solidFill>
                  <a:srgbClr val="FFF6EC"/>
                </a:solidFill>
                <a:latin typeface="+mj-lt"/>
                <a:ea typeface="Poppins"/>
                <a:cs typeface="Poppins"/>
                <a:sym typeface="Poppins"/>
              </a:rPr>
              <a:t> </a:t>
            </a:r>
            <a:r>
              <a:rPr lang="en-US" sz="2499" dirty="0" err="1">
                <a:solidFill>
                  <a:srgbClr val="FFF6EC"/>
                </a:solidFill>
                <a:latin typeface="+mj-lt"/>
                <a:ea typeface="Poppins"/>
                <a:cs typeface="Poppins"/>
                <a:sym typeface="Poppins"/>
              </a:rPr>
              <a:t>số</a:t>
            </a:r>
            <a:r>
              <a:rPr lang="en-US" sz="2499" dirty="0">
                <a:solidFill>
                  <a:srgbClr val="FFF6EC"/>
                </a:solidFill>
                <a:latin typeface="+mj-lt"/>
                <a:ea typeface="Poppins"/>
                <a:cs typeface="Poppins"/>
                <a:sym typeface="Poppins"/>
              </a:rPr>
              <a:t> </a:t>
            </a:r>
            <a:r>
              <a:rPr lang="en-US" sz="2499" dirty="0" err="1">
                <a:solidFill>
                  <a:srgbClr val="FFF6EC"/>
                </a:solidFill>
                <a:latin typeface="+mj-lt"/>
                <a:ea typeface="Poppins"/>
                <a:cs typeface="Poppins"/>
                <a:sym typeface="Poppins"/>
              </a:rPr>
              <a:t>thay</a:t>
            </a:r>
            <a:r>
              <a:rPr lang="en-US" sz="2499" dirty="0">
                <a:solidFill>
                  <a:srgbClr val="FFF6EC"/>
                </a:solidFill>
                <a:latin typeface="+mj-lt"/>
                <a:ea typeface="Poppins"/>
                <a:cs typeface="Poppins"/>
                <a:sym typeface="Poppins"/>
              </a:rPr>
              <a:t> </a:t>
            </a:r>
            <a:r>
              <a:rPr lang="en-US" sz="2499" dirty="0" err="1">
                <a:solidFill>
                  <a:srgbClr val="FFF6EC"/>
                </a:solidFill>
                <a:latin typeface="+mj-lt"/>
                <a:ea typeface="Poppins"/>
                <a:cs typeface="Poppins"/>
                <a:sym typeface="Poppins"/>
              </a:rPr>
              <a:t>đổi</a:t>
            </a:r>
            <a:r>
              <a:rPr lang="en-US" sz="2499" dirty="0">
                <a:solidFill>
                  <a:srgbClr val="FFF6EC"/>
                </a:solidFill>
                <a:latin typeface="+mj-lt"/>
                <a:ea typeface="Poppins"/>
                <a:cs typeface="Poppins"/>
                <a:sym typeface="Poppins"/>
              </a:rPr>
              <a:t> </a:t>
            </a:r>
            <a:r>
              <a:rPr lang="en-US" sz="2499" dirty="0" err="1">
                <a:solidFill>
                  <a:srgbClr val="FFF6EC"/>
                </a:solidFill>
                <a:latin typeface="+mj-lt"/>
                <a:ea typeface="Poppins"/>
                <a:cs typeface="Poppins"/>
                <a:sym typeface="Poppins"/>
              </a:rPr>
              <a:t>căn</a:t>
            </a:r>
            <a:r>
              <a:rPr lang="en-US" sz="2499" dirty="0">
                <a:solidFill>
                  <a:srgbClr val="FFF6EC"/>
                </a:solidFill>
                <a:latin typeface="+mj-lt"/>
                <a:ea typeface="Poppins"/>
                <a:cs typeface="Poppins"/>
                <a:sym typeface="Poppins"/>
              </a:rPr>
              <a:t> </a:t>
            </a:r>
            <a:r>
              <a:rPr lang="en-US" sz="2499" dirty="0" err="1">
                <a:solidFill>
                  <a:srgbClr val="FFF6EC"/>
                </a:solidFill>
                <a:latin typeface="+mj-lt"/>
                <a:ea typeface="Poppins"/>
                <a:cs typeface="Poppins"/>
                <a:sym typeface="Poppins"/>
              </a:rPr>
              <a:t>bản</a:t>
            </a:r>
            <a:r>
              <a:rPr lang="en-US" sz="2499" dirty="0">
                <a:solidFill>
                  <a:srgbClr val="FFF6EC"/>
                </a:solidFill>
                <a:latin typeface="+mj-lt"/>
                <a:ea typeface="Poppins"/>
                <a:cs typeface="Poppins"/>
                <a:sym typeface="Poppins"/>
              </a:rPr>
              <a:t> </a:t>
            </a:r>
            <a:r>
              <a:rPr lang="en-US" sz="2499" dirty="0" err="1">
                <a:solidFill>
                  <a:srgbClr val="FFF6EC"/>
                </a:solidFill>
                <a:latin typeface="+mj-lt"/>
                <a:ea typeface="Poppins"/>
                <a:cs typeface="Poppins"/>
                <a:sym typeface="Poppins"/>
              </a:rPr>
              <a:t>cách</a:t>
            </a:r>
            <a:r>
              <a:rPr lang="en-US" sz="2499" dirty="0">
                <a:solidFill>
                  <a:srgbClr val="FFF6EC"/>
                </a:solidFill>
                <a:latin typeface="+mj-lt"/>
                <a:ea typeface="Poppins"/>
                <a:cs typeface="Poppins"/>
                <a:sym typeface="Poppins"/>
              </a:rPr>
              <a:t> </a:t>
            </a:r>
            <a:r>
              <a:rPr lang="en-US" sz="2499" dirty="0" err="1">
                <a:solidFill>
                  <a:srgbClr val="FFF6EC"/>
                </a:solidFill>
                <a:latin typeface="+mj-lt"/>
                <a:ea typeface="Poppins"/>
                <a:cs typeface="Poppins"/>
                <a:sym typeface="Poppins"/>
              </a:rPr>
              <a:t>xây</a:t>
            </a:r>
            <a:r>
              <a:rPr lang="en-US" sz="2499" dirty="0">
                <a:solidFill>
                  <a:srgbClr val="FFF6EC"/>
                </a:solidFill>
                <a:latin typeface="+mj-lt"/>
                <a:ea typeface="Poppins"/>
                <a:cs typeface="Poppins"/>
                <a:sym typeface="Poppins"/>
              </a:rPr>
              <a:t> </a:t>
            </a:r>
            <a:r>
              <a:rPr lang="en-US" sz="2499" dirty="0" err="1">
                <a:solidFill>
                  <a:srgbClr val="FFF6EC"/>
                </a:solidFill>
                <a:latin typeface="+mj-lt"/>
                <a:ea typeface="Poppins"/>
                <a:cs typeface="Poppins"/>
                <a:sym typeface="Poppins"/>
              </a:rPr>
              <a:t>dựng</a:t>
            </a:r>
            <a:r>
              <a:rPr lang="en-US" sz="2499" dirty="0">
                <a:solidFill>
                  <a:srgbClr val="FFF6EC"/>
                </a:solidFill>
                <a:latin typeface="+mj-lt"/>
                <a:ea typeface="Poppins"/>
                <a:cs typeface="Poppins"/>
                <a:sym typeface="Poppins"/>
              </a:rPr>
              <a:t> </a:t>
            </a:r>
            <a:r>
              <a:rPr lang="en-US" sz="2499" dirty="0" err="1">
                <a:solidFill>
                  <a:srgbClr val="FFF6EC"/>
                </a:solidFill>
                <a:latin typeface="+mj-lt"/>
                <a:ea typeface="Poppins"/>
                <a:cs typeface="Poppins"/>
                <a:sym typeface="Poppins"/>
              </a:rPr>
              <a:t>hình</a:t>
            </a:r>
            <a:r>
              <a:rPr lang="en-US" sz="2499" dirty="0">
                <a:solidFill>
                  <a:srgbClr val="FFF6EC"/>
                </a:solidFill>
                <a:latin typeface="+mj-lt"/>
                <a:ea typeface="Poppins"/>
                <a:cs typeface="Poppins"/>
                <a:sym typeface="Poppins"/>
              </a:rPr>
              <a:t> </a:t>
            </a:r>
            <a:r>
              <a:rPr lang="en-US" sz="2499" dirty="0" err="1">
                <a:solidFill>
                  <a:srgbClr val="FFF6EC"/>
                </a:solidFill>
                <a:latin typeface="+mj-lt"/>
                <a:ea typeface="Poppins"/>
                <a:cs typeface="Poppins"/>
                <a:sym typeface="Poppins"/>
              </a:rPr>
              <a:t>ảnh</a:t>
            </a:r>
            <a:r>
              <a:rPr lang="en-US" sz="2499" dirty="0">
                <a:solidFill>
                  <a:srgbClr val="FFF6EC"/>
                </a:solidFill>
                <a:latin typeface="+mj-lt"/>
                <a:ea typeface="Poppins"/>
                <a:cs typeface="Poppins"/>
                <a:sym typeface="Poppins"/>
              </a:rPr>
              <a:t> </a:t>
            </a:r>
            <a:r>
              <a:rPr lang="en-US" sz="2499" dirty="0" err="1">
                <a:solidFill>
                  <a:srgbClr val="FFF6EC"/>
                </a:solidFill>
                <a:latin typeface="+mj-lt"/>
                <a:ea typeface="Poppins"/>
                <a:cs typeface="Poppins"/>
                <a:sym typeface="Poppins"/>
              </a:rPr>
              <a:t>quốc</a:t>
            </a:r>
            <a:r>
              <a:rPr lang="en-US" sz="2499" dirty="0">
                <a:solidFill>
                  <a:srgbClr val="FFF6EC"/>
                </a:solidFill>
                <a:latin typeface="+mj-lt"/>
                <a:ea typeface="Poppins"/>
                <a:cs typeface="Poppins"/>
                <a:sym typeface="Poppins"/>
              </a:rPr>
              <a:t> </a:t>
            </a:r>
            <a:r>
              <a:rPr lang="en-US" sz="2499" dirty="0" err="1">
                <a:solidFill>
                  <a:srgbClr val="FFF6EC"/>
                </a:solidFill>
                <a:latin typeface="+mj-lt"/>
                <a:ea typeface="Poppins"/>
                <a:cs typeface="Poppins"/>
                <a:sym typeface="Poppins"/>
              </a:rPr>
              <a:t>gia</a:t>
            </a:r>
            <a:r>
              <a:rPr lang="en-US" sz="2499" dirty="0">
                <a:solidFill>
                  <a:srgbClr val="FFF6EC"/>
                </a:solidFill>
                <a:latin typeface="+mj-lt"/>
                <a:ea typeface="Poppins"/>
                <a:cs typeface="Poppins"/>
                <a:sym typeface="Poppins"/>
              </a:rPr>
              <a:t>. </a:t>
            </a:r>
          </a:p>
        </p:txBody>
      </p:sp>
      <p:sp>
        <p:nvSpPr>
          <p:cNvPr id="4" name="TextBox 4"/>
          <p:cNvSpPr txBox="1"/>
          <p:nvPr/>
        </p:nvSpPr>
        <p:spPr>
          <a:xfrm>
            <a:off x="11334771" y="3029501"/>
            <a:ext cx="2658983" cy="2216569"/>
          </a:xfrm>
          <a:prstGeom prst="rect">
            <a:avLst/>
          </a:prstGeom>
        </p:spPr>
        <p:txBody>
          <a:bodyPr lIns="0" tIns="0" rIns="0" bIns="0" rtlCol="0" anchor="t">
            <a:spAutoFit/>
          </a:bodyPr>
          <a:lstStyle/>
          <a:p>
            <a:pPr marL="0" lvl="0" indent="0" algn="l">
              <a:lnSpc>
                <a:spcPts val="3499"/>
              </a:lnSpc>
            </a:pPr>
            <a:r>
              <a:rPr lang="en-US" sz="2499" dirty="0">
                <a:solidFill>
                  <a:srgbClr val="FFF6EC"/>
                </a:solidFill>
                <a:latin typeface="+mj-lt"/>
                <a:ea typeface="Poppins"/>
                <a:cs typeface="Poppins"/>
                <a:sym typeface="Poppins"/>
              </a:rPr>
              <a:t> Báo </a:t>
            </a:r>
            <a:r>
              <a:rPr lang="en-US" sz="2499" dirty="0" err="1">
                <a:solidFill>
                  <a:srgbClr val="FFF6EC"/>
                </a:solidFill>
                <a:latin typeface="+mj-lt"/>
                <a:ea typeface="Poppins"/>
                <a:cs typeface="Poppins"/>
                <a:sym typeface="Poppins"/>
              </a:rPr>
              <a:t>chí</a:t>
            </a:r>
            <a:r>
              <a:rPr lang="en-US" sz="2499" dirty="0">
                <a:solidFill>
                  <a:srgbClr val="FFF6EC"/>
                </a:solidFill>
                <a:latin typeface="+mj-lt"/>
                <a:ea typeface="Poppins"/>
                <a:cs typeface="Poppins"/>
                <a:sym typeface="Poppins"/>
              </a:rPr>
              <a:t> </a:t>
            </a:r>
            <a:r>
              <a:rPr lang="en-US" sz="2499" dirty="0" err="1">
                <a:solidFill>
                  <a:srgbClr val="FFF6EC"/>
                </a:solidFill>
                <a:latin typeface="+mj-lt"/>
                <a:ea typeface="Poppins"/>
                <a:cs typeface="Poppins"/>
                <a:sym typeface="Poppins"/>
              </a:rPr>
              <a:t>vẫn</a:t>
            </a:r>
            <a:r>
              <a:rPr lang="en-US" sz="2499" dirty="0">
                <a:solidFill>
                  <a:srgbClr val="FFF6EC"/>
                </a:solidFill>
                <a:latin typeface="+mj-lt"/>
                <a:ea typeface="Poppins"/>
                <a:cs typeface="Poppins"/>
                <a:sym typeface="Poppins"/>
              </a:rPr>
              <a:t> </a:t>
            </a:r>
            <a:r>
              <a:rPr lang="en-US" sz="2499" dirty="0" err="1">
                <a:solidFill>
                  <a:srgbClr val="FFF6EC"/>
                </a:solidFill>
                <a:latin typeface="+mj-lt"/>
                <a:ea typeface="Poppins"/>
                <a:cs typeface="Poppins"/>
                <a:sym typeface="Poppins"/>
              </a:rPr>
              <a:t>giữ</a:t>
            </a:r>
            <a:r>
              <a:rPr lang="en-US" sz="2499" dirty="0">
                <a:solidFill>
                  <a:srgbClr val="FFF6EC"/>
                </a:solidFill>
                <a:latin typeface="+mj-lt"/>
                <a:ea typeface="Poppins"/>
                <a:cs typeface="Poppins"/>
                <a:sym typeface="Poppins"/>
              </a:rPr>
              <a:t> </a:t>
            </a:r>
            <a:r>
              <a:rPr lang="en-US" sz="2499" dirty="0" err="1">
                <a:solidFill>
                  <a:srgbClr val="FFF6EC"/>
                </a:solidFill>
                <a:latin typeface="+mj-lt"/>
                <a:ea typeface="Poppins"/>
                <a:cs typeface="Poppins"/>
                <a:sym typeface="Poppins"/>
              </a:rPr>
              <a:t>vai</a:t>
            </a:r>
            <a:r>
              <a:rPr lang="en-US" sz="2499" dirty="0">
                <a:solidFill>
                  <a:srgbClr val="FFF6EC"/>
                </a:solidFill>
                <a:latin typeface="+mj-lt"/>
                <a:ea typeface="Poppins"/>
                <a:cs typeface="Poppins"/>
                <a:sym typeface="Poppins"/>
              </a:rPr>
              <a:t> </a:t>
            </a:r>
            <a:r>
              <a:rPr lang="en-US" sz="2499" dirty="0" err="1">
                <a:solidFill>
                  <a:srgbClr val="FFF6EC"/>
                </a:solidFill>
                <a:latin typeface="+mj-lt"/>
                <a:ea typeface="Poppins"/>
                <a:cs typeface="Poppins"/>
                <a:sym typeface="Poppins"/>
              </a:rPr>
              <a:t>trò</a:t>
            </a:r>
            <a:r>
              <a:rPr lang="en-US" sz="2499" dirty="0">
                <a:solidFill>
                  <a:srgbClr val="FFF6EC"/>
                </a:solidFill>
                <a:latin typeface="+mj-lt"/>
                <a:ea typeface="Poppins"/>
                <a:cs typeface="Poppins"/>
                <a:sym typeface="Poppins"/>
              </a:rPr>
              <a:t> </a:t>
            </a:r>
            <a:r>
              <a:rPr lang="en-US" sz="2499" dirty="0" err="1">
                <a:solidFill>
                  <a:srgbClr val="FFF6EC"/>
                </a:solidFill>
                <a:latin typeface="+mj-lt"/>
                <a:ea typeface="Poppins"/>
                <a:cs typeface="Poppins"/>
                <a:sym typeface="Poppins"/>
              </a:rPr>
              <a:t>dẫn</a:t>
            </a:r>
            <a:r>
              <a:rPr lang="en-US" sz="2499" dirty="0">
                <a:solidFill>
                  <a:srgbClr val="FFF6EC"/>
                </a:solidFill>
                <a:latin typeface="+mj-lt"/>
                <a:ea typeface="Poppins"/>
                <a:cs typeface="Poppins"/>
                <a:sym typeface="Poppins"/>
              </a:rPr>
              <a:t> </a:t>
            </a:r>
            <a:r>
              <a:rPr lang="en-US" sz="2499" dirty="0" err="1">
                <a:solidFill>
                  <a:srgbClr val="FFF6EC"/>
                </a:solidFill>
                <a:latin typeface="+mj-lt"/>
                <a:ea typeface="Poppins"/>
                <a:cs typeface="Poppins"/>
                <a:sym typeface="Poppins"/>
              </a:rPr>
              <a:t>dắt</a:t>
            </a:r>
            <a:r>
              <a:rPr lang="en-US" sz="2499" dirty="0">
                <a:solidFill>
                  <a:srgbClr val="FFF6EC"/>
                </a:solidFill>
                <a:latin typeface="+mj-lt"/>
                <a:ea typeface="Poppins"/>
                <a:cs typeface="Poppins"/>
                <a:sym typeface="Poppins"/>
              </a:rPr>
              <a:t> </a:t>
            </a:r>
            <a:r>
              <a:rPr lang="en-US" sz="2499" dirty="0" err="1">
                <a:solidFill>
                  <a:srgbClr val="FFF6EC"/>
                </a:solidFill>
                <a:latin typeface="+mj-lt"/>
                <a:ea typeface="Poppins"/>
                <a:cs typeface="Poppins"/>
                <a:sym typeface="Poppins"/>
              </a:rPr>
              <a:t>về</a:t>
            </a:r>
            <a:r>
              <a:rPr lang="en-US" sz="2499" dirty="0">
                <a:solidFill>
                  <a:srgbClr val="FFF6EC"/>
                </a:solidFill>
                <a:latin typeface="+mj-lt"/>
                <a:ea typeface="Poppins"/>
                <a:cs typeface="Poppins"/>
                <a:sym typeface="Poppins"/>
              </a:rPr>
              <a:t> </a:t>
            </a:r>
            <a:r>
              <a:rPr lang="en-US" sz="2499" dirty="0" err="1">
                <a:solidFill>
                  <a:srgbClr val="FFF6EC"/>
                </a:solidFill>
                <a:latin typeface="+mj-lt"/>
                <a:ea typeface="Poppins"/>
                <a:cs typeface="Poppins"/>
                <a:sym typeface="Poppins"/>
              </a:rPr>
              <a:t>độ</a:t>
            </a:r>
            <a:r>
              <a:rPr lang="en-US" sz="2499" dirty="0">
                <a:solidFill>
                  <a:srgbClr val="FFF6EC"/>
                </a:solidFill>
                <a:latin typeface="+mj-lt"/>
                <a:ea typeface="Poppins"/>
                <a:cs typeface="Poppins"/>
                <a:sym typeface="Poppins"/>
              </a:rPr>
              <a:t> tin </a:t>
            </a:r>
            <a:r>
              <a:rPr lang="en-US" sz="2499" dirty="0" err="1">
                <a:solidFill>
                  <a:srgbClr val="FFF6EC"/>
                </a:solidFill>
                <a:latin typeface="+mj-lt"/>
                <a:ea typeface="Poppins"/>
                <a:cs typeface="Poppins"/>
                <a:sym typeface="Poppins"/>
              </a:rPr>
              <a:t>cậy</a:t>
            </a:r>
            <a:r>
              <a:rPr lang="en-US" sz="2499" dirty="0">
                <a:solidFill>
                  <a:srgbClr val="FFF6EC"/>
                </a:solidFill>
                <a:latin typeface="+mj-lt"/>
                <a:ea typeface="Poppins"/>
                <a:cs typeface="Poppins"/>
                <a:sym typeface="Poppins"/>
              </a:rPr>
              <a:t> dù </a:t>
            </a:r>
            <a:r>
              <a:rPr lang="en-US" sz="2499" dirty="0" err="1">
                <a:solidFill>
                  <a:srgbClr val="FFF6EC"/>
                </a:solidFill>
                <a:latin typeface="+mj-lt"/>
                <a:ea typeface="Poppins"/>
                <a:cs typeface="Poppins"/>
                <a:sym typeface="Poppins"/>
              </a:rPr>
              <a:t>không</a:t>
            </a:r>
            <a:r>
              <a:rPr lang="en-US" sz="2499" dirty="0">
                <a:solidFill>
                  <a:srgbClr val="FFF6EC"/>
                </a:solidFill>
                <a:latin typeface="+mj-lt"/>
                <a:ea typeface="Poppins"/>
                <a:cs typeface="Poppins"/>
                <a:sym typeface="Poppins"/>
              </a:rPr>
              <a:t> </a:t>
            </a:r>
            <a:r>
              <a:rPr lang="en-US" sz="2499" dirty="0" err="1">
                <a:solidFill>
                  <a:srgbClr val="FFF6EC"/>
                </a:solidFill>
                <a:latin typeface="+mj-lt"/>
                <a:ea typeface="Poppins"/>
                <a:cs typeface="Poppins"/>
                <a:sym typeface="Poppins"/>
              </a:rPr>
              <a:t>còn</a:t>
            </a:r>
            <a:r>
              <a:rPr lang="en-US" sz="2499" dirty="0">
                <a:solidFill>
                  <a:srgbClr val="FFF6EC"/>
                </a:solidFill>
                <a:latin typeface="+mj-lt"/>
                <a:ea typeface="Poppins"/>
                <a:cs typeface="Poppins"/>
                <a:sym typeface="Poppins"/>
              </a:rPr>
              <a:t> </a:t>
            </a:r>
            <a:r>
              <a:rPr lang="en-US" sz="2499" dirty="0" err="1">
                <a:solidFill>
                  <a:srgbClr val="FFF6EC"/>
                </a:solidFill>
                <a:latin typeface="+mj-lt"/>
                <a:ea typeface="Poppins"/>
                <a:cs typeface="Poppins"/>
                <a:sym typeface="Poppins"/>
              </a:rPr>
              <a:t>độc</a:t>
            </a:r>
            <a:r>
              <a:rPr lang="en-US" sz="2499" dirty="0">
                <a:solidFill>
                  <a:srgbClr val="FFF6EC"/>
                </a:solidFill>
                <a:latin typeface="+mj-lt"/>
                <a:ea typeface="Poppins"/>
                <a:cs typeface="Poppins"/>
                <a:sym typeface="Poppins"/>
              </a:rPr>
              <a:t> </a:t>
            </a:r>
            <a:r>
              <a:rPr lang="en-US" sz="2499" dirty="0" err="1">
                <a:solidFill>
                  <a:srgbClr val="FFF6EC"/>
                </a:solidFill>
                <a:latin typeface="+mj-lt"/>
                <a:ea typeface="Poppins"/>
                <a:cs typeface="Poppins"/>
                <a:sym typeface="Poppins"/>
              </a:rPr>
              <a:t>quyền</a:t>
            </a:r>
            <a:r>
              <a:rPr lang="en-US" sz="2499" dirty="0">
                <a:solidFill>
                  <a:srgbClr val="FFF6EC"/>
                </a:solidFill>
                <a:latin typeface="+mj-lt"/>
                <a:ea typeface="Poppins"/>
                <a:cs typeface="Poppins"/>
                <a:sym typeface="Poppins"/>
              </a:rPr>
              <a:t> </a:t>
            </a:r>
            <a:r>
              <a:rPr lang="en-US" sz="2499" dirty="0" err="1">
                <a:solidFill>
                  <a:srgbClr val="FFF6EC"/>
                </a:solidFill>
                <a:latin typeface="+mj-lt"/>
                <a:ea typeface="Poppins"/>
                <a:cs typeface="Poppins"/>
                <a:sym typeface="Poppins"/>
              </a:rPr>
              <a:t>thông</a:t>
            </a:r>
            <a:r>
              <a:rPr lang="en-US" sz="2499" dirty="0">
                <a:solidFill>
                  <a:srgbClr val="FFF6EC"/>
                </a:solidFill>
                <a:latin typeface="+mj-lt"/>
                <a:ea typeface="Poppins"/>
                <a:cs typeface="Poppins"/>
                <a:sym typeface="Poppins"/>
              </a:rPr>
              <a:t> tin. </a:t>
            </a:r>
          </a:p>
        </p:txBody>
      </p:sp>
      <p:sp>
        <p:nvSpPr>
          <p:cNvPr id="5" name="TextBox 5"/>
          <p:cNvSpPr txBox="1"/>
          <p:nvPr/>
        </p:nvSpPr>
        <p:spPr>
          <a:xfrm>
            <a:off x="5257800" y="3029501"/>
            <a:ext cx="2045464" cy="2665410"/>
          </a:xfrm>
          <a:prstGeom prst="rect">
            <a:avLst/>
          </a:prstGeom>
        </p:spPr>
        <p:txBody>
          <a:bodyPr lIns="0" tIns="0" rIns="0" bIns="0" rtlCol="0" anchor="t">
            <a:spAutoFit/>
          </a:bodyPr>
          <a:lstStyle/>
          <a:p>
            <a:pPr marL="0" lvl="0" indent="0" algn="l">
              <a:lnSpc>
                <a:spcPts val="3499"/>
              </a:lnSpc>
            </a:pPr>
            <a:r>
              <a:rPr lang="en-US" sz="2499" dirty="0">
                <a:solidFill>
                  <a:srgbClr val="FFF6EC"/>
                </a:solidFill>
                <a:latin typeface="+mj-lt"/>
                <a:ea typeface="Poppins"/>
                <a:cs typeface="Poppins"/>
                <a:sym typeface="Poppins"/>
              </a:rPr>
              <a:t> </a:t>
            </a:r>
            <a:r>
              <a:rPr lang="en-US" sz="2499" dirty="0" err="1">
                <a:solidFill>
                  <a:srgbClr val="FFF6EC"/>
                </a:solidFill>
                <a:latin typeface="+mj-lt"/>
                <a:ea typeface="Poppins"/>
                <a:cs typeface="Poppins"/>
                <a:sym typeface="Poppins"/>
              </a:rPr>
              <a:t>Mạng</a:t>
            </a:r>
            <a:r>
              <a:rPr lang="en-US" sz="2499" dirty="0">
                <a:solidFill>
                  <a:srgbClr val="FFF6EC"/>
                </a:solidFill>
                <a:latin typeface="+mj-lt"/>
                <a:ea typeface="Poppins"/>
                <a:cs typeface="Poppins"/>
                <a:sym typeface="Poppins"/>
              </a:rPr>
              <a:t> </a:t>
            </a:r>
            <a:r>
              <a:rPr lang="en-US" sz="2499" dirty="0" err="1">
                <a:solidFill>
                  <a:srgbClr val="FFF6EC"/>
                </a:solidFill>
                <a:latin typeface="+mj-lt"/>
                <a:ea typeface="Poppins"/>
                <a:cs typeface="Poppins"/>
                <a:sym typeface="Poppins"/>
              </a:rPr>
              <a:t>xã</a:t>
            </a:r>
            <a:r>
              <a:rPr lang="en-US" sz="2499" dirty="0">
                <a:solidFill>
                  <a:srgbClr val="FFF6EC"/>
                </a:solidFill>
                <a:latin typeface="+mj-lt"/>
                <a:ea typeface="Poppins"/>
                <a:cs typeface="Poppins"/>
                <a:sym typeface="Poppins"/>
              </a:rPr>
              <a:t> </a:t>
            </a:r>
            <a:r>
              <a:rPr lang="en-US" sz="2499" dirty="0" err="1">
                <a:solidFill>
                  <a:srgbClr val="FFF6EC"/>
                </a:solidFill>
                <a:latin typeface="+mj-lt"/>
                <a:ea typeface="Poppins"/>
                <a:cs typeface="Poppins"/>
                <a:sym typeface="Poppins"/>
              </a:rPr>
              <a:t>hội</a:t>
            </a:r>
            <a:r>
              <a:rPr lang="en-US" sz="2499" dirty="0">
                <a:solidFill>
                  <a:srgbClr val="FFF6EC"/>
                </a:solidFill>
                <a:latin typeface="+mj-lt"/>
                <a:ea typeface="Poppins"/>
                <a:cs typeface="Poppins"/>
                <a:sym typeface="Poppins"/>
              </a:rPr>
              <a:t> </a:t>
            </a:r>
            <a:r>
              <a:rPr lang="en-US" sz="2499" dirty="0" err="1">
                <a:solidFill>
                  <a:srgbClr val="FFF6EC"/>
                </a:solidFill>
                <a:latin typeface="+mj-lt"/>
                <a:ea typeface="Poppins"/>
                <a:cs typeface="Poppins"/>
                <a:sym typeface="Poppins"/>
              </a:rPr>
              <a:t>và</a:t>
            </a:r>
            <a:r>
              <a:rPr lang="en-US" sz="2499" dirty="0">
                <a:solidFill>
                  <a:srgbClr val="FFF6EC"/>
                </a:solidFill>
                <a:latin typeface="+mj-lt"/>
                <a:ea typeface="Poppins"/>
                <a:cs typeface="Poppins"/>
                <a:sym typeface="Poppins"/>
              </a:rPr>
              <a:t> </a:t>
            </a:r>
            <a:r>
              <a:rPr lang="en-US" sz="2499" dirty="0" err="1">
                <a:solidFill>
                  <a:srgbClr val="FFF6EC"/>
                </a:solidFill>
                <a:latin typeface="+mj-lt"/>
                <a:ea typeface="Poppins"/>
                <a:cs typeface="Poppins"/>
                <a:sym typeface="Poppins"/>
              </a:rPr>
              <a:t>nền</a:t>
            </a:r>
            <a:r>
              <a:rPr lang="en-US" sz="2499" dirty="0">
                <a:solidFill>
                  <a:srgbClr val="FFF6EC"/>
                </a:solidFill>
                <a:latin typeface="+mj-lt"/>
                <a:ea typeface="Poppins"/>
                <a:cs typeface="Poppins"/>
                <a:sym typeface="Poppins"/>
              </a:rPr>
              <a:t> </a:t>
            </a:r>
            <a:r>
              <a:rPr lang="en-US" sz="2499" dirty="0" err="1">
                <a:solidFill>
                  <a:srgbClr val="FFF6EC"/>
                </a:solidFill>
                <a:latin typeface="+mj-lt"/>
                <a:ea typeface="Poppins"/>
                <a:cs typeface="Poppins"/>
                <a:sym typeface="Poppins"/>
              </a:rPr>
              <a:t>tảng</a:t>
            </a:r>
            <a:r>
              <a:rPr lang="en-US" sz="2499" dirty="0">
                <a:solidFill>
                  <a:srgbClr val="FFF6EC"/>
                </a:solidFill>
                <a:latin typeface="+mj-lt"/>
                <a:ea typeface="Poppins"/>
                <a:cs typeface="Poppins"/>
                <a:sym typeface="Poppins"/>
              </a:rPr>
              <a:t> </a:t>
            </a:r>
            <a:r>
              <a:rPr lang="en-US" sz="2499" dirty="0" err="1">
                <a:solidFill>
                  <a:srgbClr val="FFF6EC"/>
                </a:solidFill>
                <a:latin typeface="+mj-lt"/>
                <a:ea typeface="Poppins"/>
                <a:cs typeface="Poppins"/>
                <a:sym typeface="Poppins"/>
              </a:rPr>
              <a:t>số</a:t>
            </a:r>
            <a:r>
              <a:rPr lang="en-US" sz="2499" dirty="0">
                <a:solidFill>
                  <a:srgbClr val="FFF6EC"/>
                </a:solidFill>
                <a:latin typeface="+mj-lt"/>
                <a:ea typeface="Poppins"/>
                <a:cs typeface="Poppins"/>
                <a:sym typeface="Poppins"/>
              </a:rPr>
              <a:t> </a:t>
            </a:r>
            <a:r>
              <a:rPr lang="en-US" sz="2499" dirty="0" err="1">
                <a:solidFill>
                  <a:srgbClr val="FFF6EC"/>
                </a:solidFill>
                <a:latin typeface="+mj-lt"/>
                <a:ea typeface="Poppins"/>
                <a:cs typeface="Poppins"/>
                <a:sym typeface="Poppins"/>
              </a:rPr>
              <a:t>trở</a:t>
            </a:r>
            <a:r>
              <a:rPr lang="en-US" sz="2499" dirty="0">
                <a:solidFill>
                  <a:srgbClr val="FFF6EC"/>
                </a:solidFill>
                <a:latin typeface="+mj-lt"/>
                <a:ea typeface="Poppins"/>
                <a:cs typeface="Poppins"/>
                <a:sym typeface="Poppins"/>
              </a:rPr>
              <a:t> </a:t>
            </a:r>
            <a:r>
              <a:rPr lang="en-US" sz="2499" dirty="0" err="1">
                <a:solidFill>
                  <a:srgbClr val="FFF6EC"/>
                </a:solidFill>
                <a:latin typeface="+mj-lt"/>
                <a:ea typeface="Poppins"/>
                <a:cs typeface="Poppins"/>
                <a:sym typeface="Poppins"/>
              </a:rPr>
              <a:t>thành</a:t>
            </a:r>
            <a:r>
              <a:rPr lang="en-US" sz="2499" dirty="0">
                <a:solidFill>
                  <a:srgbClr val="FFF6EC"/>
                </a:solidFill>
                <a:latin typeface="+mj-lt"/>
                <a:ea typeface="Poppins"/>
                <a:cs typeface="Poppins"/>
                <a:sym typeface="Poppins"/>
              </a:rPr>
              <a:t> </a:t>
            </a:r>
            <a:r>
              <a:rPr lang="en-US" sz="2499" dirty="0" err="1">
                <a:solidFill>
                  <a:srgbClr val="FFF6EC"/>
                </a:solidFill>
                <a:latin typeface="+mj-lt"/>
                <a:ea typeface="Poppins"/>
                <a:cs typeface="Poppins"/>
                <a:sym typeface="Poppins"/>
              </a:rPr>
              <a:t>không</a:t>
            </a:r>
            <a:r>
              <a:rPr lang="en-US" sz="2499" dirty="0">
                <a:solidFill>
                  <a:srgbClr val="FFF6EC"/>
                </a:solidFill>
                <a:latin typeface="+mj-lt"/>
                <a:ea typeface="Poppins"/>
                <a:cs typeface="Poppins"/>
                <a:sym typeface="Poppins"/>
              </a:rPr>
              <a:t> </a:t>
            </a:r>
            <a:r>
              <a:rPr lang="en-US" sz="2499" dirty="0" err="1">
                <a:solidFill>
                  <a:srgbClr val="FFF6EC"/>
                </a:solidFill>
                <a:latin typeface="+mj-lt"/>
                <a:ea typeface="Poppins"/>
                <a:cs typeface="Poppins"/>
                <a:sym typeface="Poppins"/>
              </a:rPr>
              <a:t>gian</a:t>
            </a:r>
            <a:r>
              <a:rPr lang="en-US" sz="2499" dirty="0">
                <a:solidFill>
                  <a:srgbClr val="FFF6EC"/>
                </a:solidFill>
                <a:latin typeface="+mj-lt"/>
                <a:ea typeface="Poppins"/>
                <a:cs typeface="Poppins"/>
                <a:sym typeface="Poppins"/>
              </a:rPr>
              <a:t> </a:t>
            </a:r>
            <a:r>
              <a:rPr lang="en-US" sz="2499" dirty="0" err="1">
                <a:solidFill>
                  <a:srgbClr val="FFF6EC"/>
                </a:solidFill>
                <a:latin typeface="+mj-lt"/>
                <a:ea typeface="Poppins"/>
                <a:cs typeface="Poppins"/>
                <a:sym typeface="Poppins"/>
              </a:rPr>
              <a:t>truyền</a:t>
            </a:r>
            <a:r>
              <a:rPr lang="en-US" sz="2499" dirty="0">
                <a:solidFill>
                  <a:srgbClr val="FFF6EC"/>
                </a:solidFill>
                <a:latin typeface="+mj-lt"/>
                <a:ea typeface="Poppins"/>
                <a:cs typeface="Poppins"/>
                <a:sym typeface="Poppins"/>
              </a:rPr>
              <a:t> </a:t>
            </a:r>
            <a:r>
              <a:rPr lang="en-US" sz="2499" dirty="0" err="1">
                <a:solidFill>
                  <a:srgbClr val="FFF6EC"/>
                </a:solidFill>
                <a:latin typeface="+mj-lt"/>
                <a:ea typeface="Poppins"/>
                <a:cs typeface="Poppins"/>
                <a:sym typeface="Poppins"/>
              </a:rPr>
              <a:t>thông</a:t>
            </a:r>
            <a:r>
              <a:rPr lang="en-US" sz="2499" dirty="0">
                <a:solidFill>
                  <a:srgbClr val="FFF6EC"/>
                </a:solidFill>
                <a:latin typeface="+mj-lt"/>
                <a:ea typeface="Poppins"/>
                <a:cs typeface="Poppins"/>
                <a:sym typeface="Poppins"/>
              </a:rPr>
              <a:t> </a:t>
            </a:r>
            <a:r>
              <a:rPr lang="en-US" sz="2499" dirty="0" err="1">
                <a:solidFill>
                  <a:srgbClr val="FFF6EC"/>
                </a:solidFill>
                <a:latin typeface="+mj-lt"/>
                <a:ea typeface="Poppins"/>
                <a:cs typeface="Poppins"/>
                <a:sym typeface="Poppins"/>
              </a:rPr>
              <a:t>chủ</a:t>
            </a:r>
            <a:r>
              <a:rPr lang="en-US" sz="2499" dirty="0">
                <a:solidFill>
                  <a:srgbClr val="FFF6EC"/>
                </a:solidFill>
                <a:latin typeface="+mj-lt"/>
                <a:ea typeface="Poppins"/>
                <a:cs typeface="Poppins"/>
                <a:sym typeface="Poppins"/>
              </a:rPr>
              <a:t> </a:t>
            </a:r>
            <a:r>
              <a:rPr lang="en-US" sz="2499" dirty="0" err="1">
                <a:solidFill>
                  <a:srgbClr val="FFF6EC"/>
                </a:solidFill>
                <a:latin typeface="+mj-lt"/>
                <a:ea typeface="Poppins"/>
                <a:cs typeface="Poppins"/>
                <a:sym typeface="Poppins"/>
              </a:rPr>
              <a:t>đạo</a:t>
            </a:r>
            <a:r>
              <a:rPr lang="en-US" sz="2499" dirty="0">
                <a:solidFill>
                  <a:srgbClr val="FFF6EC"/>
                </a:solidFill>
                <a:latin typeface="+mj-lt"/>
                <a:ea typeface="Poppins"/>
                <a:cs typeface="Poppins"/>
                <a:sym typeface="Poppins"/>
              </a:rPr>
              <a:t> </a:t>
            </a:r>
            <a:r>
              <a:rPr lang="en-US" sz="2499" dirty="0" err="1">
                <a:solidFill>
                  <a:srgbClr val="FFF6EC"/>
                </a:solidFill>
                <a:latin typeface="+mj-lt"/>
                <a:ea typeface="Poppins"/>
                <a:cs typeface="Poppins"/>
                <a:sym typeface="Poppins"/>
              </a:rPr>
              <a:t>toàn</a:t>
            </a:r>
            <a:r>
              <a:rPr lang="en-US" sz="2499" dirty="0">
                <a:solidFill>
                  <a:srgbClr val="FFF6EC"/>
                </a:solidFill>
                <a:latin typeface="+mj-lt"/>
                <a:ea typeface="Poppins"/>
                <a:cs typeface="Poppins"/>
                <a:sym typeface="Poppins"/>
              </a:rPr>
              <a:t> </a:t>
            </a:r>
            <a:r>
              <a:rPr lang="en-US" sz="2499" dirty="0" err="1">
                <a:solidFill>
                  <a:srgbClr val="FFF6EC"/>
                </a:solidFill>
                <a:latin typeface="+mj-lt"/>
                <a:ea typeface="Poppins"/>
                <a:cs typeface="Poppins"/>
                <a:sym typeface="Poppins"/>
              </a:rPr>
              <a:t>cầu</a:t>
            </a:r>
            <a:r>
              <a:rPr lang="en-US" sz="2499" dirty="0">
                <a:solidFill>
                  <a:srgbClr val="FFF6EC"/>
                </a:solidFill>
                <a:latin typeface="+mj-lt"/>
                <a:ea typeface="Poppins"/>
                <a:cs typeface="Poppins"/>
                <a:sym typeface="Poppins"/>
              </a:rPr>
              <a:t>.</a:t>
            </a:r>
          </a:p>
        </p:txBody>
      </p:sp>
      <p:sp>
        <p:nvSpPr>
          <p:cNvPr id="6" name="TextBox 6"/>
          <p:cNvSpPr txBox="1"/>
          <p:nvPr/>
        </p:nvSpPr>
        <p:spPr>
          <a:xfrm>
            <a:off x="8338105" y="3029501"/>
            <a:ext cx="1952650" cy="1767728"/>
          </a:xfrm>
          <a:prstGeom prst="rect">
            <a:avLst/>
          </a:prstGeom>
        </p:spPr>
        <p:txBody>
          <a:bodyPr lIns="0" tIns="0" rIns="0" bIns="0" rtlCol="0" anchor="t">
            <a:spAutoFit/>
          </a:bodyPr>
          <a:lstStyle/>
          <a:p>
            <a:pPr marL="0" lvl="0" indent="0" algn="l">
              <a:lnSpc>
                <a:spcPts val="3499"/>
              </a:lnSpc>
            </a:pPr>
            <a:r>
              <a:rPr lang="en-US" sz="2499" dirty="0" err="1">
                <a:solidFill>
                  <a:srgbClr val="FFF6EC"/>
                </a:solidFill>
                <a:latin typeface="+mj-lt"/>
                <a:ea typeface="Poppins"/>
                <a:cs typeface="Poppins"/>
                <a:sym typeface="Poppins"/>
              </a:rPr>
              <a:t>Mọi</a:t>
            </a:r>
            <a:r>
              <a:rPr lang="en-US" sz="2499" dirty="0">
                <a:solidFill>
                  <a:srgbClr val="FFF6EC"/>
                </a:solidFill>
                <a:latin typeface="+mj-lt"/>
                <a:ea typeface="Poppins"/>
                <a:cs typeface="Poppins"/>
                <a:sym typeface="Poppins"/>
              </a:rPr>
              <a:t> </a:t>
            </a:r>
            <a:r>
              <a:rPr lang="en-US" sz="2499" dirty="0" err="1">
                <a:solidFill>
                  <a:srgbClr val="FFF6EC"/>
                </a:solidFill>
                <a:latin typeface="+mj-lt"/>
                <a:ea typeface="Poppins"/>
                <a:cs typeface="Poppins"/>
                <a:sym typeface="Poppins"/>
              </a:rPr>
              <a:t>cá</a:t>
            </a:r>
            <a:r>
              <a:rPr lang="en-US" sz="2499" dirty="0">
                <a:solidFill>
                  <a:srgbClr val="FFF6EC"/>
                </a:solidFill>
                <a:latin typeface="+mj-lt"/>
                <a:ea typeface="Poppins"/>
                <a:cs typeface="Poppins"/>
                <a:sym typeface="Poppins"/>
              </a:rPr>
              <a:t> </a:t>
            </a:r>
            <a:r>
              <a:rPr lang="en-US" sz="2499" dirty="0" err="1">
                <a:solidFill>
                  <a:srgbClr val="FFF6EC"/>
                </a:solidFill>
                <a:latin typeface="+mj-lt"/>
                <a:ea typeface="Poppins"/>
                <a:cs typeface="Poppins"/>
                <a:sym typeface="Poppins"/>
              </a:rPr>
              <a:t>nhân</a:t>
            </a:r>
            <a:r>
              <a:rPr lang="en-US" sz="2499" dirty="0">
                <a:solidFill>
                  <a:srgbClr val="FFF6EC"/>
                </a:solidFill>
                <a:latin typeface="+mj-lt"/>
                <a:ea typeface="Poppins"/>
                <a:cs typeface="Poppins"/>
                <a:sym typeface="Poppins"/>
              </a:rPr>
              <a:t> </a:t>
            </a:r>
            <a:r>
              <a:rPr lang="en-US" sz="2499" dirty="0" err="1">
                <a:solidFill>
                  <a:srgbClr val="FFF6EC"/>
                </a:solidFill>
                <a:latin typeface="+mj-lt"/>
                <a:ea typeface="Poppins"/>
                <a:cs typeface="Poppins"/>
                <a:sym typeface="Poppins"/>
              </a:rPr>
              <a:t>đều</a:t>
            </a:r>
            <a:r>
              <a:rPr lang="en-US" sz="2499" dirty="0">
                <a:solidFill>
                  <a:srgbClr val="FFF6EC"/>
                </a:solidFill>
                <a:latin typeface="+mj-lt"/>
                <a:ea typeface="Poppins"/>
                <a:cs typeface="Poppins"/>
                <a:sym typeface="Poppins"/>
              </a:rPr>
              <a:t> </a:t>
            </a:r>
            <a:r>
              <a:rPr lang="en-US" sz="2499" dirty="0" err="1">
                <a:solidFill>
                  <a:srgbClr val="FFF6EC"/>
                </a:solidFill>
                <a:latin typeface="+mj-lt"/>
                <a:ea typeface="Poppins"/>
                <a:cs typeface="Poppins"/>
                <a:sym typeface="Poppins"/>
              </a:rPr>
              <a:t>tham</a:t>
            </a:r>
            <a:r>
              <a:rPr lang="en-US" sz="2499" dirty="0">
                <a:solidFill>
                  <a:srgbClr val="FFF6EC"/>
                </a:solidFill>
                <a:latin typeface="+mj-lt"/>
                <a:ea typeface="Poppins"/>
                <a:cs typeface="Poppins"/>
                <a:sym typeface="Poppins"/>
              </a:rPr>
              <a:t> </a:t>
            </a:r>
            <a:r>
              <a:rPr lang="en-US" sz="2499" dirty="0" err="1">
                <a:solidFill>
                  <a:srgbClr val="FFF6EC"/>
                </a:solidFill>
                <a:latin typeface="+mj-lt"/>
                <a:ea typeface="Poppins"/>
                <a:cs typeface="Poppins"/>
                <a:sym typeface="Poppins"/>
              </a:rPr>
              <a:t>gia</a:t>
            </a:r>
            <a:r>
              <a:rPr lang="en-US" sz="2499" dirty="0">
                <a:solidFill>
                  <a:srgbClr val="FFF6EC"/>
                </a:solidFill>
                <a:latin typeface="+mj-lt"/>
                <a:ea typeface="Poppins"/>
                <a:cs typeface="Poppins"/>
                <a:sym typeface="Poppins"/>
              </a:rPr>
              <a:t> </a:t>
            </a:r>
            <a:r>
              <a:rPr lang="en-US" sz="2499" dirty="0" err="1">
                <a:solidFill>
                  <a:srgbClr val="FFF6EC"/>
                </a:solidFill>
                <a:latin typeface="+mj-lt"/>
                <a:ea typeface="Poppins"/>
                <a:cs typeface="Poppins"/>
                <a:sym typeface="Poppins"/>
              </a:rPr>
              <a:t>kiến</a:t>
            </a:r>
            <a:r>
              <a:rPr lang="en-US" sz="2499" dirty="0">
                <a:solidFill>
                  <a:srgbClr val="FFF6EC"/>
                </a:solidFill>
                <a:latin typeface="+mj-lt"/>
                <a:ea typeface="Poppins"/>
                <a:cs typeface="Poppins"/>
                <a:sym typeface="Poppins"/>
              </a:rPr>
              <a:t> </a:t>
            </a:r>
            <a:r>
              <a:rPr lang="en-US" sz="2499" dirty="0" err="1">
                <a:solidFill>
                  <a:srgbClr val="FFF6EC"/>
                </a:solidFill>
                <a:latin typeface="+mj-lt"/>
                <a:ea typeface="Poppins"/>
                <a:cs typeface="Poppins"/>
                <a:sym typeface="Poppins"/>
              </a:rPr>
              <a:t>tạo</a:t>
            </a:r>
            <a:r>
              <a:rPr lang="en-US" sz="2499" dirty="0">
                <a:solidFill>
                  <a:srgbClr val="FFF6EC"/>
                </a:solidFill>
                <a:latin typeface="+mj-lt"/>
                <a:ea typeface="Poppins"/>
                <a:cs typeface="Poppins"/>
                <a:sym typeface="Poppins"/>
              </a:rPr>
              <a:t> </a:t>
            </a:r>
            <a:r>
              <a:rPr lang="en-US" sz="2499" dirty="0" err="1">
                <a:solidFill>
                  <a:srgbClr val="FFF6EC"/>
                </a:solidFill>
                <a:latin typeface="+mj-lt"/>
                <a:ea typeface="Poppins"/>
                <a:cs typeface="Poppins"/>
                <a:sym typeface="Poppins"/>
              </a:rPr>
              <a:t>hình</a:t>
            </a:r>
            <a:r>
              <a:rPr lang="en-US" sz="2499" dirty="0">
                <a:solidFill>
                  <a:srgbClr val="FFF6EC"/>
                </a:solidFill>
                <a:latin typeface="+mj-lt"/>
                <a:ea typeface="Poppins"/>
                <a:cs typeface="Poppins"/>
                <a:sym typeface="Poppins"/>
              </a:rPr>
              <a:t> </a:t>
            </a:r>
            <a:r>
              <a:rPr lang="en-US" sz="2499" dirty="0" err="1">
                <a:solidFill>
                  <a:srgbClr val="FFF6EC"/>
                </a:solidFill>
                <a:latin typeface="+mj-lt"/>
                <a:ea typeface="Poppins"/>
                <a:cs typeface="Poppins"/>
                <a:sym typeface="Poppins"/>
              </a:rPr>
              <a:t>ảnh</a:t>
            </a:r>
            <a:r>
              <a:rPr lang="en-US" sz="2499" dirty="0">
                <a:solidFill>
                  <a:srgbClr val="FFF6EC"/>
                </a:solidFill>
                <a:latin typeface="+mj-lt"/>
                <a:ea typeface="Poppins"/>
                <a:cs typeface="Poppins"/>
                <a:sym typeface="Poppins"/>
              </a:rPr>
              <a:t> Việt Nam. </a:t>
            </a:r>
          </a:p>
        </p:txBody>
      </p:sp>
      <p:sp>
        <p:nvSpPr>
          <p:cNvPr id="7" name="TextBox 7"/>
          <p:cNvSpPr txBox="1"/>
          <p:nvPr/>
        </p:nvSpPr>
        <p:spPr>
          <a:xfrm>
            <a:off x="2989838" y="6833815"/>
            <a:ext cx="11649878" cy="1128395"/>
          </a:xfrm>
          <a:prstGeom prst="rect">
            <a:avLst/>
          </a:prstGeom>
        </p:spPr>
        <p:txBody>
          <a:bodyPr lIns="0" tIns="0" rIns="0" bIns="0" rtlCol="0" anchor="t">
            <a:spAutoFit/>
          </a:bodyPr>
          <a:lstStyle/>
          <a:p>
            <a:pPr algn="ctr">
              <a:lnSpc>
                <a:spcPts val="4480"/>
              </a:lnSpc>
              <a:spcBef>
                <a:spcPct val="0"/>
              </a:spcBef>
            </a:pPr>
            <a:r>
              <a:rPr lang="en-US" sz="3200">
                <a:solidFill>
                  <a:srgbClr val="FFF6EC"/>
                </a:solidFill>
                <a:latin typeface="+mj-lt"/>
                <a:ea typeface="Poppins"/>
                <a:cs typeface="Poppins"/>
                <a:sym typeface="Poppins"/>
              </a:rPr>
              <a:t>Câu hỏi trọng tâm: Báo chí Việt Nam cần làm gì để quảng bá hiệu quả hình ảnh quốc gia trong kỷ nguyên số?</a:t>
            </a:r>
          </a:p>
        </p:txBody>
      </p:sp>
    </p:spTree>
  </p:cSld>
  <p:clrMapOvr>
    <a:masterClrMapping/>
  </p:clrMapOvr>
  <p:transition>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696673" y="1874887"/>
            <a:ext cx="6562627" cy="1109091"/>
          </a:xfrm>
          <a:prstGeom prst="rect">
            <a:avLst/>
          </a:prstGeom>
        </p:spPr>
        <p:txBody>
          <a:bodyPr lIns="0" tIns="0" rIns="0" bIns="0" rtlCol="0" anchor="t">
            <a:spAutoFit/>
          </a:bodyPr>
          <a:lstStyle/>
          <a:p>
            <a:pPr marL="0" lvl="0" indent="0" algn="r">
              <a:lnSpc>
                <a:spcPts val="4212"/>
              </a:lnSpc>
            </a:pPr>
            <a:r>
              <a:rPr lang="en-US" sz="3600">
                <a:solidFill>
                  <a:srgbClr val="FFF6EC"/>
                </a:solidFill>
                <a:latin typeface="+mj-lt"/>
                <a:ea typeface="Poppins"/>
                <a:cs typeface="Poppins"/>
                <a:sym typeface="Poppins"/>
              </a:rPr>
              <a:t>XU HƯỚNG 1</a:t>
            </a:r>
          </a:p>
          <a:p>
            <a:pPr marL="0" lvl="0" indent="0" algn="r">
              <a:lnSpc>
                <a:spcPts val="4212"/>
              </a:lnSpc>
            </a:pPr>
            <a:r>
              <a:rPr lang="en-US" sz="3600">
                <a:solidFill>
                  <a:srgbClr val="FFF6EC"/>
                </a:solidFill>
                <a:latin typeface="+mj-lt"/>
                <a:ea typeface="Poppins"/>
                <a:cs typeface="Poppins"/>
                <a:sym typeface="Poppins"/>
              </a:rPr>
              <a:t>TRUYỀN THÔNG MẠNG LƯỚI</a:t>
            </a:r>
          </a:p>
        </p:txBody>
      </p:sp>
      <p:sp>
        <p:nvSpPr>
          <p:cNvPr id="3" name="TextBox 3"/>
          <p:cNvSpPr txBox="1"/>
          <p:nvPr/>
        </p:nvSpPr>
        <p:spPr>
          <a:xfrm>
            <a:off x="13021921" y="4546738"/>
            <a:ext cx="4651426" cy="2362057"/>
          </a:xfrm>
          <a:prstGeom prst="rect">
            <a:avLst/>
          </a:prstGeom>
        </p:spPr>
        <p:txBody>
          <a:bodyPr lIns="0" tIns="0" rIns="0" bIns="0" rtlCol="0" anchor="t">
            <a:spAutoFit/>
          </a:bodyPr>
          <a:lstStyle/>
          <a:p>
            <a:pPr marL="0" lvl="0" indent="0" algn="just">
              <a:lnSpc>
                <a:spcPts val="3149"/>
              </a:lnSpc>
            </a:pPr>
            <a:r>
              <a:rPr lang="en-US" sz="2249" dirty="0" err="1">
                <a:solidFill>
                  <a:srgbClr val="FFF6EC"/>
                </a:solidFill>
                <a:latin typeface="+mj-lt"/>
                <a:ea typeface="Poppins"/>
                <a:cs typeface="Poppins"/>
                <a:sym typeface="Poppins"/>
              </a:rPr>
              <a:t>Hiện</a:t>
            </a:r>
            <a:r>
              <a:rPr lang="en-US" sz="2249" dirty="0">
                <a:solidFill>
                  <a:srgbClr val="FFF6EC"/>
                </a:solidFill>
                <a:latin typeface="+mj-lt"/>
                <a:ea typeface="Poppins"/>
                <a:cs typeface="Poppins"/>
                <a:sym typeface="Poppins"/>
              </a:rPr>
              <a:t> nay: </a:t>
            </a:r>
            <a:r>
              <a:rPr lang="en-US" sz="2249" dirty="0" err="1">
                <a:solidFill>
                  <a:srgbClr val="FFF6EC"/>
                </a:solidFill>
                <a:latin typeface="+mj-lt"/>
                <a:ea typeface="Poppins"/>
                <a:cs typeface="Poppins"/>
                <a:sym typeface="Poppins"/>
              </a:rPr>
              <a:t>Đa</a:t>
            </a:r>
            <a:r>
              <a:rPr lang="en-US" sz="2249" dirty="0">
                <a:solidFill>
                  <a:srgbClr val="FFF6EC"/>
                </a:solidFill>
                <a:latin typeface="+mj-lt"/>
                <a:ea typeface="Poppins"/>
                <a:cs typeface="Poppins"/>
                <a:sym typeface="Poppins"/>
              </a:rPr>
              <a:t> </a:t>
            </a:r>
            <a:r>
              <a:rPr lang="en-US" sz="2249" dirty="0" err="1">
                <a:solidFill>
                  <a:srgbClr val="FFF6EC"/>
                </a:solidFill>
                <a:latin typeface="+mj-lt"/>
                <a:ea typeface="Poppins"/>
                <a:cs typeface="Poppins"/>
                <a:sym typeface="Poppins"/>
              </a:rPr>
              <a:t>chủ</a:t>
            </a:r>
            <a:r>
              <a:rPr lang="en-US" sz="2249" dirty="0">
                <a:solidFill>
                  <a:srgbClr val="FFF6EC"/>
                </a:solidFill>
                <a:latin typeface="+mj-lt"/>
                <a:ea typeface="Poppins"/>
                <a:cs typeface="Poppins"/>
                <a:sym typeface="Poppins"/>
              </a:rPr>
              <a:t> </a:t>
            </a:r>
            <a:r>
              <a:rPr lang="en-US" sz="2249" dirty="0" err="1">
                <a:solidFill>
                  <a:srgbClr val="FFF6EC"/>
                </a:solidFill>
                <a:latin typeface="+mj-lt"/>
                <a:ea typeface="Poppins"/>
                <a:cs typeface="Poppins"/>
                <a:sym typeface="Poppins"/>
              </a:rPr>
              <a:t>thể</a:t>
            </a:r>
            <a:r>
              <a:rPr lang="en-US" sz="2249" dirty="0">
                <a:solidFill>
                  <a:srgbClr val="FFF6EC"/>
                </a:solidFill>
                <a:latin typeface="+mj-lt"/>
                <a:ea typeface="Poppins"/>
                <a:cs typeface="Poppins"/>
                <a:sym typeface="Poppins"/>
              </a:rPr>
              <a:t> </a:t>
            </a:r>
            <a:r>
              <a:rPr lang="en-US" sz="2249" dirty="0" err="1">
                <a:solidFill>
                  <a:srgbClr val="FFF6EC"/>
                </a:solidFill>
                <a:latin typeface="+mj-lt"/>
                <a:ea typeface="Poppins"/>
                <a:cs typeface="Poppins"/>
                <a:sym typeface="Poppins"/>
              </a:rPr>
              <a:t>tham</a:t>
            </a:r>
            <a:r>
              <a:rPr lang="en-US" sz="2249" dirty="0">
                <a:solidFill>
                  <a:srgbClr val="FFF6EC"/>
                </a:solidFill>
                <a:latin typeface="+mj-lt"/>
                <a:ea typeface="Poppins"/>
                <a:cs typeface="Poppins"/>
                <a:sym typeface="Poppins"/>
              </a:rPr>
              <a:t> </a:t>
            </a:r>
            <a:r>
              <a:rPr lang="en-US" sz="2249" dirty="0" err="1">
                <a:solidFill>
                  <a:srgbClr val="FFF6EC"/>
                </a:solidFill>
                <a:latin typeface="+mj-lt"/>
                <a:ea typeface="Poppins"/>
                <a:cs typeface="Poppins"/>
                <a:sym typeface="Poppins"/>
              </a:rPr>
              <a:t>gia</a:t>
            </a:r>
            <a:r>
              <a:rPr lang="en-US" sz="2249" dirty="0">
                <a:solidFill>
                  <a:srgbClr val="FFF6EC"/>
                </a:solidFill>
                <a:latin typeface="+mj-lt"/>
                <a:ea typeface="Poppins"/>
                <a:cs typeface="Poppins"/>
                <a:sym typeface="Poppins"/>
              </a:rPr>
              <a:t> </a:t>
            </a:r>
            <a:r>
              <a:rPr lang="en-US" sz="2249" dirty="0" err="1">
                <a:solidFill>
                  <a:srgbClr val="FFF6EC"/>
                </a:solidFill>
                <a:latin typeface="+mj-lt"/>
                <a:ea typeface="Poppins"/>
                <a:cs typeface="Poppins"/>
                <a:sym typeface="Poppins"/>
              </a:rPr>
              <a:t>kiến</a:t>
            </a:r>
            <a:r>
              <a:rPr lang="en-US" sz="2249" dirty="0">
                <a:solidFill>
                  <a:srgbClr val="FFF6EC"/>
                </a:solidFill>
                <a:latin typeface="+mj-lt"/>
                <a:ea typeface="Poppins"/>
                <a:cs typeface="Poppins"/>
                <a:sym typeface="Poppins"/>
              </a:rPr>
              <a:t> </a:t>
            </a:r>
            <a:r>
              <a:rPr lang="en-US" sz="2249" dirty="0" err="1">
                <a:solidFill>
                  <a:srgbClr val="FFF6EC"/>
                </a:solidFill>
                <a:latin typeface="+mj-lt"/>
                <a:ea typeface="Poppins"/>
                <a:cs typeface="Poppins"/>
                <a:sym typeface="Poppins"/>
              </a:rPr>
              <a:t>tạo</a:t>
            </a:r>
            <a:r>
              <a:rPr lang="en-US" sz="2249" dirty="0">
                <a:solidFill>
                  <a:srgbClr val="FFF6EC"/>
                </a:solidFill>
                <a:latin typeface="+mj-lt"/>
                <a:ea typeface="Poppins"/>
                <a:cs typeface="Poppins"/>
                <a:sym typeface="Poppins"/>
              </a:rPr>
              <a:t> </a:t>
            </a:r>
            <a:r>
              <a:rPr lang="en-US" sz="2249" dirty="0" err="1">
                <a:solidFill>
                  <a:srgbClr val="FFF6EC"/>
                </a:solidFill>
                <a:latin typeface="+mj-lt"/>
                <a:ea typeface="Poppins"/>
                <a:cs typeface="Poppins"/>
                <a:sym typeface="Poppins"/>
              </a:rPr>
              <a:t>hình</a:t>
            </a:r>
            <a:r>
              <a:rPr lang="en-US" sz="2249" dirty="0">
                <a:solidFill>
                  <a:srgbClr val="FFF6EC"/>
                </a:solidFill>
                <a:latin typeface="+mj-lt"/>
                <a:ea typeface="Poppins"/>
                <a:cs typeface="Poppins"/>
                <a:sym typeface="Poppins"/>
              </a:rPr>
              <a:t> </a:t>
            </a:r>
            <a:r>
              <a:rPr lang="en-US" sz="2249" dirty="0" err="1">
                <a:solidFill>
                  <a:srgbClr val="FFF6EC"/>
                </a:solidFill>
                <a:latin typeface="+mj-lt"/>
                <a:ea typeface="Poppins"/>
                <a:cs typeface="Poppins"/>
                <a:sym typeface="Poppins"/>
              </a:rPr>
              <a:t>ảnh</a:t>
            </a:r>
            <a:r>
              <a:rPr lang="en-US" sz="2249" dirty="0">
                <a:solidFill>
                  <a:srgbClr val="FFF6EC"/>
                </a:solidFill>
                <a:latin typeface="+mj-lt"/>
                <a:ea typeface="Poppins"/>
                <a:cs typeface="Poppins"/>
                <a:sym typeface="Poppins"/>
              </a:rPr>
              <a:t> Việt Nam (</a:t>
            </a:r>
            <a:r>
              <a:rPr lang="en-US" sz="2249" dirty="0" err="1">
                <a:solidFill>
                  <a:srgbClr val="FFF6EC"/>
                </a:solidFill>
                <a:latin typeface="+mj-lt"/>
                <a:ea typeface="Poppins"/>
                <a:cs typeface="Poppins"/>
                <a:sym typeface="Poppins"/>
              </a:rPr>
              <a:t>Nhà</a:t>
            </a:r>
            <a:r>
              <a:rPr lang="en-US" sz="2249" dirty="0">
                <a:solidFill>
                  <a:srgbClr val="FFF6EC"/>
                </a:solidFill>
                <a:latin typeface="+mj-lt"/>
                <a:ea typeface="Poppins"/>
                <a:cs typeface="Poppins"/>
                <a:sym typeface="Poppins"/>
              </a:rPr>
              <a:t> </a:t>
            </a:r>
            <a:r>
              <a:rPr lang="en-US" sz="2249" dirty="0" err="1">
                <a:solidFill>
                  <a:srgbClr val="FFF6EC"/>
                </a:solidFill>
                <a:latin typeface="+mj-lt"/>
                <a:ea typeface="Poppins"/>
                <a:cs typeface="Poppins"/>
                <a:sym typeface="Poppins"/>
              </a:rPr>
              <a:t>sáng</a:t>
            </a:r>
            <a:r>
              <a:rPr lang="en-US" sz="2249" dirty="0">
                <a:solidFill>
                  <a:srgbClr val="FFF6EC"/>
                </a:solidFill>
                <a:latin typeface="+mj-lt"/>
                <a:ea typeface="Poppins"/>
                <a:cs typeface="Poppins"/>
                <a:sym typeface="Poppins"/>
              </a:rPr>
              <a:t> </a:t>
            </a:r>
            <a:r>
              <a:rPr lang="en-US" sz="2249" dirty="0" err="1">
                <a:solidFill>
                  <a:srgbClr val="FFF6EC"/>
                </a:solidFill>
                <a:latin typeface="+mj-lt"/>
                <a:ea typeface="Poppins"/>
                <a:cs typeface="Poppins"/>
                <a:sym typeface="Poppins"/>
              </a:rPr>
              <a:t>tạo</a:t>
            </a:r>
            <a:r>
              <a:rPr lang="en-US" sz="2249" dirty="0">
                <a:solidFill>
                  <a:srgbClr val="FFF6EC"/>
                </a:solidFill>
                <a:latin typeface="+mj-lt"/>
                <a:ea typeface="Poppins"/>
                <a:cs typeface="Poppins"/>
                <a:sym typeface="Poppins"/>
              </a:rPr>
              <a:t> </a:t>
            </a:r>
            <a:r>
              <a:rPr lang="en-US" sz="2249" dirty="0" err="1">
                <a:solidFill>
                  <a:srgbClr val="FFF6EC"/>
                </a:solidFill>
                <a:latin typeface="+mj-lt"/>
                <a:ea typeface="Poppins"/>
                <a:cs typeface="Poppins"/>
                <a:sym typeface="Poppins"/>
              </a:rPr>
              <a:t>nội</a:t>
            </a:r>
            <a:r>
              <a:rPr lang="en-US" sz="2249" dirty="0">
                <a:solidFill>
                  <a:srgbClr val="FFF6EC"/>
                </a:solidFill>
                <a:latin typeface="+mj-lt"/>
                <a:ea typeface="Poppins"/>
                <a:cs typeface="Poppins"/>
                <a:sym typeface="Poppins"/>
              </a:rPr>
              <a:t> dung, KOLs/KOCs, Doanh </a:t>
            </a:r>
            <a:r>
              <a:rPr lang="en-US" sz="2249" dirty="0" err="1">
                <a:solidFill>
                  <a:srgbClr val="FFF6EC"/>
                </a:solidFill>
                <a:latin typeface="+mj-lt"/>
                <a:ea typeface="Poppins"/>
                <a:cs typeface="Poppins"/>
                <a:sym typeface="Poppins"/>
              </a:rPr>
              <a:t>nghiệp</a:t>
            </a:r>
            <a:r>
              <a:rPr lang="en-US" sz="2249" dirty="0">
                <a:solidFill>
                  <a:srgbClr val="FFF6EC"/>
                </a:solidFill>
                <a:latin typeface="+mj-lt"/>
                <a:ea typeface="Poppins"/>
                <a:cs typeface="Poppins"/>
                <a:sym typeface="Poppins"/>
              </a:rPr>
              <a:t>, Du </a:t>
            </a:r>
            <a:r>
              <a:rPr lang="en-US" sz="2249" dirty="0" err="1">
                <a:solidFill>
                  <a:srgbClr val="FFF6EC"/>
                </a:solidFill>
                <a:latin typeface="+mj-lt"/>
                <a:ea typeface="Poppins"/>
                <a:cs typeface="Poppins"/>
                <a:sym typeface="Poppins"/>
              </a:rPr>
              <a:t>học</a:t>
            </a:r>
            <a:r>
              <a:rPr lang="en-US" sz="2249" dirty="0">
                <a:solidFill>
                  <a:srgbClr val="FFF6EC"/>
                </a:solidFill>
                <a:latin typeface="+mj-lt"/>
                <a:ea typeface="Poppins"/>
                <a:cs typeface="Poppins"/>
                <a:sym typeface="Poppins"/>
              </a:rPr>
              <a:t> </a:t>
            </a:r>
            <a:r>
              <a:rPr lang="en-US" sz="2249" dirty="0" err="1">
                <a:solidFill>
                  <a:srgbClr val="FFF6EC"/>
                </a:solidFill>
                <a:latin typeface="+mj-lt"/>
                <a:ea typeface="Poppins"/>
                <a:cs typeface="Poppins"/>
                <a:sym typeface="Poppins"/>
              </a:rPr>
              <a:t>sinh</a:t>
            </a:r>
            <a:r>
              <a:rPr lang="en-US" sz="2249" dirty="0">
                <a:solidFill>
                  <a:srgbClr val="FFF6EC"/>
                </a:solidFill>
                <a:latin typeface="+mj-lt"/>
                <a:ea typeface="Poppins"/>
                <a:cs typeface="Poppins"/>
                <a:sym typeface="Poppins"/>
              </a:rPr>
              <a:t>, Kiều </a:t>
            </a:r>
            <a:r>
              <a:rPr lang="en-US" sz="2249" dirty="0" err="1">
                <a:solidFill>
                  <a:srgbClr val="FFF6EC"/>
                </a:solidFill>
                <a:latin typeface="+mj-lt"/>
                <a:ea typeface="Poppins"/>
                <a:cs typeface="Poppins"/>
                <a:sym typeface="Poppins"/>
              </a:rPr>
              <a:t>bào</a:t>
            </a:r>
            <a:r>
              <a:rPr lang="en-US" sz="2249" dirty="0">
                <a:solidFill>
                  <a:srgbClr val="FFF6EC"/>
                </a:solidFill>
                <a:latin typeface="+mj-lt"/>
                <a:ea typeface="Poppins"/>
                <a:cs typeface="Poppins"/>
                <a:sym typeface="Poppins"/>
              </a:rPr>
              <a:t>, Du </a:t>
            </a:r>
            <a:r>
              <a:rPr lang="en-US" sz="2249" dirty="0" err="1">
                <a:solidFill>
                  <a:srgbClr val="FFF6EC"/>
                </a:solidFill>
                <a:latin typeface="+mj-lt"/>
                <a:ea typeface="Poppins"/>
                <a:cs typeface="Poppins"/>
                <a:sym typeface="Poppins"/>
              </a:rPr>
              <a:t>khách</a:t>
            </a:r>
            <a:r>
              <a:rPr lang="en-US" sz="2249" dirty="0">
                <a:solidFill>
                  <a:srgbClr val="FFF6EC"/>
                </a:solidFill>
                <a:latin typeface="+mj-lt"/>
                <a:ea typeface="Poppins"/>
                <a:cs typeface="Poppins"/>
                <a:sym typeface="Poppins"/>
              </a:rPr>
              <a:t> </a:t>
            </a:r>
            <a:r>
              <a:rPr lang="en-US" sz="2249" dirty="0" err="1">
                <a:solidFill>
                  <a:srgbClr val="FFF6EC"/>
                </a:solidFill>
                <a:latin typeface="+mj-lt"/>
                <a:ea typeface="Poppins"/>
                <a:cs typeface="Poppins"/>
                <a:sym typeface="Poppins"/>
              </a:rPr>
              <a:t>quốc</a:t>
            </a:r>
            <a:r>
              <a:rPr lang="en-US" sz="2249" dirty="0">
                <a:solidFill>
                  <a:srgbClr val="FFF6EC"/>
                </a:solidFill>
                <a:latin typeface="+mj-lt"/>
                <a:ea typeface="Poppins"/>
                <a:cs typeface="Poppins"/>
                <a:sym typeface="Poppins"/>
              </a:rPr>
              <a:t> </a:t>
            </a:r>
            <a:r>
              <a:rPr lang="en-US" sz="2249" dirty="0" err="1">
                <a:solidFill>
                  <a:srgbClr val="FFF6EC"/>
                </a:solidFill>
                <a:latin typeface="+mj-lt"/>
                <a:ea typeface="Poppins"/>
                <a:cs typeface="Poppins"/>
                <a:sym typeface="Poppins"/>
              </a:rPr>
              <a:t>tế</a:t>
            </a:r>
            <a:r>
              <a:rPr lang="en-US" sz="2249" dirty="0">
                <a:solidFill>
                  <a:srgbClr val="FFF6EC"/>
                </a:solidFill>
                <a:latin typeface="+mj-lt"/>
                <a:ea typeface="Poppins"/>
                <a:cs typeface="Poppins"/>
                <a:sym typeface="Poppins"/>
              </a:rPr>
              <a:t>. Thông tin </a:t>
            </a:r>
            <a:r>
              <a:rPr lang="en-US" sz="2249" dirty="0" err="1">
                <a:solidFill>
                  <a:srgbClr val="FFF6EC"/>
                </a:solidFill>
                <a:latin typeface="+mj-lt"/>
                <a:ea typeface="Poppins"/>
                <a:cs typeface="Poppins"/>
                <a:sym typeface="Poppins"/>
              </a:rPr>
              <a:t>lan</a:t>
            </a:r>
            <a:r>
              <a:rPr lang="en-US" sz="2249" dirty="0">
                <a:solidFill>
                  <a:srgbClr val="FFF6EC"/>
                </a:solidFill>
                <a:latin typeface="+mj-lt"/>
                <a:ea typeface="Poppins"/>
                <a:cs typeface="Poppins"/>
                <a:sym typeface="Poppins"/>
              </a:rPr>
              <a:t> </a:t>
            </a:r>
            <a:r>
              <a:rPr lang="en-US" sz="2249" dirty="0" err="1">
                <a:solidFill>
                  <a:srgbClr val="FFF6EC"/>
                </a:solidFill>
                <a:latin typeface="+mj-lt"/>
                <a:ea typeface="Poppins"/>
                <a:cs typeface="Poppins"/>
                <a:sym typeface="Poppins"/>
              </a:rPr>
              <a:t>truyền</a:t>
            </a:r>
            <a:r>
              <a:rPr lang="en-US" sz="2249" dirty="0">
                <a:solidFill>
                  <a:srgbClr val="FFF6EC"/>
                </a:solidFill>
                <a:latin typeface="+mj-lt"/>
                <a:ea typeface="Poppins"/>
                <a:cs typeface="Poppins"/>
                <a:sym typeface="Poppins"/>
              </a:rPr>
              <a:t> </a:t>
            </a:r>
            <a:r>
              <a:rPr lang="en-US" sz="2249" dirty="0" err="1">
                <a:solidFill>
                  <a:srgbClr val="FFF6EC"/>
                </a:solidFill>
                <a:latin typeface="+mj-lt"/>
                <a:ea typeface="Poppins"/>
                <a:cs typeface="Poppins"/>
                <a:sym typeface="Poppins"/>
              </a:rPr>
              <a:t>theo</a:t>
            </a:r>
            <a:r>
              <a:rPr lang="en-US" sz="2249" dirty="0">
                <a:solidFill>
                  <a:srgbClr val="FFF6EC"/>
                </a:solidFill>
                <a:latin typeface="+mj-lt"/>
                <a:ea typeface="Poppins"/>
                <a:cs typeface="Poppins"/>
                <a:sym typeface="Poppins"/>
              </a:rPr>
              <a:t> </a:t>
            </a:r>
            <a:r>
              <a:rPr lang="en-US" sz="2249" dirty="0" err="1">
                <a:solidFill>
                  <a:srgbClr val="FFF6EC"/>
                </a:solidFill>
                <a:latin typeface="+mj-lt"/>
                <a:ea typeface="Poppins"/>
                <a:cs typeface="Poppins"/>
                <a:sym typeface="Poppins"/>
              </a:rPr>
              <a:t>mạng</a:t>
            </a:r>
            <a:r>
              <a:rPr lang="en-US" sz="2249" dirty="0">
                <a:solidFill>
                  <a:srgbClr val="FFF6EC"/>
                </a:solidFill>
                <a:latin typeface="+mj-lt"/>
                <a:ea typeface="Poppins"/>
                <a:cs typeface="Poppins"/>
                <a:sym typeface="Poppins"/>
              </a:rPr>
              <a:t> </a:t>
            </a:r>
            <a:r>
              <a:rPr lang="en-US" sz="2249" dirty="0" err="1">
                <a:solidFill>
                  <a:srgbClr val="FFF6EC"/>
                </a:solidFill>
                <a:latin typeface="+mj-lt"/>
                <a:ea typeface="Poppins"/>
                <a:cs typeface="Poppins"/>
                <a:sym typeface="Poppins"/>
              </a:rPr>
              <a:t>lưới</a:t>
            </a:r>
            <a:r>
              <a:rPr lang="en-US" sz="2249" dirty="0">
                <a:solidFill>
                  <a:srgbClr val="FFF6EC"/>
                </a:solidFill>
                <a:latin typeface="+mj-lt"/>
                <a:ea typeface="Poppins"/>
                <a:cs typeface="Poppins"/>
                <a:sym typeface="Poppins"/>
              </a:rPr>
              <a:t>, </a:t>
            </a:r>
            <a:r>
              <a:rPr lang="en-US" sz="2249" dirty="0" err="1">
                <a:solidFill>
                  <a:srgbClr val="FFF6EC"/>
                </a:solidFill>
                <a:latin typeface="+mj-lt"/>
                <a:ea typeface="Poppins"/>
                <a:cs typeface="Poppins"/>
                <a:sym typeface="Poppins"/>
              </a:rPr>
              <a:t>đa</a:t>
            </a:r>
            <a:r>
              <a:rPr lang="en-US" sz="2249" dirty="0">
                <a:solidFill>
                  <a:srgbClr val="FFF6EC"/>
                </a:solidFill>
                <a:latin typeface="+mj-lt"/>
                <a:ea typeface="Poppins"/>
                <a:cs typeface="Poppins"/>
                <a:sym typeface="Poppins"/>
              </a:rPr>
              <a:t> </a:t>
            </a:r>
            <a:r>
              <a:rPr lang="en-US" sz="2249" dirty="0" err="1">
                <a:solidFill>
                  <a:srgbClr val="FFF6EC"/>
                </a:solidFill>
                <a:latin typeface="+mj-lt"/>
                <a:ea typeface="Poppins"/>
                <a:cs typeface="Poppins"/>
                <a:sym typeface="Poppins"/>
              </a:rPr>
              <a:t>chiều</a:t>
            </a:r>
            <a:r>
              <a:rPr lang="en-US" sz="2249" dirty="0">
                <a:solidFill>
                  <a:srgbClr val="FFF6EC"/>
                </a:solidFill>
                <a:latin typeface="+mj-lt"/>
                <a:ea typeface="Poppins"/>
                <a:cs typeface="Poppins"/>
                <a:sym typeface="Poppins"/>
              </a:rPr>
              <a:t> </a:t>
            </a:r>
            <a:r>
              <a:rPr lang="en-US" sz="2249" dirty="0" err="1">
                <a:solidFill>
                  <a:srgbClr val="FFF6EC"/>
                </a:solidFill>
                <a:latin typeface="+mj-lt"/>
                <a:ea typeface="Poppins"/>
                <a:cs typeface="Poppins"/>
                <a:sym typeface="Poppins"/>
              </a:rPr>
              <a:t>và</a:t>
            </a:r>
            <a:r>
              <a:rPr lang="en-US" sz="2249" dirty="0">
                <a:solidFill>
                  <a:srgbClr val="FFF6EC"/>
                </a:solidFill>
                <a:latin typeface="+mj-lt"/>
                <a:ea typeface="Poppins"/>
                <a:cs typeface="Poppins"/>
                <a:sym typeface="Poppins"/>
              </a:rPr>
              <a:t> phi </a:t>
            </a:r>
            <a:r>
              <a:rPr lang="en-US" sz="2249" dirty="0" err="1">
                <a:solidFill>
                  <a:srgbClr val="FFF6EC"/>
                </a:solidFill>
                <a:latin typeface="+mj-lt"/>
                <a:ea typeface="Poppins"/>
                <a:cs typeface="Poppins"/>
                <a:sym typeface="Poppins"/>
              </a:rPr>
              <a:t>tập</a:t>
            </a:r>
            <a:r>
              <a:rPr lang="en-US" sz="2249" dirty="0">
                <a:solidFill>
                  <a:srgbClr val="FFF6EC"/>
                </a:solidFill>
                <a:latin typeface="+mj-lt"/>
                <a:ea typeface="Poppins"/>
                <a:cs typeface="Poppins"/>
                <a:sym typeface="Poppins"/>
              </a:rPr>
              <a:t> </a:t>
            </a:r>
            <a:r>
              <a:rPr lang="en-US" sz="2249" dirty="0" err="1">
                <a:solidFill>
                  <a:srgbClr val="FFF6EC"/>
                </a:solidFill>
                <a:latin typeface="+mj-lt"/>
                <a:ea typeface="Poppins"/>
                <a:cs typeface="Poppins"/>
                <a:sym typeface="Poppins"/>
              </a:rPr>
              <a:t>trung</a:t>
            </a:r>
            <a:r>
              <a:rPr lang="en-US" sz="2249" dirty="0">
                <a:solidFill>
                  <a:srgbClr val="FFF6EC"/>
                </a:solidFill>
                <a:latin typeface="+mj-lt"/>
                <a:ea typeface="Poppins"/>
                <a:cs typeface="Poppins"/>
                <a:sym typeface="Poppins"/>
              </a:rPr>
              <a:t>.</a:t>
            </a:r>
          </a:p>
        </p:txBody>
      </p:sp>
      <p:sp>
        <p:nvSpPr>
          <p:cNvPr id="4" name="TextBox 4"/>
          <p:cNvSpPr txBox="1"/>
          <p:nvPr/>
        </p:nvSpPr>
        <p:spPr>
          <a:xfrm>
            <a:off x="9486858" y="3562062"/>
            <a:ext cx="3192163" cy="2217467"/>
          </a:xfrm>
          <a:prstGeom prst="rect">
            <a:avLst/>
          </a:prstGeom>
        </p:spPr>
        <p:txBody>
          <a:bodyPr lIns="0" tIns="0" rIns="0" bIns="0" rtlCol="0" anchor="t">
            <a:spAutoFit/>
          </a:bodyPr>
          <a:lstStyle/>
          <a:p>
            <a:pPr marL="0" lvl="0" indent="0" algn="just">
              <a:lnSpc>
                <a:spcPts val="3533"/>
              </a:lnSpc>
            </a:pPr>
            <a:r>
              <a:rPr lang="en-US" sz="2400" dirty="0" err="1">
                <a:solidFill>
                  <a:srgbClr val="FFF6EC"/>
                </a:solidFill>
                <a:latin typeface="+mj-lt"/>
                <a:ea typeface="Poppins"/>
                <a:cs typeface="Poppins"/>
                <a:sym typeface="Poppins"/>
              </a:rPr>
              <a:t>Trước</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đây</a:t>
            </a:r>
            <a:r>
              <a:rPr lang="en-US" sz="2400" dirty="0">
                <a:solidFill>
                  <a:srgbClr val="FFF6EC"/>
                </a:solidFill>
                <a:latin typeface="+mj-lt"/>
                <a:ea typeface="Poppins"/>
                <a:cs typeface="Poppins"/>
                <a:sym typeface="Poppins"/>
              </a:rPr>
              <a:t>:</a:t>
            </a:r>
          </a:p>
          <a:p>
            <a:pPr marL="0" lvl="0" indent="0" algn="just">
              <a:lnSpc>
                <a:spcPts val="3533"/>
              </a:lnSpc>
            </a:pPr>
            <a:r>
              <a:rPr lang="en-US" sz="2400" dirty="0" err="1">
                <a:solidFill>
                  <a:srgbClr val="FFF6EC"/>
                </a:solidFill>
                <a:latin typeface="+mj-lt"/>
                <a:ea typeface="Poppins"/>
                <a:cs typeface="Poppins"/>
                <a:sym typeface="Poppins"/>
              </a:rPr>
              <a:t>Nhà</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nước</a:t>
            </a:r>
            <a:r>
              <a:rPr lang="en-US" sz="2400" dirty="0">
                <a:solidFill>
                  <a:srgbClr val="FFF6EC"/>
                </a:solidFill>
                <a:latin typeface="+mj-lt"/>
                <a:ea typeface="Poppins"/>
                <a:cs typeface="Poppins"/>
                <a:sym typeface="Poppins"/>
              </a:rPr>
              <a:t> → Báo </a:t>
            </a:r>
            <a:r>
              <a:rPr lang="en-US" sz="2400" dirty="0" err="1">
                <a:solidFill>
                  <a:srgbClr val="FFF6EC"/>
                </a:solidFill>
                <a:latin typeface="+mj-lt"/>
                <a:ea typeface="Poppins"/>
                <a:cs typeface="Poppins"/>
                <a:sym typeface="Poppins"/>
              </a:rPr>
              <a:t>chí</a:t>
            </a:r>
            <a:r>
              <a:rPr lang="en-US" sz="2400" dirty="0">
                <a:solidFill>
                  <a:srgbClr val="FFF6EC"/>
                </a:solidFill>
                <a:latin typeface="+mj-lt"/>
                <a:ea typeface="Poppins"/>
                <a:cs typeface="Poppins"/>
                <a:sym typeface="Poppins"/>
              </a:rPr>
              <a:t> → </a:t>
            </a:r>
            <a:r>
              <a:rPr lang="en-US" sz="2400" dirty="0" err="1">
                <a:solidFill>
                  <a:srgbClr val="FFF6EC"/>
                </a:solidFill>
                <a:latin typeface="+mj-lt"/>
                <a:ea typeface="Poppins"/>
                <a:cs typeface="Poppins"/>
                <a:sym typeface="Poppins"/>
              </a:rPr>
              <a:t>Truyền</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thông</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đối</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ngoại</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một</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chiều</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kiểm</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soát</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tập</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trung</a:t>
            </a:r>
            <a:endParaRPr lang="en-US" sz="2400" dirty="0">
              <a:solidFill>
                <a:srgbClr val="FFF6EC"/>
              </a:solidFill>
              <a:latin typeface="+mj-lt"/>
              <a:ea typeface="Poppins"/>
              <a:cs typeface="Poppins"/>
              <a:sym typeface="Poppins"/>
            </a:endParaRPr>
          </a:p>
        </p:txBody>
      </p:sp>
      <p:grpSp>
        <p:nvGrpSpPr>
          <p:cNvPr id="5" name="Group 5"/>
          <p:cNvGrpSpPr/>
          <p:nvPr/>
        </p:nvGrpSpPr>
        <p:grpSpPr>
          <a:xfrm>
            <a:off x="1486556" y="1764714"/>
            <a:ext cx="7657444" cy="6757572"/>
            <a:chOff x="0" y="0"/>
            <a:chExt cx="288046" cy="254196"/>
          </a:xfrm>
        </p:grpSpPr>
        <p:sp>
          <p:nvSpPr>
            <p:cNvPr id="6" name="Freeform 6"/>
            <p:cNvSpPr/>
            <p:nvPr/>
          </p:nvSpPr>
          <p:spPr>
            <a:xfrm>
              <a:off x="0" y="0"/>
              <a:ext cx="288046" cy="254196"/>
            </a:xfrm>
            <a:custGeom>
              <a:avLst/>
              <a:gdLst/>
              <a:ahLst/>
              <a:cxnLst/>
              <a:rect l="l" t="t" r="r" b="b"/>
              <a:pathLst>
                <a:path w="288046" h="254196">
                  <a:moveTo>
                    <a:pt x="0" y="0"/>
                  </a:moveTo>
                  <a:lnTo>
                    <a:pt x="288046" y="0"/>
                  </a:lnTo>
                  <a:lnTo>
                    <a:pt x="288046" y="254196"/>
                  </a:lnTo>
                  <a:lnTo>
                    <a:pt x="0" y="254196"/>
                  </a:lnTo>
                  <a:close/>
                </a:path>
              </a:pathLst>
            </a:custGeom>
            <a:blipFill>
              <a:blip r:embed="rId2"/>
              <a:stretch>
                <a:fillRect l="-4558" r="-4558"/>
              </a:stretch>
            </a:blipFill>
            <a:ln cap="sq">
              <a:noFill/>
              <a:prstDash val="solid"/>
              <a:miter/>
            </a:ln>
          </p:spPr>
        </p:sp>
      </p:grpSp>
      <p:grpSp>
        <p:nvGrpSpPr>
          <p:cNvPr id="7" name="Group 7"/>
          <p:cNvGrpSpPr/>
          <p:nvPr/>
        </p:nvGrpSpPr>
        <p:grpSpPr>
          <a:xfrm>
            <a:off x="9751901" y="2077678"/>
            <a:ext cx="732086" cy="732086"/>
            <a:chOff x="0" y="0"/>
            <a:chExt cx="812800" cy="812800"/>
          </a:xfrm>
        </p:grpSpPr>
        <p:sp>
          <p:nvSpPr>
            <p:cNvPr id="8" name="Freeform 8"/>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FF6EC"/>
            </a:solidFill>
          </p:spPr>
        </p:sp>
        <p:sp>
          <p:nvSpPr>
            <p:cNvPr id="9" name="TextBox 9"/>
            <p:cNvSpPr txBox="1"/>
            <p:nvPr/>
          </p:nvSpPr>
          <p:spPr>
            <a:xfrm>
              <a:off x="0" y="-38100"/>
              <a:ext cx="812800" cy="850900"/>
            </a:xfrm>
            <a:prstGeom prst="rect">
              <a:avLst/>
            </a:prstGeom>
          </p:spPr>
          <p:txBody>
            <a:bodyPr lIns="50800" tIns="50800" rIns="50800" bIns="50800" rtlCol="0" anchor="ctr"/>
            <a:lstStyle/>
            <a:p>
              <a:pPr marL="0" lvl="0" indent="0" algn="ctr">
                <a:lnSpc>
                  <a:spcPts val="2659"/>
                </a:lnSpc>
                <a:spcBef>
                  <a:spcPct val="0"/>
                </a:spcBef>
              </a:pPr>
              <a:endParaRPr>
                <a:latin typeface="+mj-lt"/>
              </a:endParaRPr>
            </a:p>
          </p:txBody>
        </p:sp>
      </p:grpSp>
      <p:sp>
        <p:nvSpPr>
          <p:cNvPr id="10" name="TextBox 10"/>
          <p:cNvSpPr txBox="1"/>
          <p:nvPr/>
        </p:nvSpPr>
        <p:spPr>
          <a:xfrm>
            <a:off x="9486858" y="7537811"/>
            <a:ext cx="8186489" cy="1117807"/>
          </a:xfrm>
          <a:prstGeom prst="rect">
            <a:avLst/>
          </a:prstGeom>
        </p:spPr>
        <p:txBody>
          <a:bodyPr lIns="0" tIns="0" rIns="0" bIns="0" rtlCol="0" anchor="t">
            <a:spAutoFit/>
          </a:bodyPr>
          <a:lstStyle/>
          <a:p>
            <a:pPr marL="0" lvl="0" indent="0" algn="just">
              <a:lnSpc>
                <a:spcPts val="4462"/>
              </a:lnSpc>
            </a:pPr>
            <a:r>
              <a:rPr lang="en-US" sz="3187">
                <a:solidFill>
                  <a:srgbClr val="FFF6EC"/>
                </a:solidFill>
                <a:latin typeface="+mj-lt"/>
                <a:ea typeface="Poppins"/>
                <a:cs typeface="Poppins"/>
                <a:sym typeface="Poppins"/>
              </a:rPr>
              <a:t>Đặc điểm: Thông tin lan truyền theo mạng lưới, đa chiều và phi tập trung (đa chủ thể).</a:t>
            </a:r>
          </a:p>
        </p:txBody>
      </p:sp>
    </p:spTree>
  </p:cSld>
  <p:clrMapOvr>
    <a:masterClrMapping/>
  </p:clrMapOvr>
  <p:transition>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61939" y="933450"/>
            <a:ext cx="7725882" cy="2163699"/>
          </a:xfrm>
          <a:prstGeom prst="rect">
            <a:avLst/>
          </a:prstGeom>
        </p:spPr>
        <p:txBody>
          <a:bodyPr lIns="0" tIns="0" rIns="0" bIns="0" rtlCol="0" anchor="t">
            <a:spAutoFit/>
          </a:bodyPr>
          <a:lstStyle/>
          <a:p>
            <a:pPr>
              <a:lnSpc>
                <a:spcPts val="5628"/>
              </a:lnSpc>
            </a:pPr>
            <a:r>
              <a:rPr lang="en-US" sz="4200">
                <a:solidFill>
                  <a:srgbClr val="FFF6EC"/>
                </a:solidFill>
                <a:latin typeface="+mj-lt"/>
                <a:ea typeface="Poppins"/>
                <a:cs typeface="Poppins"/>
                <a:sym typeface="Poppins"/>
              </a:rPr>
              <a:t>XU HƯỚNG 2</a:t>
            </a:r>
          </a:p>
          <a:p>
            <a:pPr>
              <a:lnSpc>
                <a:spcPts val="5628"/>
              </a:lnSpc>
            </a:pPr>
            <a:r>
              <a:rPr lang="en-US" sz="4200">
                <a:solidFill>
                  <a:srgbClr val="FFF6EC"/>
                </a:solidFill>
                <a:latin typeface="+mj-lt"/>
                <a:ea typeface="Poppins"/>
                <a:cs typeface="Poppins"/>
                <a:sym typeface="Poppins"/>
              </a:rPr>
              <a:t>SỰ LÊN NGÔI CỦA NỘI DUNG THỊ GIÁC &amp; VIDEO NGẮN</a:t>
            </a:r>
          </a:p>
        </p:txBody>
      </p:sp>
      <p:grpSp>
        <p:nvGrpSpPr>
          <p:cNvPr id="3" name="Group 3"/>
          <p:cNvGrpSpPr/>
          <p:nvPr/>
        </p:nvGrpSpPr>
        <p:grpSpPr>
          <a:xfrm>
            <a:off x="10265939" y="1262907"/>
            <a:ext cx="6993361" cy="7427288"/>
            <a:chOff x="0" y="0"/>
            <a:chExt cx="263065" cy="279388"/>
          </a:xfrm>
        </p:grpSpPr>
        <p:sp>
          <p:nvSpPr>
            <p:cNvPr id="4" name="Freeform 4"/>
            <p:cNvSpPr/>
            <p:nvPr/>
          </p:nvSpPr>
          <p:spPr>
            <a:xfrm>
              <a:off x="0" y="0"/>
              <a:ext cx="263065" cy="279388"/>
            </a:xfrm>
            <a:custGeom>
              <a:avLst/>
              <a:gdLst/>
              <a:ahLst/>
              <a:cxnLst/>
              <a:rect l="l" t="t" r="r" b="b"/>
              <a:pathLst>
                <a:path w="263065" h="279388">
                  <a:moveTo>
                    <a:pt x="0" y="0"/>
                  </a:moveTo>
                  <a:lnTo>
                    <a:pt x="263065" y="0"/>
                  </a:lnTo>
                  <a:lnTo>
                    <a:pt x="263065" y="279388"/>
                  </a:lnTo>
                  <a:lnTo>
                    <a:pt x="0" y="279388"/>
                  </a:lnTo>
                  <a:close/>
                </a:path>
              </a:pathLst>
            </a:custGeom>
            <a:blipFill>
              <a:blip r:embed="rId2"/>
              <a:stretch>
                <a:fillRect l="-3102" r="-3102"/>
              </a:stretch>
            </a:blipFill>
            <a:ln cap="sq">
              <a:noFill/>
              <a:prstDash val="solid"/>
              <a:miter/>
            </a:ln>
          </p:spPr>
        </p:sp>
      </p:grpSp>
      <p:sp>
        <p:nvSpPr>
          <p:cNvPr id="5" name="TextBox 5"/>
          <p:cNvSpPr txBox="1"/>
          <p:nvPr/>
        </p:nvSpPr>
        <p:spPr>
          <a:xfrm>
            <a:off x="542787" y="3848998"/>
            <a:ext cx="7690658" cy="4716419"/>
          </a:xfrm>
          <a:prstGeom prst="rect">
            <a:avLst/>
          </a:prstGeom>
        </p:spPr>
        <p:txBody>
          <a:bodyPr lIns="0" tIns="0" rIns="0" bIns="0" rtlCol="0" anchor="t">
            <a:spAutoFit/>
          </a:bodyPr>
          <a:lstStyle/>
          <a:p>
            <a:pPr marL="0" lvl="0" indent="0">
              <a:lnSpc>
                <a:spcPts val="5320"/>
              </a:lnSpc>
            </a:pPr>
            <a:r>
              <a:rPr lang="en-US" sz="3800">
                <a:solidFill>
                  <a:srgbClr val="FFF6EC"/>
                </a:solidFill>
                <a:latin typeface="+mj-lt"/>
                <a:ea typeface="Poppins"/>
                <a:cs typeface="Poppins"/>
                <a:sym typeface="Poppins"/>
              </a:rPr>
              <a:t>Nền tảng dẫn dắt: TikTok, YouTube Shorts, Facebook Reels, Instagram Reels.</a:t>
            </a:r>
          </a:p>
          <a:p>
            <a:pPr marL="0" lvl="0" indent="0">
              <a:lnSpc>
                <a:spcPts val="5320"/>
              </a:lnSpc>
            </a:pPr>
            <a:r>
              <a:rPr lang="en-US" sz="3800">
                <a:solidFill>
                  <a:srgbClr val="FFF6EC"/>
                </a:solidFill>
                <a:latin typeface="+mj-lt"/>
                <a:ea typeface="Poppins"/>
                <a:cs typeface="Poppins"/>
                <a:sym typeface="Poppins"/>
              </a:rPr>
              <a:t>Lợi thế Việt Nam: thiên nhiên, di sản, ẩm thực, văn hóa, con người - nguồn nội dung thị giác phong phú, hấp dẫn công chúng quốc tế.</a:t>
            </a:r>
          </a:p>
        </p:txBody>
      </p:sp>
      <p:grpSp>
        <p:nvGrpSpPr>
          <p:cNvPr id="6" name="Group 6"/>
          <p:cNvGrpSpPr/>
          <p:nvPr/>
        </p:nvGrpSpPr>
        <p:grpSpPr>
          <a:xfrm>
            <a:off x="9011696" y="1385888"/>
            <a:ext cx="732086" cy="732086"/>
            <a:chOff x="0" y="0"/>
            <a:chExt cx="812800" cy="812800"/>
          </a:xfrm>
        </p:grpSpPr>
        <p:sp>
          <p:nvSpPr>
            <p:cNvPr id="7" name="Freeform 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FF6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lvl="0" indent="0">
                <a:lnSpc>
                  <a:spcPts val="2659"/>
                </a:lnSpc>
                <a:spcBef>
                  <a:spcPct val="0"/>
                </a:spcBef>
              </a:pPr>
              <a:endParaRPr>
                <a:latin typeface="+mj-lt"/>
              </a:endParaRPr>
            </a:p>
          </p:txBody>
        </p:sp>
      </p:grpSp>
    </p:spTree>
  </p:cSld>
  <p:clrMapOvr>
    <a:masterClrMapping/>
  </p:clrMapOvr>
  <p:transition>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66863" y="3998006"/>
            <a:ext cx="15728849" cy="4900953"/>
            <a:chOff x="0" y="0"/>
            <a:chExt cx="591664" cy="184357"/>
          </a:xfrm>
        </p:grpSpPr>
        <p:sp>
          <p:nvSpPr>
            <p:cNvPr id="3" name="Freeform 3"/>
            <p:cNvSpPr/>
            <p:nvPr/>
          </p:nvSpPr>
          <p:spPr>
            <a:xfrm>
              <a:off x="0" y="0"/>
              <a:ext cx="591664" cy="184357"/>
            </a:xfrm>
            <a:custGeom>
              <a:avLst/>
              <a:gdLst/>
              <a:ahLst/>
              <a:cxnLst/>
              <a:rect l="l" t="t" r="r" b="b"/>
              <a:pathLst>
                <a:path w="591664" h="184357">
                  <a:moveTo>
                    <a:pt x="0" y="0"/>
                  </a:moveTo>
                  <a:lnTo>
                    <a:pt x="591664" y="0"/>
                  </a:lnTo>
                  <a:lnTo>
                    <a:pt x="591664" y="184357"/>
                  </a:lnTo>
                  <a:lnTo>
                    <a:pt x="0" y="184357"/>
                  </a:lnTo>
                  <a:close/>
                </a:path>
              </a:pathLst>
            </a:custGeom>
            <a:blipFill>
              <a:blip r:embed="rId2"/>
              <a:stretch>
                <a:fillRect t="-41466" b="-41466"/>
              </a:stretch>
            </a:blipFill>
            <a:ln cap="sq">
              <a:noFill/>
              <a:prstDash val="solid"/>
              <a:miter/>
            </a:ln>
          </p:spPr>
        </p:sp>
      </p:grpSp>
      <p:sp>
        <p:nvSpPr>
          <p:cNvPr id="4" name="TextBox 4"/>
          <p:cNvSpPr txBox="1"/>
          <p:nvPr/>
        </p:nvSpPr>
        <p:spPr>
          <a:xfrm>
            <a:off x="393819" y="1456576"/>
            <a:ext cx="6083181" cy="1874901"/>
          </a:xfrm>
          <a:prstGeom prst="rect">
            <a:avLst/>
          </a:prstGeom>
        </p:spPr>
        <p:txBody>
          <a:bodyPr wrap="square" lIns="0" tIns="0" rIns="0" bIns="0" rtlCol="0" anchor="t">
            <a:spAutoFit/>
          </a:bodyPr>
          <a:lstStyle/>
          <a:p>
            <a:pPr marL="0" lvl="0" indent="0" algn="just">
              <a:lnSpc>
                <a:spcPts val="4932"/>
              </a:lnSpc>
            </a:pPr>
            <a:r>
              <a:rPr lang="en-US" sz="3600" dirty="0">
                <a:solidFill>
                  <a:srgbClr val="FFF6EC"/>
                </a:solidFill>
                <a:latin typeface="+mj-lt"/>
                <a:ea typeface="Poppins"/>
                <a:cs typeface="Poppins"/>
                <a:sym typeface="Poppins"/>
              </a:rPr>
              <a:t>XU HƯỚNG 3</a:t>
            </a:r>
          </a:p>
          <a:p>
            <a:pPr marL="0" lvl="0" indent="0" algn="just">
              <a:lnSpc>
                <a:spcPts val="4932"/>
              </a:lnSpc>
            </a:pPr>
            <a:r>
              <a:rPr lang="en-US" sz="3600" dirty="0">
                <a:solidFill>
                  <a:srgbClr val="FFF6EC"/>
                </a:solidFill>
                <a:latin typeface="+mj-lt"/>
                <a:ea typeface="Poppins"/>
                <a:cs typeface="Poppins"/>
                <a:sym typeface="Poppins"/>
              </a:rPr>
              <a:t>NGOẠI GIAO CÔNG CHÚNG SỐ VÀ TRUYỀN THÔNG CÔNG DÂN</a:t>
            </a:r>
          </a:p>
        </p:txBody>
      </p:sp>
      <p:sp>
        <p:nvSpPr>
          <p:cNvPr id="5" name="TextBox 5"/>
          <p:cNvSpPr txBox="1"/>
          <p:nvPr/>
        </p:nvSpPr>
        <p:spPr>
          <a:xfrm>
            <a:off x="11887201" y="882019"/>
            <a:ext cx="6175414" cy="2000548"/>
          </a:xfrm>
          <a:prstGeom prst="rect">
            <a:avLst/>
          </a:prstGeom>
        </p:spPr>
        <p:txBody>
          <a:bodyPr wrap="square" lIns="0" tIns="0" rIns="0" bIns="0" rtlCol="0" anchor="t">
            <a:spAutoFit/>
          </a:bodyPr>
          <a:lstStyle/>
          <a:p>
            <a:pPr marL="0" lvl="0" indent="0" algn="just">
              <a:lnSpc>
                <a:spcPts val="2611"/>
              </a:lnSpc>
            </a:pPr>
            <a:r>
              <a:rPr lang="en-US" sz="2400" dirty="0" err="1">
                <a:solidFill>
                  <a:srgbClr val="FFF6EC"/>
                </a:solidFill>
                <a:latin typeface="+mj-lt"/>
                <a:ea typeface="Poppins"/>
                <a:cs typeface="Poppins"/>
                <a:sym typeface="Poppins"/>
              </a:rPr>
              <a:t>Chuyển</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dịch</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mô</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hình</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từ</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truyền</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thông</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của</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Nhà</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nước</a:t>
            </a:r>
            <a:r>
              <a:rPr lang="en-US" sz="2400" dirty="0">
                <a:solidFill>
                  <a:srgbClr val="FFF6EC"/>
                </a:solidFill>
                <a:latin typeface="+mj-lt"/>
                <a:ea typeface="Poppins"/>
                <a:cs typeface="Poppins"/>
                <a:sym typeface="Poppins"/>
              </a:rPr>
              <a:t> sang </a:t>
            </a:r>
            <a:r>
              <a:rPr lang="en-US" sz="2400" dirty="0" err="1">
                <a:solidFill>
                  <a:srgbClr val="FFF6EC"/>
                </a:solidFill>
                <a:latin typeface="+mj-lt"/>
                <a:ea typeface="Poppins"/>
                <a:cs typeface="Poppins"/>
                <a:sym typeface="Poppins"/>
              </a:rPr>
              <a:t>truyền</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thông</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của</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toàn</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xã</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hội</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Ngoại</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giao</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công</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chúng</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số</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không</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còn</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là</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đặc</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quyền</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của</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cơ</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quan</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nhà</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nước</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mà</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là</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thực</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hành</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hàng</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ngày</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của</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hàng</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triệu</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công</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dân</a:t>
            </a:r>
            <a:r>
              <a:rPr lang="en-US" sz="2400" dirty="0">
                <a:solidFill>
                  <a:srgbClr val="FFF6EC"/>
                </a:solidFill>
                <a:latin typeface="+mj-lt"/>
                <a:ea typeface="Poppins"/>
                <a:cs typeface="Poppins"/>
                <a:sym typeface="Poppins"/>
              </a:rPr>
              <a:t> Việt Nam </a:t>
            </a:r>
            <a:r>
              <a:rPr lang="en-US" sz="2400" dirty="0" err="1">
                <a:solidFill>
                  <a:srgbClr val="FFF6EC"/>
                </a:solidFill>
                <a:latin typeface="+mj-lt"/>
                <a:ea typeface="Poppins"/>
                <a:cs typeface="Poppins"/>
                <a:sym typeface="Poppins"/>
              </a:rPr>
              <a:t>trên</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các</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nền</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tảng</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số</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toàn</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cầu</a:t>
            </a:r>
            <a:r>
              <a:rPr lang="en-US" sz="2400" dirty="0">
                <a:solidFill>
                  <a:srgbClr val="FFF6EC"/>
                </a:solidFill>
                <a:latin typeface="+mj-lt"/>
                <a:ea typeface="Poppins"/>
                <a:cs typeface="Poppins"/>
                <a:sym typeface="Poppins"/>
              </a:rPr>
              <a:t>.</a:t>
            </a:r>
          </a:p>
        </p:txBody>
      </p:sp>
      <p:sp>
        <p:nvSpPr>
          <p:cNvPr id="6" name="TextBox 6"/>
          <p:cNvSpPr txBox="1"/>
          <p:nvPr/>
        </p:nvSpPr>
        <p:spPr>
          <a:xfrm>
            <a:off x="7010400" y="1046227"/>
            <a:ext cx="4572000" cy="1924694"/>
          </a:xfrm>
          <a:prstGeom prst="rect">
            <a:avLst/>
          </a:prstGeom>
        </p:spPr>
        <p:txBody>
          <a:bodyPr wrap="square" lIns="0" tIns="0" rIns="0" bIns="0" rtlCol="0" anchor="t">
            <a:spAutoFit/>
          </a:bodyPr>
          <a:lstStyle/>
          <a:p>
            <a:pPr marL="0" lvl="0" indent="0" algn="just">
              <a:lnSpc>
                <a:spcPts val="2534"/>
              </a:lnSpc>
            </a:pPr>
            <a:r>
              <a:rPr lang="en-US" sz="2400" dirty="0" err="1">
                <a:solidFill>
                  <a:srgbClr val="FFF6EC"/>
                </a:solidFill>
                <a:latin typeface="+mj-lt"/>
                <a:ea typeface="Poppins"/>
                <a:cs typeface="Poppins"/>
                <a:sym typeface="Poppins"/>
              </a:rPr>
              <a:t>Mỗi</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công</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dân</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là</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đại</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sứ</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truyền</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thông</a:t>
            </a:r>
            <a:r>
              <a:rPr lang="en-US" sz="2400" dirty="0">
                <a:solidFill>
                  <a:srgbClr val="FFF6EC"/>
                </a:solidFill>
                <a:latin typeface="+mj-lt"/>
                <a:ea typeface="Poppins"/>
                <a:cs typeface="Poppins"/>
                <a:sym typeface="Poppins"/>
              </a:rPr>
              <a:t>"</a:t>
            </a:r>
          </a:p>
          <a:p>
            <a:pPr marL="0" lvl="0" indent="0" algn="just">
              <a:lnSpc>
                <a:spcPts val="2534"/>
              </a:lnSpc>
            </a:pPr>
            <a:r>
              <a:rPr lang="en-US" sz="2400" dirty="0">
                <a:solidFill>
                  <a:srgbClr val="FFF6EC"/>
                </a:solidFill>
                <a:latin typeface="+mj-lt"/>
                <a:ea typeface="Poppins"/>
                <a:cs typeface="Poppins"/>
                <a:sym typeface="Poppins"/>
              </a:rPr>
              <a:t>Du </a:t>
            </a:r>
            <a:r>
              <a:rPr lang="en-US" sz="2400" dirty="0" err="1">
                <a:solidFill>
                  <a:srgbClr val="FFF6EC"/>
                </a:solidFill>
                <a:latin typeface="+mj-lt"/>
                <a:ea typeface="Poppins"/>
                <a:cs typeface="Poppins"/>
                <a:sym typeface="Poppins"/>
              </a:rPr>
              <a:t>học</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sinh</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kiều</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bào</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nghệ</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sĩ</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vận</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động</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viên</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người</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dùng</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mạng</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xã</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hội</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đều</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tham</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gia</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kiến</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tạo</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hình</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ảnh</a:t>
            </a:r>
            <a:r>
              <a:rPr lang="en-US" sz="2400" dirty="0">
                <a:solidFill>
                  <a:srgbClr val="FFF6EC"/>
                </a:solidFill>
                <a:latin typeface="+mj-lt"/>
                <a:ea typeface="Poppins"/>
                <a:cs typeface="Poppins"/>
                <a:sym typeface="Poppins"/>
              </a:rPr>
              <a:t> Việt Nam </a:t>
            </a:r>
            <a:r>
              <a:rPr lang="en-US" sz="2400" dirty="0" err="1">
                <a:solidFill>
                  <a:srgbClr val="FFF6EC"/>
                </a:solidFill>
                <a:latin typeface="+mj-lt"/>
                <a:ea typeface="Poppins"/>
                <a:cs typeface="Poppins"/>
                <a:sym typeface="Poppins"/>
              </a:rPr>
              <a:t>ra</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thế</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giới</a:t>
            </a:r>
            <a:r>
              <a:rPr lang="en-US" sz="2400" dirty="0">
                <a:solidFill>
                  <a:srgbClr val="FFF6EC"/>
                </a:solidFill>
                <a:latin typeface="+mj-lt"/>
                <a:ea typeface="Poppins"/>
                <a:cs typeface="Poppins"/>
                <a:sym typeface="Poppins"/>
              </a:rPr>
              <a:t>.</a:t>
            </a:r>
          </a:p>
        </p:txBody>
      </p:sp>
      <p:grpSp>
        <p:nvGrpSpPr>
          <p:cNvPr id="7" name="Group 7"/>
          <p:cNvGrpSpPr/>
          <p:nvPr/>
        </p:nvGrpSpPr>
        <p:grpSpPr>
          <a:xfrm>
            <a:off x="541461" y="54222"/>
            <a:ext cx="974478" cy="974478"/>
            <a:chOff x="0" y="0"/>
            <a:chExt cx="812800" cy="812800"/>
          </a:xfrm>
        </p:grpSpPr>
        <p:sp>
          <p:nvSpPr>
            <p:cNvPr id="8" name="Freeform 8"/>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FF6EC"/>
            </a:solidFill>
          </p:spPr>
        </p:sp>
        <p:sp>
          <p:nvSpPr>
            <p:cNvPr id="9" name="TextBox 9"/>
            <p:cNvSpPr txBox="1"/>
            <p:nvPr/>
          </p:nvSpPr>
          <p:spPr>
            <a:xfrm>
              <a:off x="0" y="-38100"/>
              <a:ext cx="812800" cy="850900"/>
            </a:xfrm>
            <a:prstGeom prst="rect">
              <a:avLst/>
            </a:prstGeom>
          </p:spPr>
          <p:txBody>
            <a:bodyPr lIns="50800" tIns="50800" rIns="50800" bIns="50800" rtlCol="0" anchor="ctr"/>
            <a:lstStyle/>
            <a:p>
              <a:pPr marL="0" lvl="0" indent="0" algn="ctr">
                <a:lnSpc>
                  <a:spcPts val="2659"/>
                </a:lnSpc>
                <a:spcBef>
                  <a:spcPct val="0"/>
                </a:spcBef>
              </a:pPr>
              <a:endParaRPr>
                <a:latin typeface="+mj-lt"/>
              </a:endParaRPr>
            </a:p>
          </p:txBody>
        </p:sp>
      </p:grpSp>
    </p:spTree>
  </p:cSld>
  <p:clrMapOvr>
    <a:masterClrMapping/>
  </p:clrMapOvr>
  <p:transition>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8025" y="3909943"/>
            <a:ext cx="3434517" cy="2016252"/>
          </a:xfrm>
          <a:prstGeom prst="rect">
            <a:avLst/>
          </a:prstGeom>
        </p:spPr>
        <p:txBody>
          <a:bodyPr lIns="0" tIns="0" rIns="0" bIns="0" rtlCol="0" anchor="t">
            <a:spAutoFit/>
          </a:bodyPr>
          <a:lstStyle/>
          <a:p>
            <a:pPr marL="0" lvl="0" indent="0" algn="l">
              <a:lnSpc>
                <a:spcPts val="3863"/>
              </a:lnSpc>
            </a:pPr>
            <a:r>
              <a:rPr lang="en-US" sz="4199">
                <a:solidFill>
                  <a:srgbClr val="FFF6EC"/>
                </a:solidFill>
                <a:latin typeface="+mj-lt"/>
                <a:ea typeface="Poppins"/>
                <a:cs typeface="Poppins"/>
                <a:sym typeface="Poppins"/>
              </a:rPr>
              <a:t>XU HƯỚNG 4</a:t>
            </a:r>
          </a:p>
          <a:p>
            <a:pPr marL="0" lvl="0" indent="0" algn="l">
              <a:lnSpc>
                <a:spcPts val="3863"/>
              </a:lnSpc>
            </a:pPr>
            <a:r>
              <a:rPr lang="en-US" sz="4199">
                <a:solidFill>
                  <a:srgbClr val="FFF6EC"/>
                </a:solidFill>
                <a:latin typeface="+mj-lt"/>
                <a:ea typeface="Poppins"/>
                <a:cs typeface="Poppins"/>
                <a:sym typeface="Poppins"/>
              </a:rPr>
              <a:t>THUẬT TOÁN, AI VÀ DỮ LIỆU LỚN</a:t>
            </a:r>
          </a:p>
        </p:txBody>
      </p:sp>
      <p:sp>
        <p:nvSpPr>
          <p:cNvPr id="3" name="TextBox 3"/>
          <p:cNvSpPr txBox="1"/>
          <p:nvPr/>
        </p:nvSpPr>
        <p:spPr>
          <a:xfrm>
            <a:off x="13705113" y="2895822"/>
            <a:ext cx="4010450" cy="1514132"/>
          </a:xfrm>
          <a:prstGeom prst="rect">
            <a:avLst/>
          </a:prstGeom>
        </p:spPr>
        <p:txBody>
          <a:bodyPr lIns="0" tIns="0" rIns="0" bIns="0" rtlCol="0" anchor="t">
            <a:spAutoFit/>
          </a:bodyPr>
          <a:lstStyle/>
          <a:p>
            <a:pPr marL="0" lvl="0" indent="0" algn="l">
              <a:lnSpc>
                <a:spcPts val="2954"/>
              </a:lnSpc>
            </a:pPr>
            <a:r>
              <a:rPr lang="en-US" sz="2400" dirty="0" err="1">
                <a:solidFill>
                  <a:srgbClr val="FFF6EC"/>
                </a:solidFill>
                <a:latin typeface="+mj-lt"/>
                <a:ea typeface="Poppins"/>
                <a:cs typeface="Poppins"/>
                <a:sym typeface="Poppins"/>
              </a:rPr>
              <a:t>Thuật</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toán</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là</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người</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gác</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cổng</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mới</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quyết</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định</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nội</a:t>
            </a:r>
            <a:r>
              <a:rPr lang="en-US" sz="2400" dirty="0">
                <a:solidFill>
                  <a:srgbClr val="FFF6EC"/>
                </a:solidFill>
                <a:latin typeface="+mj-lt"/>
                <a:ea typeface="Poppins"/>
                <a:cs typeface="Poppins"/>
                <a:sym typeface="Poppins"/>
              </a:rPr>
              <a:t> dung </a:t>
            </a:r>
            <a:r>
              <a:rPr lang="en-US" sz="2400" dirty="0" err="1">
                <a:solidFill>
                  <a:srgbClr val="FFF6EC"/>
                </a:solidFill>
                <a:latin typeface="+mj-lt"/>
                <a:ea typeface="Poppins"/>
                <a:cs typeface="Poppins"/>
                <a:sym typeface="Poppins"/>
              </a:rPr>
              <a:t>nào</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được</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lan</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truyền</a:t>
            </a:r>
            <a:r>
              <a:rPr lang="en-US" sz="2400" dirty="0">
                <a:solidFill>
                  <a:srgbClr val="FFF6EC"/>
                </a:solidFill>
                <a:latin typeface="+mj-lt"/>
                <a:ea typeface="Poppins"/>
                <a:cs typeface="Poppins"/>
                <a:sym typeface="Poppins"/>
              </a:rPr>
              <a:t>. </a:t>
            </a:r>
          </a:p>
          <a:p>
            <a:pPr marL="0" lvl="0" indent="0" algn="l">
              <a:lnSpc>
                <a:spcPts val="2954"/>
              </a:lnSpc>
            </a:pPr>
            <a:endParaRPr lang="en-US" sz="2400" dirty="0">
              <a:solidFill>
                <a:srgbClr val="FFF6EC"/>
              </a:solidFill>
              <a:latin typeface="+mj-lt"/>
              <a:ea typeface="Poppins"/>
              <a:cs typeface="Poppins"/>
              <a:sym typeface="Poppins"/>
            </a:endParaRPr>
          </a:p>
        </p:txBody>
      </p:sp>
      <p:sp>
        <p:nvSpPr>
          <p:cNvPr id="4" name="TextBox 4"/>
          <p:cNvSpPr txBox="1"/>
          <p:nvPr/>
        </p:nvSpPr>
        <p:spPr>
          <a:xfrm>
            <a:off x="13784599" y="971550"/>
            <a:ext cx="4231164" cy="1242841"/>
          </a:xfrm>
          <a:prstGeom prst="rect">
            <a:avLst/>
          </a:prstGeom>
        </p:spPr>
        <p:txBody>
          <a:bodyPr lIns="0" tIns="0" rIns="0" bIns="0" rtlCol="0" anchor="t">
            <a:spAutoFit/>
          </a:bodyPr>
          <a:lstStyle/>
          <a:p>
            <a:pPr marL="0" lvl="0" indent="0" algn="l">
              <a:lnSpc>
                <a:spcPts val="3268"/>
              </a:lnSpc>
            </a:pPr>
            <a:r>
              <a:rPr lang="en-US" sz="2400" dirty="0">
                <a:solidFill>
                  <a:srgbClr val="FFF6EC"/>
                </a:solidFill>
                <a:latin typeface="+mj-lt"/>
                <a:ea typeface="Poppins"/>
                <a:cs typeface="Poppins"/>
                <a:sym typeface="Poppins"/>
              </a:rPr>
              <a:t>Công </a:t>
            </a:r>
            <a:r>
              <a:rPr lang="en-US" sz="2400" dirty="0" err="1">
                <a:solidFill>
                  <a:srgbClr val="FFF6EC"/>
                </a:solidFill>
                <a:latin typeface="+mj-lt"/>
                <a:ea typeface="Poppins"/>
                <a:cs typeface="Poppins"/>
                <a:sym typeface="Poppins"/>
              </a:rPr>
              <a:t>nghệ</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mới</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định</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hình</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lại</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toàn</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bộ</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không</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gian</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truyền</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thông</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số</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hiện</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đại</a:t>
            </a:r>
            <a:r>
              <a:rPr lang="en-US" sz="2400" dirty="0">
                <a:solidFill>
                  <a:srgbClr val="FFF6EC"/>
                </a:solidFill>
                <a:latin typeface="+mj-lt"/>
                <a:ea typeface="Poppins"/>
                <a:cs typeface="Poppins"/>
                <a:sym typeface="Poppins"/>
              </a:rPr>
              <a:t>.</a:t>
            </a:r>
          </a:p>
        </p:txBody>
      </p:sp>
      <p:grpSp>
        <p:nvGrpSpPr>
          <p:cNvPr id="5" name="Group 5"/>
          <p:cNvGrpSpPr/>
          <p:nvPr/>
        </p:nvGrpSpPr>
        <p:grpSpPr>
          <a:xfrm>
            <a:off x="5103993" y="2181861"/>
            <a:ext cx="7658145" cy="5923277"/>
            <a:chOff x="0" y="0"/>
            <a:chExt cx="357748" cy="276704"/>
          </a:xfrm>
        </p:grpSpPr>
        <p:sp>
          <p:nvSpPr>
            <p:cNvPr id="6" name="Freeform 6"/>
            <p:cNvSpPr/>
            <p:nvPr/>
          </p:nvSpPr>
          <p:spPr>
            <a:xfrm>
              <a:off x="0" y="0"/>
              <a:ext cx="357748" cy="276704"/>
            </a:xfrm>
            <a:custGeom>
              <a:avLst/>
              <a:gdLst/>
              <a:ahLst/>
              <a:cxnLst/>
              <a:rect l="l" t="t" r="r" b="b"/>
              <a:pathLst>
                <a:path w="357748" h="276704">
                  <a:moveTo>
                    <a:pt x="0" y="0"/>
                  </a:moveTo>
                  <a:lnTo>
                    <a:pt x="357748" y="0"/>
                  </a:lnTo>
                  <a:lnTo>
                    <a:pt x="357748" y="276704"/>
                  </a:lnTo>
                  <a:lnTo>
                    <a:pt x="0" y="276704"/>
                  </a:lnTo>
                  <a:close/>
                </a:path>
              </a:pathLst>
            </a:custGeom>
            <a:blipFill>
              <a:blip r:embed="rId2"/>
              <a:stretch>
                <a:fillRect l="-1823" r="-1823"/>
              </a:stretch>
            </a:blipFill>
            <a:ln cap="sq">
              <a:noFill/>
              <a:prstDash val="solid"/>
              <a:miter/>
            </a:ln>
          </p:spPr>
        </p:sp>
      </p:grpSp>
      <p:grpSp>
        <p:nvGrpSpPr>
          <p:cNvPr id="7" name="Group 7"/>
          <p:cNvGrpSpPr/>
          <p:nvPr/>
        </p:nvGrpSpPr>
        <p:grpSpPr>
          <a:xfrm>
            <a:off x="1470806" y="7846987"/>
            <a:ext cx="974478" cy="974478"/>
            <a:chOff x="0" y="0"/>
            <a:chExt cx="812800" cy="812800"/>
          </a:xfrm>
        </p:grpSpPr>
        <p:sp>
          <p:nvSpPr>
            <p:cNvPr id="8" name="Freeform 8"/>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FF6EC"/>
            </a:solidFill>
          </p:spPr>
        </p:sp>
        <p:sp>
          <p:nvSpPr>
            <p:cNvPr id="9" name="TextBox 9"/>
            <p:cNvSpPr txBox="1"/>
            <p:nvPr/>
          </p:nvSpPr>
          <p:spPr>
            <a:xfrm>
              <a:off x="0" y="-38100"/>
              <a:ext cx="812800" cy="850900"/>
            </a:xfrm>
            <a:prstGeom prst="rect">
              <a:avLst/>
            </a:prstGeom>
          </p:spPr>
          <p:txBody>
            <a:bodyPr lIns="50800" tIns="50800" rIns="50800" bIns="50800" rtlCol="0" anchor="ctr"/>
            <a:lstStyle/>
            <a:p>
              <a:pPr marL="0" lvl="0" indent="0" algn="ctr">
                <a:lnSpc>
                  <a:spcPts val="2659"/>
                </a:lnSpc>
                <a:spcBef>
                  <a:spcPct val="0"/>
                </a:spcBef>
              </a:pPr>
              <a:endParaRPr>
                <a:latin typeface="+mj-lt"/>
              </a:endParaRPr>
            </a:p>
          </p:txBody>
        </p:sp>
      </p:grpSp>
      <p:sp>
        <p:nvSpPr>
          <p:cNvPr id="10" name="TextBox 10"/>
          <p:cNvSpPr txBox="1"/>
          <p:nvPr/>
        </p:nvSpPr>
        <p:spPr>
          <a:xfrm>
            <a:off x="13784599" y="4822819"/>
            <a:ext cx="3930965" cy="1129412"/>
          </a:xfrm>
          <a:prstGeom prst="rect">
            <a:avLst/>
          </a:prstGeom>
        </p:spPr>
        <p:txBody>
          <a:bodyPr lIns="0" tIns="0" rIns="0" bIns="0" rtlCol="0" anchor="t">
            <a:spAutoFit/>
          </a:bodyPr>
          <a:lstStyle/>
          <a:p>
            <a:pPr marL="0" lvl="0" indent="0" algn="l">
              <a:lnSpc>
                <a:spcPts val="2954"/>
              </a:lnSpc>
            </a:pPr>
            <a:r>
              <a:rPr lang="en-US" sz="2400" dirty="0" err="1">
                <a:solidFill>
                  <a:srgbClr val="FFF6EC"/>
                </a:solidFill>
                <a:latin typeface="+mj-lt"/>
                <a:ea typeface="Poppins"/>
                <a:cs typeface="Poppins"/>
                <a:sym typeface="Poppins"/>
              </a:rPr>
              <a:t>Nội</a:t>
            </a:r>
            <a:r>
              <a:rPr lang="en-US" sz="2400" dirty="0">
                <a:solidFill>
                  <a:srgbClr val="FFF6EC"/>
                </a:solidFill>
                <a:latin typeface="+mj-lt"/>
                <a:ea typeface="Poppins"/>
                <a:cs typeface="Poppins"/>
                <a:sym typeface="Poppins"/>
              </a:rPr>
              <a:t> dung </a:t>
            </a:r>
            <a:r>
              <a:rPr lang="en-US" sz="2400" dirty="0" err="1">
                <a:solidFill>
                  <a:srgbClr val="FFF6EC"/>
                </a:solidFill>
                <a:latin typeface="+mj-lt"/>
                <a:ea typeface="Poppins"/>
                <a:cs typeface="Poppins"/>
                <a:sym typeface="Poppins"/>
              </a:rPr>
              <a:t>được</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ưu</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tiên</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dựa</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trên</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tương</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tác</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cảm</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xúc</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và</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khả</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năng</a:t>
            </a:r>
            <a:r>
              <a:rPr lang="en-US" sz="2400" dirty="0">
                <a:solidFill>
                  <a:srgbClr val="FFF6EC"/>
                </a:solidFill>
                <a:latin typeface="+mj-lt"/>
                <a:ea typeface="Poppins"/>
                <a:cs typeface="Poppins"/>
                <a:sym typeface="Poppins"/>
              </a:rPr>
              <a:t> viral. </a:t>
            </a:r>
          </a:p>
        </p:txBody>
      </p:sp>
      <p:sp>
        <p:nvSpPr>
          <p:cNvPr id="11" name="TextBox 11"/>
          <p:cNvSpPr txBox="1"/>
          <p:nvPr/>
        </p:nvSpPr>
        <p:spPr>
          <a:xfrm>
            <a:off x="13784599" y="6602332"/>
            <a:ext cx="3930965" cy="1898853"/>
          </a:xfrm>
          <a:prstGeom prst="rect">
            <a:avLst/>
          </a:prstGeom>
        </p:spPr>
        <p:txBody>
          <a:bodyPr lIns="0" tIns="0" rIns="0" bIns="0" rtlCol="0" anchor="t">
            <a:spAutoFit/>
          </a:bodyPr>
          <a:lstStyle/>
          <a:p>
            <a:pPr marL="0" lvl="0" indent="0" algn="l">
              <a:lnSpc>
                <a:spcPts val="2954"/>
              </a:lnSpc>
            </a:pPr>
            <a:r>
              <a:rPr lang="en-US" sz="2400" dirty="0">
                <a:solidFill>
                  <a:srgbClr val="FFF6EC"/>
                </a:solidFill>
                <a:latin typeface="+mj-lt"/>
                <a:ea typeface="Poppins"/>
                <a:cs typeface="Poppins"/>
                <a:sym typeface="Poppins"/>
              </a:rPr>
              <a:t>AI </a:t>
            </a:r>
            <a:r>
              <a:rPr lang="en-US" sz="2400" dirty="0" err="1">
                <a:solidFill>
                  <a:srgbClr val="FFF6EC"/>
                </a:solidFill>
                <a:latin typeface="+mj-lt"/>
                <a:ea typeface="Poppins"/>
                <a:cs typeface="Poppins"/>
                <a:sym typeface="Poppins"/>
              </a:rPr>
              <a:t>hỗ</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trợ</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dịch</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thuật</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đa</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ngôn</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ngữ</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cá</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nhân</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hóa</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nội</a:t>
            </a:r>
            <a:r>
              <a:rPr lang="en-US" sz="2400" dirty="0">
                <a:solidFill>
                  <a:srgbClr val="FFF6EC"/>
                </a:solidFill>
                <a:latin typeface="+mj-lt"/>
                <a:ea typeface="Poppins"/>
                <a:cs typeface="Poppins"/>
                <a:sym typeface="Poppins"/>
              </a:rPr>
              <a:t> dung, </a:t>
            </a:r>
            <a:r>
              <a:rPr lang="en-US" sz="2400" dirty="0" err="1">
                <a:solidFill>
                  <a:srgbClr val="FFF6EC"/>
                </a:solidFill>
                <a:latin typeface="+mj-lt"/>
                <a:ea typeface="Poppins"/>
                <a:cs typeface="Poppins"/>
                <a:sym typeface="Poppins"/>
              </a:rPr>
              <a:t>phân</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tích</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hành</a:t>
            </a:r>
            <a:r>
              <a:rPr lang="en-US" sz="2400" dirty="0">
                <a:solidFill>
                  <a:srgbClr val="FFF6EC"/>
                </a:solidFill>
                <a:latin typeface="+mj-lt"/>
                <a:ea typeface="Poppins"/>
                <a:cs typeface="Poppins"/>
                <a:sym typeface="Poppins"/>
              </a:rPr>
              <a:t> vi </a:t>
            </a:r>
            <a:r>
              <a:rPr lang="en-US" sz="2400" dirty="0" err="1">
                <a:solidFill>
                  <a:srgbClr val="FFF6EC"/>
                </a:solidFill>
                <a:latin typeface="+mj-lt"/>
                <a:ea typeface="Poppins"/>
                <a:cs typeface="Poppins"/>
                <a:sym typeface="Poppins"/>
              </a:rPr>
              <a:t>công</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chúng</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và</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tự</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động</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hóa</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sản</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xuất</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truyền</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thông</a:t>
            </a:r>
            <a:r>
              <a:rPr lang="en-US" sz="2400" dirty="0">
                <a:solidFill>
                  <a:srgbClr val="FFF6EC"/>
                </a:solidFill>
                <a:latin typeface="+mj-lt"/>
                <a:ea typeface="Poppins"/>
                <a:cs typeface="Poppins"/>
                <a:sym typeface="Poppins"/>
              </a:rPr>
              <a:t> ở </a:t>
            </a:r>
            <a:r>
              <a:rPr lang="en-US" sz="2400" dirty="0" err="1">
                <a:solidFill>
                  <a:srgbClr val="FFF6EC"/>
                </a:solidFill>
                <a:latin typeface="+mj-lt"/>
                <a:ea typeface="Poppins"/>
                <a:cs typeface="Poppins"/>
                <a:sym typeface="Poppins"/>
              </a:rPr>
              <a:t>quy</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mô</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lớn</a:t>
            </a:r>
            <a:r>
              <a:rPr lang="en-US" sz="2400" dirty="0">
                <a:solidFill>
                  <a:srgbClr val="FFF6EC"/>
                </a:solidFill>
                <a:latin typeface="+mj-lt"/>
                <a:ea typeface="Poppins"/>
                <a:cs typeface="Poppins"/>
                <a:sym typeface="Poppins"/>
              </a:rPr>
              <a:t>.</a:t>
            </a:r>
          </a:p>
        </p:txBody>
      </p:sp>
    </p:spTree>
  </p:cSld>
  <p:clrMapOvr>
    <a:masterClrMapping/>
  </p:clrMapOvr>
  <p:transition>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09000" y="1485880"/>
            <a:ext cx="3674678" cy="7713612"/>
            <a:chOff x="0" y="-57149"/>
            <a:chExt cx="4899570" cy="10284816"/>
          </a:xfrm>
        </p:grpSpPr>
        <p:sp>
          <p:nvSpPr>
            <p:cNvPr id="3" name="TextBox 3"/>
            <p:cNvSpPr txBox="1"/>
            <p:nvPr/>
          </p:nvSpPr>
          <p:spPr>
            <a:xfrm>
              <a:off x="0" y="-57149"/>
              <a:ext cx="4899570" cy="5273068"/>
            </a:xfrm>
            <a:prstGeom prst="rect">
              <a:avLst/>
            </a:prstGeom>
          </p:spPr>
          <p:txBody>
            <a:bodyPr lIns="0" tIns="0" rIns="0" bIns="0" rtlCol="0" anchor="t">
              <a:spAutoFit/>
            </a:bodyPr>
            <a:lstStyle/>
            <a:p>
              <a:pPr marL="0" lvl="0" indent="0" algn="just">
                <a:lnSpc>
                  <a:spcPts val="2766"/>
                </a:lnSpc>
              </a:pPr>
              <a:r>
                <a:rPr lang="en-US" sz="2800" dirty="0" err="1">
                  <a:solidFill>
                    <a:srgbClr val="FFF6EC"/>
                  </a:solidFill>
                  <a:latin typeface="+mj-lt"/>
                  <a:ea typeface="Poppins"/>
                  <a:cs typeface="Poppins"/>
                  <a:sym typeface="Poppins"/>
                </a:rPr>
                <a:t>Không</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gian</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truyền</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thông</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ngày</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càng</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phân</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mảnh</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trên</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hàng</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loạt</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nền</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tảng</a:t>
              </a:r>
              <a:r>
                <a:rPr lang="en-US" sz="2800" dirty="0">
                  <a:solidFill>
                    <a:srgbClr val="FFF6EC"/>
                  </a:solidFill>
                  <a:latin typeface="+mj-lt"/>
                  <a:ea typeface="Poppins"/>
                  <a:cs typeface="Poppins"/>
                  <a:sym typeface="Poppins"/>
                </a:rPr>
                <a:t>: Facebook, TikTok, YouTube, Instagram </a:t>
              </a:r>
              <a:r>
                <a:rPr lang="en-US" sz="2800" dirty="0" err="1">
                  <a:solidFill>
                    <a:srgbClr val="FFF6EC"/>
                  </a:solidFill>
                  <a:latin typeface="+mj-lt"/>
                  <a:ea typeface="Poppins"/>
                  <a:cs typeface="Poppins"/>
                  <a:sym typeface="Poppins"/>
                </a:rPr>
                <a:t>và</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các</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cộng</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đồng</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trực</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tuyến</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đa</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dạng</a:t>
              </a:r>
              <a:r>
                <a:rPr lang="en-US" sz="2800" dirty="0">
                  <a:solidFill>
                    <a:srgbClr val="FFF6EC"/>
                  </a:solidFill>
                  <a:latin typeface="+mj-lt"/>
                  <a:ea typeface="Poppins"/>
                  <a:cs typeface="Poppins"/>
                  <a:sym typeface="Poppins"/>
                </a:rPr>
                <a:t>.</a:t>
              </a:r>
            </a:p>
            <a:p>
              <a:pPr marL="0" lvl="0" indent="0" algn="just">
                <a:lnSpc>
                  <a:spcPts val="2766"/>
                </a:lnSpc>
              </a:pPr>
              <a:r>
                <a:rPr lang="en-US" sz="2800" dirty="0" err="1">
                  <a:solidFill>
                    <a:srgbClr val="FFF6EC"/>
                  </a:solidFill>
                  <a:latin typeface="+mj-lt"/>
                  <a:ea typeface="Poppins"/>
                  <a:cs typeface="Poppins"/>
                  <a:sym typeface="Poppins"/>
                </a:rPr>
                <a:t>Người</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dùng</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bị</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phân</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tán</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sự</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chú</a:t>
              </a:r>
              <a:r>
                <a:rPr lang="en-US" sz="2800" dirty="0">
                  <a:solidFill>
                    <a:srgbClr val="FFF6EC"/>
                  </a:solidFill>
                  <a:latin typeface="+mj-lt"/>
                  <a:ea typeface="Poppins"/>
                  <a:cs typeface="Poppins"/>
                  <a:sym typeface="Poppins"/>
                </a:rPr>
                <a:t> ý, </a:t>
              </a:r>
              <a:r>
                <a:rPr lang="en-US" sz="2800" dirty="0" err="1">
                  <a:solidFill>
                    <a:srgbClr val="FFF6EC"/>
                  </a:solidFill>
                  <a:latin typeface="+mj-lt"/>
                  <a:ea typeface="Poppins"/>
                  <a:cs typeface="Poppins"/>
                  <a:sym typeface="Poppins"/>
                </a:rPr>
                <a:t>thời</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gian</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tiếp</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cận</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mỗi</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nội</a:t>
              </a:r>
              <a:r>
                <a:rPr lang="en-US" sz="2800" dirty="0">
                  <a:solidFill>
                    <a:srgbClr val="FFF6EC"/>
                  </a:solidFill>
                  <a:latin typeface="+mj-lt"/>
                  <a:ea typeface="Poppins"/>
                  <a:cs typeface="Poppins"/>
                  <a:sym typeface="Poppins"/>
                </a:rPr>
                <a:t> dung </a:t>
              </a:r>
              <a:r>
                <a:rPr lang="en-US" sz="2800" dirty="0" err="1">
                  <a:solidFill>
                    <a:srgbClr val="FFF6EC"/>
                  </a:solidFill>
                  <a:latin typeface="+mj-lt"/>
                  <a:ea typeface="Poppins"/>
                  <a:cs typeface="Poppins"/>
                  <a:sym typeface="Poppins"/>
                </a:rPr>
                <a:t>ngày</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càng</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rút</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ngắn</a:t>
              </a:r>
              <a:r>
                <a:rPr lang="en-US" sz="2800" dirty="0">
                  <a:solidFill>
                    <a:srgbClr val="FFF6EC"/>
                  </a:solidFill>
                  <a:latin typeface="+mj-lt"/>
                  <a:ea typeface="Poppins"/>
                  <a:cs typeface="Poppins"/>
                  <a:sym typeface="Poppins"/>
                </a:rPr>
                <a:t>.</a:t>
              </a:r>
            </a:p>
          </p:txBody>
        </p:sp>
        <p:sp>
          <p:nvSpPr>
            <p:cNvPr id="4" name="TextBox 4"/>
            <p:cNvSpPr txBox="1"/>
            <p:nvPr/>
          </p:nvSpPr>
          <p:spPr>
            <a:xfrm>
              <a:off x="0" y="7348418"/>
              <a:ext cx="4899570" cy="2879249"/>
            </a:xfrm>
            <a:prstGeom prst="rect">
              <a:avLst/>
            </a:prstGeom>
          </p:spPr>
          <p:txBody>
            <a:bodyPr lIns="0" tIns="0" rIns="0" bIns="0" rtlCol="0" anchor="t">
              <a:spAutoFit/>
            </a:bodyPr>
            <a:lstStyle/>
            <a:p>
              <a:pPr marL="0" lvl="0" indent="0" algn="just">
                <a:lnSpc>
                  <a:spcPts val="2766"/>
                </a:lnSpc>
              </a:pPr>
              <a:r>
                <a:rPr lang="en-US" sz="2800" dirty="0" err="1">
                  <a:solidFill>
                    <a:srgbClr val="FFF6EC"/>
                  </a:solidFill>
                  <a:latin typeface="+mj-lt"/>
                  <a:ea typeface="Poppins"/>
                  <a:cs typeface="Poppins"/>
                  <a:sym typeface="Poppins"/>
                </a:rPr>
                <a:t>Nội</a:t>
              </a:r>
              <a:r>
                <a:rPr lang="en-US" sz="2800" dirty="0">
                  <a:solidFill>
                    <a:srgbClr val="FFF6EC"/>
                  </a:solidFill>
                  <a:latin typeface="+mj-lt"/>
                  <a:ea typeface="Poppins"/>
                  <a:cs typeface="Poppins"/>
                  <a:sym typeface="Poppins"/>
                </a:rPr>
                <a:t> dung </a:t>
              </a:r>
              <a:r>
                <a:rPr lang="en-US" sz="2800" dirty="0" err="1">
                  <a:solidFill>
                    <a:srgbClr val="FFF6EC"/>
                  </a:solidFill>
                  <a:latin typeface="+mj-lt"/>
                  <a:ea typeface="Poppins"/>
                  <a:cs typeface="Poppins"/>
                  <a:sym typeface="Poppins"/>
                </a:rPr>
                <a:t>hấp</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dẫn</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giải</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trí</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thường</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thắng</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nội</a:t>
              </a:r>
              <a:r>
                <a:rPr lang="en-US" sz="2800" dirty="0">
                  <a:solidFill>
                    <a:srgbClr val="FFF6EC"/>
                  </a:solidFill>
                  <a:latin typeface="+mj-lt"/>
                  <a:ea typeface="Poppins"/>
                  <a:cs typeface="Poppins"/>
                  <a:sym typeface="Poppins"/>
                </a:rPr>
                <a:t> dung </a:t>
              </a:r>
              <a:r>
                <a:rPr lang="en-US" sz="2800" dirty="0" err="1">
                  <a:solidFill>
                    <a:srgbClr val="FFF6EC"/>
                  </a:solidFill>
                  <a:latin typeface="+mj-lt"/>
                  <a:ea typeface="Poppins"/>
                  <a:cs typeface="Poppins"/>
                  <a:sym typeface="Poppins"/>
                </a:rPr>
                <a:t>quan</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trọng</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về</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mặt</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lan</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truyền</a:t>
              </a:r>
              <a:r>
                <a:rPr lang="en-US" sz="2800" dirty="0">
                  <a:solidFill>
                    <a:srgbClr val="FFF6EC"/>
                  </a:solidFill>
                  <a:latin typeface="+mj-lt"/>
                  <a:ea typeface="Poppins"/>
                  <a:cs typeface="Poppins"/>
                  <a:sym typeface="Poppins"/>
                </a:rPr>
                <a:t> —&gt; </a:t>
              </a:r>
              <a:r>
                <a:rPr lang="en-US" sz="2800" dirty="0" err="1">
                  <a:solidFill>
                    <a:srgbClr val="FFF6EC"/>
                  </a:solidFill>
                  <a:latin typeface="+mj-lt"/>
                  <a:ea typeface="Poppins"/>
                  <a:cs typeface="Poppins"/>
                  <a:sym typeface="Poppins"/>
                </a:rPr>
                <a:t>đặt</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ra</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thách</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thức</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lớn</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cho</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báo</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chí</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chính</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thống</a:t>
              </a:r>
              <a:r>
                <a:rPr lang="en-US" sz="2800" dirty="0">
                  <a:solidFill>
                    <a:srgbClr val="FFF6EC"/>
                  </a:solidFill>
                  <a:latin typeface="+mj-lt"/>
                  <a:ea typeface="Poppins"/>
                  <a:cs typeface="Poppins"/>
                  <a:sym typeface="Poppins"/>
                </a:rPr>
                <a:t>.</a:t>
              </a:r>
            </a:p>
          </p:txBody>
        </p:sp>
      </p:grpSp>
      <p:grpSp>
        <p:nvGrpSpPr>
          <p:cNvPr id="5" name="Group 5"/>
          <p:cNvGrpSpPr/>
          <p:nvPr/>
        </p:nvGrpSpPr>
        <p:grpSpPr>
          <a:xfrm>
            <a:off x="5340042" y="1528742"/>
            <a:ext cx="4857655" cy="7229516"/>
            <a:chOff x="0" y="0"/>
            <a:chExt cx="182728" cy="271949"/>
          </a:xfrm>
        </p:grpSpPr>
        <p:sp>
          <p:nvSpPr>
            <p:cNvPr id="6" name="Freeform 6"/>
            <p:cNvSpPr/>
            <p:nvPr/>
          </p:nvSpPr>
          <p:spPr>
            <a:xfrm>
              <a:off x="0" y="0"/>
              <a:ext cx="182728" cy="271949"/>
            </a:xfrm>
            <a:custGeom>
              <a:avLst/>
              <a:gdLst/>
              <a:ahLst/>
              <a:cxnLst/>
              <a:rect l="l" t="t" r="r" b="b"/>
              <a:pathLst>
                <a:path w="182728" h="271949">
                  <a:moveTo>
                    <a:pt x="0" y="0"/>
                  </a:moveTo>
                  <a:lnTo>
                    <a:pt x="182728" y="0"/>
                  </a:lnTo>
                  <a:lnTo>
                    <a:pt x="182728" y="271949"/>
                  </a:lnTo>
                  <a:lnTo>
                    <a:pt x="0" y="271949"/>
                  </a:lnTo>
                  <a:close/>
                </a:path>
              </a:pathLst>
            </a:custGeom>
            <a:blipFill>
              <a:blip r:embed="rId2"/>
              <a:stretch>
                <a:fillRect l="-136" r="-136"/>
              </a:stretch>
            </a:blipFill>
            <a:ln cap="sq">
              <a:noFill/>
              <a:prstDash val="solid"/>
              <a:miter/>
            </a:ln>
          </p:spPr>
        </p:sp>
      </p:grpSp>
      <p:sp>
        <p:nvSpPr>
          <p:cNvPr id="7" name="TextBox 7"/>
          <p:cNvSpPr txBox="1"/>
          <p:nvPr/>
        </p:nvSpPr>
        <p:spPr>
          <a:xfrm>
            <a:off x="10972800" y="3642041"/>
            <a:ext cx="6846722" cy="2222916"/>
          </a:xfrm>
          <a:prstGeom prst="rect">
            <a:avLst/>
          </a:prstGeom>
        </p:spPr>
        <p:txBody>
          <a:bodyPr wrap="square" lIns="0" tIns="0" rIns="0" bIns="0" rtlCol="0" anchor="t">
            <a:spAutoFit/>
          </a:bodyPr>
          <a:lstStyle/>
          <a:p>
            <a:pPr marL="0" lvl="0" indent="0" algn="r">
              <a:lnSpc>
                <a:spcPts val="5880"/>
              </a:lnSpc>
            </a:pPr>
            <a:r>
              <a:rPr lang="en-US" sz="4200" spc="300" dirty="0">
                <a:solidFill>
                  <a:srgbClr val="FFF6EC"/>
                </a:solidFill>
                <a:latin typeface="+mj-lt"/>
                <a:ea typeface="Poppins"/>
                <a:cs typeface="Poppins"/>
                <a:sym typeface="Poppins"/>
              </a:rPr>
              <a:t>THÁCH THỨC 1: </a:t>
            </a:r>
          </a:p>
          <a:p>
            <a:pPr marL="0" lvl="0" indent="0" algn="r">
              <a:lnSpc>
                <a:spcPts val="5880"/>
              </a:lnSpc>
            </a:pPr>
            <a:r>
              <a:rPr lang="en-US" sz="4200" spc="300" dirty="0">
                <a:solidFill>
                  <a:srgbClr val="FFF6EC"/>
                </a:solidFill>
                <a:latin typeface="+mj-lt"/>
                <a:ea typeface="Poppins"/>
                <a:cs typeface="Poppins"/>
                <a:sym typeface="Poppins"/>
              </a:rPr>
              <a:t>CẠNH TRANH SỰ CHÚ Ý </a:t>
            </a:r>
          </a:p>
          <a:p>
            <a:pPr marL="0" lvl="0" indent="0" algn="r">
              <a:lnSpc>
                <a:spcPts val="5880"/>
              </a:lnSpc>
            </a:pPr>
            <a:r>
              <a:rPr lang="en-US" sz="4200" spc="300" dirty="0">
                <a:solidFill>
                  <a:srgbClr val="FFF6EC"/>
                </a:solidFill>
                <a:latin typeface="+mj-lt"/>
                <a:ea typeface="Poppins"/>
                <a:cs typeface="Poppins"/>
                <a:sym typeface="Poppins"/>
              </a:rPr>
              <a:t>TRONG MÔI TRƯỜNG SỐ</a:t>
            </a:r>
          </a:p>
        </p:txBody>
      </p:sp>
      <p:grpSp>
        <p:nvGrpSpPr>
          <p:cNvPr id="8" name="Group 8"/>
          <p:cNvGrpSpPr/>
          <p:nvPr/>
        </p:nvGrpSpPr>
        <p:grpSpPr>
          <a:xfrm>
            <a:off x="15829044" y="1528742"/>
            <a:ext cx="974478" cy="974478"/>
            <a:chOff x="0" y="0"/>
            <a:chExt cx="812800" cy="812800"/>
          </a:xfrm>
        </p:grpSpPr>
        <p:sp>
          <p:nvSpPr>
            <p:cNvPr id="9" name="Freeform 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FF6EC"/>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lvl="0" indent="0" algn="ctr">
                <a:lnSpc>
                  <a:spcPts val="2659"/>
                </a:lnSpc>
                <a:spcBef>
                  <a:spcPct val="0"/>
                </a:spcBef>
              </a:pPr>
              <a:endParaRPr>
                <a:latin typeface="+mj-lt"/>
              </a:endParaRPr>
            </a:p>
          </p:txBody>
        </p:sp>
      </p:grpSp>
    </p:spTree>
  </p:cSld>
  <p:clrMapOvr>
    <a:masterClrMapping/>
  </p:clrMapOvr>
  <p:transition>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264213" y="5457728"/>
            <a:ext cx="12359041" cy="3274060"/>
            <a:chOff x="0" y="0"/>
            <a:chExt cx="464903" cy="123159"/>
          </a:xfrm>
        </p:grpSpPr>
        <p:sp>
          <p:nvSpPr>
            <p:cNvPr id="3" name="Freeform 3"/>
            <p:cNvSpPr/>
            <p:nvPr/>
          </p:nvSpPr>
          <p:spPr>
            <a:xfrm>
              <a:off x="0" y="0"/>
              <a:ext cx="464903" cy="123159"/>
            </a:xfrm>
            <a:custGeom>
              <a:avLst/>
              <a:gdLst/>
              <a:ahLst/>
              <a:cxnLst/>
              <a:rect l="l" t="t" r="r" b="b"/>
              <a:pathLst>
                <a:path w="464903" h="123159">
                  <a:moveTo>
                    <a:pt x="0" y="0"/>
                  </a:moveTo>
                  <a:lnTo>
                    <a:pt x="464903" y="0"/>
                  </a:lnTo>
                  <a:lnTo>
                    <a:pt x="464903" y="123159"/>
                  </a:lnTo>
                  <a:lnTo>
                    <a:pt x="0" y="123159"/>
                  </a:lnTo>
                  <a:close/>
                </a:path>
              </a:pathLst>
            </a:custGeom>
            <a:blipFill>
              <a:blip r:embed="rId2"/>
              <a:stretch>
                <a:fillRect t="-57582" b="-57582"/>
              </a:stretch>
            </a:blipFill>
            <a:ln cap="sq">
              <a:noFill/>
              <a:prstDash val="solid"/>
              <a:miter/>
            </a:ln>
          </p:spPr>
        </p:sp>
      </p:grpSp>
      <p:grpSp>
        <p:nvGrpSpPr>
          <p:cNvPr id="4" name="Group 4"/>
          <p:cNvGrpSpPr/>
          <p:nvPr/>
        </p:nvGrpSpPr>
        <p:grpSpPr>
          <a:xfrm>
            <a:off x="13348631" y="831972"/>
            <a:ext cx="1948956" cy="1032237"/>
            <a:chOff x="0" y="-48176"/>
            <a:chExt cx="1625600" cy="860976"/>
          </a:xfrm>
        </p:grpSpPr>
        <p:sp>
          <p:nvSpPr>
            <p:cNvPr id="5" name="Freeform 5"/>
            <p:cNvSpPr/>
            <p:nvPr/>
          </p:nvSpPr>
          <p:spPr>
            <a:xfrm>
              <a:off x="812800" y="-48176"/>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FF6EC"/>
            </a:solidFill>
          </p:spPr>
        </p:sp>
        <p:sp>
          <p:nvSpPr>
            <p:cNvPr id="6" name="TextBox 6"/>
            <p:cNvSpPr txBox="1"/>
            <p:nvPr/>
          </p:nvSpPr>
          <p:spPr>
            <a:xfrm>
              <a:off x="0" y="-38100"/>
              <a:ext cx="812800" cy="850900"/>
            </a:xfrm>
            <a:prstGeom prst="rect">
              <a:avLst/>
            </a:prstGeom>
          </p:spPr>
          <p:txBody>
            <a:bodyPr lIns="50800" tIns="50800" rIns="50800" bIns="50800" rtlCol="0" anchor="ctr"/>
            <a:lstStyle/>
            <a:p>
              <a:pPr marL="0" lvl="0" indent="0" algn="ctr">
                <a:lnSpc>
                  <a:spcPts val="2659"/>
                </a:lnSpc>
                <a:spcBef>
                  <a:spcPct val="0"/>
                </a:spcBef>
              </a:pPr>
              <a:endParaRPr dirty="0">
                <a:latin typeface="+mj-lt"/>
              </a:endParaRPr>
            </a:p>
          </p:txBody>
        </p:sp>
      </p:grpSp>
      <p:sp>
        <p:nvSpPr>
          <p:cNvPr id="7" name="Freeform 7"/>
          <p:cNvSpPr/>
          <p:nvPr/>
        </p:nvSpPr>
        <p:spPr>
          <a:xfrm>
            <a:off x="7454805" y="3728626"/>
            <a:ext cx="6228111" cy="5574159"/>
          </a:xfrm>
          <a:custGeom>
            <a:avLst/>
            <a:gdLst/>
            <a:ahLst/>
            <a:cxnLst/>
            <a:rect l="l" t="t" r="r" b="b"/>
            <a:pathLst>
              <a:path w="6228111" h="5574159">
                <a:moveTo>
                  <a:pt x="0" y="0"/>
                </a:moveTo>
                <a:lnTo>
                  <a:pt x="6228110" y="0"/>
                </a:lnTo>
                <a:lnTo>
                  <a:pt x="6228110" y="5574159"/>
                </a:lnTo>
                <a:lnTo>
                  <a:pt x="0" y="5574159"/>
                </a:lnTo>
                <a:lnTo>
                  <a:pt x="0" y="0"/>
                </a:lnTo>
                <a:close/>
              </a:path>
            </a:pathLst>
          </a:custGeom>
          <a:blipFill>
            <a:blip r:embed="rId3"/>
            <a:stretch>
              <a:fillRect/>
            </a:stretch>
          </a:blipFill>
        </p:spPr>
      </p:sp>
      <p:sp>
        <p:nvSpPr>
          <p:cNvPr id="8" name="TextBox 8"/>
          <p:cNvSpPr txBox="1"/>
          <p:nvPr/>
        </p:nvSpPr>
        <p:spPr>
          <a:xfrm>
            <a:off x="5573096" y="751368"/>
            <a:ext cx="8504404" cy="1241679"/>
          </a:xfrm>
          <a:prstGeom prst="rect">
            <a:avLst/>
          </a:prstGeom>
        </p:spPr>
        <p:txBody>
          <a:bodyPr lIns="0" tIns="0" rIns="0" bIns="0" rtlCol="0" anchor="t">
            <a:spAutoFit/>
          </a:bodyPr>
          <a:lstStyle/>
          <a:p>
            <a:pPr marL="0" lvl="0" indent="0" algn="l">
              <a:lnSpc>
                <a:spcPts val="4788"/>
              </a:lnSpc>
            </a:pPr>
            <a:r>
              <a:rPr lang="en-US" sz="4200">
                <a:solidFill>
                  <a:srgbClr val="FFF6EC"/>
                </a:solidFill>
                <a:latin typeface="+mj-lt"/>
                <a:ea typeface="Poppins"/>
                <a:cs typeface="Poppins"/>
                <a:sym typeface="Poppins"/>
              </a:rPr>
              <a:t>THÁCH THỨC 2 - TIN GIẢ VÀ KHỦNG HOẢNG THÔNG TIN</a:t>
            </a:r>
          </a:p>
        </p:txBody>
      </p:sp>
      <p:sp>
        <p:nvSpPr>
          <p:cNvPr id="9" name="TextBox 9"/>
          <p:cNvSpPr txBox="1"/>
          <p:nvPr/>
        </p:nvSpPr>
        <p:spPr>
          <a:xfrm>
            <a:off x="2643600" y="3084485"/>
            <a:ext cx="4020629" cy="2287678"/>
          </a:xfrm>
          <a:prstGeom prst="rect">
            <a:avLst/>
          </a:prstGeom>
        </p:spPr>
        <p:txBody>
          <a:bodyPr lIns="0" tIns="0" rIns="0" bIns="0" rtlCol="0" anchor="t">
            <a:spAutoFit/>
          </a:bodyPr>
          <a:lstStyle/>
          <a:p>
            <a:pPr marL="0" lvl="0" indent="0" algn="just">
              <a:lnSpc>
                <a:spcPts val="3571"/>
              </a:lnSpc>
            </a:pPr>
            <a:r>
              <a:rPr lang="en-US" sz="2800" dirty="0">
                <a:solidFill>
                  <a:srgbClr val="FFF6EC"/>
                </a:solidFill>
                <a:latin typeface="+mj-lt"/>
                <a:ea typeface="Poppins"/>
                <a:cs typeface="Poppins"/>
                <a:sym typeface="Poppins"/>
              </a:rPr>
              <a:t>Lan </a:t>
            </a:r>
            <a:r>
              <a:rPr lang="en-US" sz="2800" dirty="0" err="1">
                <a:solidFill>
                  <a:srgbClr val="FFF6EC"/>
                </a:solidFill>
                <a:latin typeface="+mj-lt"/>
                <a:ea typeface="Poppins"/>
                <a:cs typeface="Poppins"/>
                <a:sym typeface="Poppins"/>
              </a:rPr>
              <a:t>truyền</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nhanh</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khó</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kiểm</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soát</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xuyên</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biên</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giới</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Gây</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méo</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mó</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hình</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ảnh</a:t>
            </a:r>
            <a:r>
              <a:rPr lang="en-US" sz="2800" dirty="0">
                <a:solidFill>
                  <a:srgbClr val="FFF6EC"/>
                </a:solidFill>
                <a:latin typeface="+mj-lt"/>
                <a:ea typeface="Poppins"/>
                <a:cs typeface="Poppins"/>
                <a:sym typeface="Poppins"/>
              </a:rPr>
              <a:t> Việt Nam </a:t>
            </a:r>
            <a:r>
              <a:rPr lang="en-US" sz="2800" dirty="0" err="1">
                <a:solidFill>
                  <a:srgbClr val="FFF6EC"/>
                </a:solidFill>
                <a:latin typeface="+mj-lt"/>
                <a:ea typeface="Poppins"/>
                <a:cs typeface="Poppins"/>
                <a:sym typeface="Poppins"/>
              </a:rPr>
              <a:t>và</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ảnh</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hưởng</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uy</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tín</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quốc</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gia</a:t>
            </a:r>
            <a:r>
              <a:rPr lang="en-US" sz="2800" dirty="0">
                <a:solidFill>
                  <a:srgbClr val="FFF6EC"/>
                </a:solidFill>
                <a:latin typeface="+mj-lt"/>
                <a:ea typeface="Poppins"/>
                <a:cs typeface="Poppins"/>
                <a:sym typeface="Poppins"/>
              </a:rPr>
              <a:t>.</a:t>
            </a:r>
          </a:p>
        </p:txBody>
      </p:sp>
      <p:sp>
        <p:nvSpPr>
          <p:cNvPr id="10" name="TextBox 10"/>
          <p:cNvSpPr txBox="1"/>
          <p:nvPr/>
        </p:nvSpPr>
        <p:spPr>
          <a:xfrm>
            <a:off x="14077501" y="2777794"/>
            <a:ext cx="3761004" cy="2601866"/>
          </a:xfrm>
          <a:prstGeom prst="rect">
            <a:avLst/>
          </a:prstGeom>
        </p:spPr>
        <p:txBody>
          <a:bodyPr lIns="0" tIns="0" rIns="0" bIns="0" rtlCol="0" anchor="t">
            <a:spAutoFit/>
          </a:bodyPr>
          <a:lstStyle/>
          <a:p>
            <a:pPr marL="0" lvl="0" indent="0" algn="just">
              <a:lnSpc>
                <a:spcPts val="3359"/>
              </a:lnSpc>
            </a:pPr>
            <a:r>
              <a:rPr lang="en-US" sz="2800" dirty="0">
                <a:solidFill>
                  <a:srgbClr val="FFF6EC"/>
                </a:solidFill>
                <a:latin typeface="+mj-lt"/>
                <a:ea typeface="Poppins"/>
                <a:cs typeface="Poppins"/>
                <a:sym typeface="Poppins"/>
              </a:rPr>
              <a:t>Vai </a:t>
            </a:r>
            <a:r>
              <a:rPr lang="en-US" sz="2800" dirty="0" err="1">
                <a:solidFill>
                  <a:srgbClr val="FFF6EC"/>
                </a:solidFill>
                <a:latin typeface="+mj-lt"/>
                <a:ea typeface="Poppins"/>
                <a:cs typeface="Poppins"/>
                <a:sym typeface="Poppins"/>
              </a:rPr>
              <a:t>trò</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báo</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chí</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kiểm</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chứng</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thông</a:t>
            </a:r>
            <a:r>
              <a:rPr lang="en-US" sz="2800" dirty="0">
                <a:solidFill>
                  <a:srgbClr val="FFF6EC"/>
                </a:solidFill>
                <a:latin typeface="+mj-lt"/>
                <a:ea typeface="Poppins"/>
                <a:cs typeface="Poppins"/>
                <a:sym typeface="Poppins"/>
              </a:rPr>
              <a:t> tin, </a:t>
            </a:r>
            <a:r>
              <a:rPr lang="en-US" sz="2800" dirty="0" err="1">
                <a:solidFill>
                  <a:srgbClr val="FFF6EC"/>
                </a:solidFill>
                <a:latin typeface="+mj-lt"/>
                <a:ea typeface="Poppins"/>
                <a:cs typeface="Poppins"/>
                <a:sym typeface="Poppins"/>
              </a:rPr>
              <a:t>phản</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bác</a:t>
            </a:r>
            <a:r>
              <a:rPr lang="en-US" sz="2800" dirty="0">
                <a:solidFill>
                  <a:srgbClr val="FFF6EC"/>
                </a:solidFill>
                <a:latin typeface="+mj-lt"/>
                <a:ea typeface="Poppins"/>
                <a:cs typeface="Poppins"/>
                <a:sym typeface="Poppins"/>
              </a:rPr>
              <a:t> tin </a:t>
            </a:r>
            <a:r>
              <a:rPr lang="en-US" sz="2800" dirty="0" err="1">
                <a:solidFill>
                  <a:srgbClr val="FFF6EC"/>
                </a:solidFill>
                <a:latin typeface="+mj-lt"/>
                <a:ea typeface="Poppins"/>
                <a:cs typeface="Poppins"/>
                <a:sym typeface="Poppins"/>
              </a:rPr>
              <a:t>giả</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định</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hướng</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dư</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luận</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và</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bảo</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vệ</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hình</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ảnh</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quốc</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gia</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trên</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môi</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trường</a:t>
            </a:r>
            <a:r>
              <a:rPr lang="en-US" sz="2800" dirty="0">
                <a:solidFill>
                  <a:srgbClr val="FFF6EC"/>
                </a:solidFill>
                <a:latin typeface="+mj-lt"/>
                <a:ea typeface="Poppins"/>
                <a:cs typeface="Poppins"/>
                <a:sym typeface="Poppins"/>
              </a:rPr>
              <a:t> </a:t>
            </a:r>
            <a:r>
              <a:rPr lang="en-US" sz="2800" dirty="0" err="1">
                <a:solidFill>
                  <a:srgbClr val="FFF6EC"/>
                </a:solidFill>
                <a:latin typeface="+mj-lt"/>
                <a:ea typeface="Poppins"/>
                <a:cs typeface="Poppins"/>
                <a:sym typeface="Poppins"/>
              </a:rPr>
              <a:t>số</a:t>
            </a:r>
            <a:r>
              <a:rPr lang="en-US" sz="2800" dirty="0">
                <a:solidFill>
                  <a:srgbClr val="FFF6EC"/>
                </a:solidFill>
                <a:latin typeface="+mj-lt"/>
                <a:ea typeface="Poppins"/>
                <a:cs typeface="Poppins"/>
                <a:sym typeface="Poppins"/>
              </a:rPr>
              <a:t>.</a:t>
            </a:r>
          </a:p>
        </p:txBody>
      </p:sp>
    </p:spTree>
  </p:cSld>
  <p:clrMapOvr>
    <a:masterClrMapping/>
  </p:clrMapOvr>
  <p:transition>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370200" y="1707564"/>
            <a:ext cx="6431244" cy="1748790"/>
          </a:xfrm>
          <a:prstGeom prst="rect">
            <a:avLst/>
          </a:prstGeom>
        </p:spPr>
        <p:txBody>
          <a:bodyPr lIns="0" tIns="0" rIns="0" bIns="0" rtlCol="0" anchor="t">
            <a:spAutoFit/>
          </a:bodyPr>
          <a:lstStyle/>
          <a:p>
            <a:pPr marL="0" lvl="0" indent="0" algn="r">
              <a:lnSpc>
                <a:spcPts val="4500"/>
              </a:lnSpc>
            </a:pPr>
            <a:r>
              <a:rPr lang="en-US" sz="3600" spc="179">
                <a:solidFill>
                  <a:srgbClr val="FFF6EC"/>
                </a:solidFill>
                <a:latin typeface="+mj-lt"/>
                <a:ea typeface="Poppins"/>
                <a:cs typeface="Poppins"/>
                <a:sym typeface="Poppins"/>
              </a:rPr>
              <a:t>THÁCH THỨC 3 - THUẬT TOÁN NỀN TẢNG VÀ CHỦ QUYỀN TRUYỀN THÔNG SỐ</a:t>
            </a:r>
          </a:p>
        </p:txBody>
      </p:sp>
      <p:sp>
        <p:nvSpPr>
          <p:cNvPr id="3" name="TextBox 3"/>
          <p:cNvSpPr txBox="1"/>
          <p:nvPr/>
        </p:nvSpPr>
        <p:spPr>
          <a:xfrm>
            <a:off x="9751901" y="8096368"/>
            <a:ext cx="6210625" cy="1174489"/>
          </a:xfrm>
          <a:prstGeom prst="rect">
            <a:avLst/>
          </a:prstGeom>
        </p:spPr>
        <p:txBody>
          <a:bodyPr lIns="0" tIns="0" rIns="0" bIns="0" rtlCol="0" anchor="t">
            <a:spAutoFit/>
          </a:bodyPr>
          <a:lstStyle/>
          <a:p>
            <a:pPr marL="0" lvl="0" indent="0" algn="just">
              <a:lnSpc>
                <a:spcPts val="3110"/>
              </a:lnSpc>
            </a:pPr>
            <a:r>
              <a:rPr lang="en-US" sz="2400" dirty="0" err="1">
                <a:solidFill>
                  <a:srgbClr val="FFF6EC"/>
                </a:solidFill>
                <a:latin typeface="+mj-lt"/>
                <a:ea typeface="Poppins"/>
                <a:cs typeface="Poppins"/>
                <a:sym typeface="Poppins"/>
              </a:rPr>
              <a:t>Câu</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hỏi</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chiến</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lược</a:t>
            </a:r>
            <a:r>
              <a:rPr lang="en-US" sz="2400" dirty="0">
                <a:solidFill>
                  <a:srgbClr val="FFF6EC"/>
                </a:solidFill>
                <a:latin typeface="+mj-lt"/>
                <a:ea typeface="Poppins"/>
                <a:cs typeface="Poppins"/>
                <a:sym typeface="Poppins"/>
              </a:rPr>
              <a:t>: Việt Nam </a:t>
            </a:r>
            <a:r>
              <a:rPr lang="en-US" sz="2400" dirty="0" err="1">
                <a:solidFill>
                  <a:srgbClr val="FFF6EC"/>
                </a:solidFill>
                <a:latin typeface="+mj-lt"/>
                <a:ea typeface="Poppins"/>
                <a:cs typeface="Poppins"/>
                <a:sym typeface="Poppins"/>
              </a:rPr>
              <a:t>có</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thể</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chủ</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động</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kiến</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tạo</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hình</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ảnh</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quốc</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gia</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đến</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đâu</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trong</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môi</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trường</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thuật</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toán</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toàn</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cầu</a:t>
            </a:r>
            <a:r>
              <a:rPr lang="en-US" sz="2400" dirty="0">
                <a:solidFill>
                  <a:srgbClr val="FFF6EC"/>
                </a:solidFill>
                <a:latin typeface="+mj-lt"/>
                <a:ea typeface="Poppins"/>
                <a:cs typeface="Poppins"/>
                <a:sym typeface="Poppins"/>
              </a:rPr>
              <a:t>?</a:t>
            </a:r>
          </a:p>
        </p:txBody>
      </p:sp>
      <p:sp>
        <p:nvSpPr>
          <p:cNvPr id="4" name="TextBox 4"/>
          <p:cNvSpPr txBox="1"/>
          <p:nvPr/>
        </p:nvSpPr>
        <p:spPr>
          <a:xfrm>
            <a:off x="9751901" y="3786477"/>
            <a:ext cx="3833921" cy="1969578"/>
          </a:xfrm>
          <a:prstGeom prst="rect">
            <a:avLst/>
          </a:prstGeom>
        </p:spPr>
        <p:txBody>
          <a:bodyPr lIns="0" tIns="0" rIns="0" bIns="0" rtlCol="0" anchor="t">
            <a:spAutoFit/>
          </a:bodyPr>
          <a:lstStyle/>
          <a:p>
            <a:pPr marL="0" lvl="0" indent="0" algn="just">
              <a:lnSpc>
                <a:spcPts val="3098"/>
              </a:lnSpc>
            </a:pPr>
            <a:r>
              <a:rPr lang="en-US" sz="2400" dirty="0" err="1">
                <a:solidFill>
                  <a:srgbClr val="FFF6EC"/>
                </a:solidFill>
                <a:latin typeface="+mj-lt"/>
                <a:ea typeface="Poppins"/>
                <a:cs typeface="Poppins"/>
                <a:sym typeface="Poppins"/>
              </a:rPr>
              <a:t>Thuật</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toán</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nền</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tảng</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quyết</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định</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nội</a:t>
            </a:r>
            <a:r>
              <a:rPr lang="en-US" sz="2400" dirty="0">
                <a:solidFill>
                  <a:srgbClr val="FFF6EC"/>
                </a:solidFill>
                <a:latin typeface="+mj-lt"/>
                <a:ea typeface="Poppins"/>
                <a:cs typeface="Poppins"/>
                <a:sym typeface="Poppins"/>
              </a:rPr>
              <a:t> dung </a:t>
            </a:r>
            <a:r>
              <a:rPr lang="en-US" sz="2400" dirty="0" err="1">
                <a:solidFill>
                  <a:srgbClr val="FFF6EC"/>
                </a:solidFill>
                <a:latin typeface="+mj-lt"/>
                <a:ea typeface="Poppins"/>
                <a:cs typeface="Poppins"/>
                <a:sym typeface="Poppins"/>
              </a:rPr>
              <a:t>nào</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được</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lan</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truyền</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vượt</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ra</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ngoài</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tầm</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kiểm</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soát</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của</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báo</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chí</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và</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nhà</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nước</a:t>
            </a:r>
            <a:r>
              <a:rPr lang="en-US" sz="2400" dirty="0">
                <a:solidFill>
                  <a:srgbClr val="FFF6EC"/>
                </a:solidFill>
                <a:latin typeface="+mj-lt"/>
                <a:ea typeface="Poppins"/>
                <a:cs typeface="Poppins"/>
                <a:sym typeface="Poppins"/>
              </a:rPr>
              <a:t>.</a:t>
            </a:r>
          </a:p>
        </p:txBody>
      </p:sp>
      <p:grpSp>
        <p:nvGrpSpPr>
          <p:cNvPr id="5" name="Group 5"/>
          <p:cNvGrpSpPr/>
          <p:nvPr/>
        </p:nvGrpSpPr>
        <p:grpSpPr>
          <a:xfrm>
            <a:off x="1486556" y="1764714"/>
            <a:ext cx="7657444" cy="6757572"/>
            <a:chOff x="0" y="0"/>
            <a:chExt cx="288046" cy="254196"/>
          </a:xfrm>
        </p:grpSpPr>
        <p:sp>
          <p:nvSpPr>
            <p:cNvPr id="6" name="Freeform 6"/>
            <p:cNvSpPr/>
            <p:nvPr/>
          </p:nvSpPr>
          <p:spPr>
            <a:xfrm>
              <a:off x="0" y="0"/>
              <a:ext cx="288046" cy="254196"/>
            </a:xfrm>
            <a:custGeom>
              <a:avLst/>
              <a:gdLst/>
              <a:ahLst/>
              <a:cxnLst/>
              <a:rect l="l" t="t" r="r" b="b"/>
              <a:pathLst>
                <a:path w="288046" h="254196">
                  <a:moveTo>
                    <a:pt x="0" y="0"/>
                  </a:moveTo>
                  <a:lnTo>
                    <a:pt x="288046" y="0"/>
                  </a:lnTo>
                  <a:lnTo>
                    <a:pt x="288046" y="254196"/>
                  </a:lnTo>
                  <a:lnTo>
                    <a:pt x="0" y="254196"/>
                  </a:lnTo>
                  <a:close/>
                </a:path>
              </a:pathLst>
            </a:custGeom>
            <a:blipFill>
              <a:blip r:embed="rId2"/>
              <a:stretch>
                <a:fillRect l="-4558" r="-4558"/>
              </a:stretch>
            </a:blipFill>
            <a:ln cap="sq">
              <a:noFill/>
              <a:prstDash val="solid"/>
              <a:miter/>
            </a:ln>
          </p:spPr>
        </p:sp>
      </p:grpSp>
      <p:grpSp>
        <p:nvGrpSpPr>
          <p:cNvPr id="7" name="Group 7"/>
          <p:cNvGrpSpPr/>
          <p:nvPr/>
        </p:nvGrpSpPr>
        <p:grpSpPr>
          <a:xfrm>
            <a:off x="9751901" y="2077678"/>
            <a:ext cx="732086" cy="732086"/>
            <a:chOff x="0" y="0"/>
            <a:chExt cx="812800" cy="812800"/>
          </a:xfrm>
        </p:grpSpPr>
        <p:sp>
          <p:nvSpPr>
            <p:cNvPr id="8" name="Freeform 8"/>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FF6EC"/>
            </a:solidFill>
          </p:spPr>
        </p:sp>
        <p:sp>
          <p:nvSpPr>
            <p:cNvPr id="9" name="TextBox 9"/>
            <p:cNvSpPr txBox="1"/>
            <p:nvPr/>
          </p:nvSpPr>
          <p:spPr>
            <a:xfrm>
              <a:off x="0" y="-38100"/>
              <a:ext cx="812800" cy="850900"/>
            </a:xfrm>
            <a:prstGeom prst="rect">
              <a:avLst/>
            </a:prstGeom>
          </p:spPr>
          <p:txBody>
            <a:bodyPr lIns="50800" tIns="50800" rIns="50800" bIns="50800" rtlCol="0" anchor="ctr"/>
            <a:lstStyle/>
            <a:p>
              <a:pPr marL="0" lvl="0" indent="0" algn="ctr">
                <a:lnSpc>
                  <a:spcPts val="2659"/>
                </a:lnSpc>
                <a:spcBef>
                  <a:spcPct val="0"/>
                </a:spcBef>
              </a:pPr>
              <a:endParaRPr>
                <a:latin typeface="+mj-lt"/>
              </a:endParaRPr>
            </a:p>
          </p:txBody>
        </p:sp>
      </p:grpSp>
      <p:sp>
        <p:nvSpPr>
          <p:cNvPr id="10" name="TextBox 10"/>
          <p:cNvSpPr txBox="1"/>
          <p:nvPr/>
        </p:nvSpPr>
        <p:spPr>
          <a:xfrm>
            <a:off x="11668862" y="5831899"/>
            <a:ext cx="6210625" cy="1566006"/>
          </a:xfrm>
          <a:prstGeom prst="rect">
            <a:avLst/>
          </a:prstGeom>
        </p:spPr>
        <p:txBody>
          <a:bodyPr lIns="0" tIns="0" rIns="0" bIns="0" rtlCol="0" anchor="t">
            <a:spAutoFit/>
          </a:bodyPr>
          <a:lstStyle/>
          <a:p>
            <a:pPr marL="0" lvl="0" indent="0" algn="just">
              <a:lnSpc>
                <a:spcPts val="3110"/>
              </a:lnSpc>
            </a:pPr>
            <a:r>
              <a:rPr lang="en-US" sz="2400" dirty="0" err="1">
                <a:solidFill>
                  <a:srgbClr val="FFF6EC"/>
                </a:solidFill>
                <a:latin typeface="+mj-lt"/>
                <a:ea typeface="Poppins"/>
                <a:cs typeface="Poppins"/>
                <a:sym typeface="Poppins"/>
              </a:rPr>
              <a:t>Phụ</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thuộc</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nền</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tảng</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xuyên</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biên</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giới</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khiến</a:t>
            </a:r>
            <a:r>
              <a:rPr lang="en-US" sz="2400" dirty="0">
                <a:solidFill>
                  <a:srgbClr val="FFF6EC"/>
                </a:solidFill>
                <a:latin typeface="+mj-lt"/>
                <a:ea typeface="Poppins"/>
                <a:cs typeface="Poppins"/>
                <a:sym typeface="Poppins"/>
              </a:rPr>
              <a:t> Việt Nam </a:t>
            </a:r>
            <a:r>
              <a:rPr lang="en-US" sz="2400" dirty="0" err="1">
                <a:solidFill>
                  <a:srgbClr val="FFF6EC"/>
                </a:solidFill>
                <a:latin typeface="+mj-lt"/>
                <a:ea typeface="Poppins"/>
                <a:cs typeface="Poppins"/>
                <a:sym typeface="Poppins"/>
              </a:rPr>
              <a:t>khó</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kiểm</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soát</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phân</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phối</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nội</a:t>
            </a:r>
            <a:r>
              <a:rPr lang="en-US" sz="2400" dirty="0">
                <a:solidFill>
                  <a:srgbClr val="FFF6EC"/>
                </a:solidFill>
                <a:latin typeface="+mj-lt"/>
                <a:ea typeface="Poppins"/>
                <a:cs typeface="Poppins"/>
                <a:sym typeface="Poppins"/>
              </a:rPr>
              <a:t> dung. Nguy </a:t>
            </a:r>
            <a:r>
              <a:rPr lang="en-US" sz="2400" dirty="0" err="1">
                <a:solidFill>
                  <a:srgbClr val="FFF6EC"/>
                </a:solidFill>
                <a:latin typeface="+mj-lt"/>
                <a:ea typeface="Poppins"/>
                <a:cs typeface="Poppins"/>
                <a:sym typeface="Poppins"/>
              </a:rPr>
              <a:t>cơ</a:t>
            </a:r>
            <a:r>
              <a:rPr lang="en-US" sz="2400" dirty="0">
                <a:solidFill>
                  <a:srgbClr val="FFF6EC"/>
                </a:solidFill>
                <a:latin typeface="+mj-lt"/>
                <a:ea typeface="Poppins"/>
                <a:cs typeface="Poppins"/>
                <a:sym typeface="Poppins"/>
              </a:rPr>
              <a:t> deepfake </a:t>
            </a:r>
            <a:r>
              <a:rPr lang="en-US" sz="2400" dirty="0" err="1">
                <a:solidFill>
                  <a:srgbClr val="FFF6EC"/>
                </a:solidFill>
                <a:latin typeface="+mj-lt"/>
                <a:ea typeface="Poppins"/>
                <a:cs typeface="Poppins"/>
                <a:sym typeface="Poppins"/>
              </a:rPr>
              <a:t>và</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nội</a:t>
            </a:r>
            <a:r>
              <a:rPr lang="en-US" sz="2400" dirty="0">
                <a:solidFill>
                  <a:srgbClr val="FFF6EC"/>
                </a:solidFill>
                <a:latin typeface="+mj-lt"/>
                <a:ea typeface="Poppins"/>
                <a:cs typeface="Poppins"/>
                <a:sym typeface="Poppins"/>
              </a:rPr>
              <a:t> dung </a:t>
            </a:r>
            <a:r>
              <a:rPr lang="en-US" sz="2400" dirty="0" err="1">
                <a:solidFill>
                  <a:srgbClr val="FFF6EC"/>
                </a:solidFill>
                <a:latin typeface="+mj-lt"/>
                <a:ea typeface="Poppins"/>
                <a:cs typeface="Poppins"/>
                <a:sym typeface="Poppins"/>
              </a:rPr>
              <a:t>giả</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mạo</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ngày</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càng</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tinh</a:t>
            </a:r>
            <a:r>
              <a:rPr lang="en-US" sz="2400" dirty="0">
                <a:solidFill>
                  <a:srgbClr val="FFF6EC"/>
                </a:solidFill>
                <a:latin typeface="+mj-lt"/>
                <a:ea typeface="Poppins"/>
                <a:cs typeface="Poppins"/>
                <a:sym typeface="Poppins"/>
              </a:rPr>
              <a:t> vi, </a:t>
            </a:r>
            <a:r>
              <a:rPr lang="en-US" sz="2400" dirty="0" err="1">
                <a:solidFill>
                  <a:srgbClr val="FFF6EC"/>
                </a:solidFill>
                <a:latin typeface="+mj-lt"/>
                <a:ea typeface="Poppins"/>
                <a:cs typeface="Poppins"/>
                <a:sym typeface="Poppins"/>
              </a:rPr>
              <a:t>gây</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méo</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mó</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hình</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ảnh</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quốc</a:t>
            </a:r>
            <a:r>
              <a:rPr lang="en-US" sz="2400" dirty="0">
                <a:solidFill>
                  <a:srgbClr val="FFF6EC"/>
                </a:solidFill>
                <a:latin typeface="+mj-lt"/>
                <a:ea typeface="Poppins"/>
                <a:cs typeface="Poppins"/>
                <a:sym typeface="Poppins"/>
              </a:rPr>
              <a:t> </a:t>
            </a:r>
            <a:r>
              <a:rPr lang="en-US" sz="2400" dirty="0" err="1">
                <a:solidFill>
                  <a:srgbClr val="FFF6EC"/>
                </a:solidFill>
                <a:latin typeface="+mj-lt"/>
                <a:ea typeface="Poppins"/>
                <a:cs typeface="Poppins"/>
                <a:sym typeface="Poppins"/>
              </a:rPr>
              <a:t>gia</a:t>
            </a:r>
            <a:r>
              <a:rPr lang="en-US" sz="2400" dirty="0">
                <a:solidFill>
                  <a:srgbClr val="FFF6EC"/>
                </a:solidFill>
                <a:latin typeface="+mj-lt"/>
                <a:ea typeface="Poppins"/>
                <a:cs typeface="Poppins"/>
                <a:sym typeface="Poppins"/>
              </a:rPr>
              <a:t>. </a:t>
            </a:r>
          </a:p>
        </p:txBody>
      </p:sp>
    </p:spTree>
  </p:cSld>
  <p:clrMapOvr>
    <a:masterClrMapping/>
  </p:clrMapOvr>
  <p:transition>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1025</Words>
  <Application>Microsoft Office PowerPoint</Application>
  <PresentationFormat>Custom</PresentationFormat>
  <Paragraphs>61</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Thuyết trình theo mẫu</dc:title>
  <dc:creator>PC</dc:creator>
  <cp:lastModifiedBy>fan Kien</cp:lastModifiedBy>
  <cp:revision>2</cp:revision>
  <dcterms:created xsi:type="dcterms:W3CDTF">2006-08-16T00:00:00Z</dcterms:created>
  <dcterms:modified xsi:type="dcterms:W3CDTF">2026-06-19T18:39:32Z</dcterms:modified>
  <dc:identifier>DAHNCeCTfKE</dc:identifier>
</cp:coreProperties>
</file>