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Asap" panose="020B0604020202020204" charset="0"/>
      <p:regular r:id="rId37"/>
    </p:embeddedFont>
    <p:embeddedFont>
      <p:font typeface="Asap Bold" panose="020B0604020202020204" charset="0"/>
      <p:regular r:id="rId38"/>
    </p:embeddedFont>
    <p:embeddedFont>
      <p:font typeface="Asap Semi-Bold" panose="020B0604020202020204" charset="0"/>
      <p:regular r:id="rId39"/>
    </p:embeddedFont>
    <p:embeddedFont>
      <p:font typeface="Saira ExtraCondensed Bold" panose="020B0604020202020204" charset="0"/>
      <p:regular r:id="rId40"/>
    </p:embeddedFont>
    <p:embeddedFont>
      <p:font typeface="Francois One" panose="020B0604020202020204" charset="0"/>
      <p:regular r:id="rId41"/>
    </p:embeddedFont>
    <p:embeddedFont>
      <p:font typeface="Saira ExtraCondensed Heavy" panose="020B0604020202020204" charset="0"/>
      <p:regular r:id="rId42"/>
    </p:embeddedFont>
    <p:embeddedFont>
      <p:font typeface="Asap Medium" panose="020B0604020202020204" charset="0"/>
      <p:regular r:id="rId43"/>
    </p:embeddedFont>
    <p:embeddedFont>
      <p:font typeface="Calibri" panose="020F0502020204030204" pitchFamily="34" charset="0"/>
      <p:regular r:id="rId44"/>
      <p:bold r:id="rId45"/>
      <p:italic r:id="rId46"/>
      <p:boldItalic r:id="rId47"/>
    </p:embeddedFont>
    <p:embeddedFont>
      <p:font typeface="Muli Bold" panose="020B0604020202020204" charset="0"/>
      <p:regular r:id="rId48"/>
    </p:embeddedFont>
    <p:embeddedFont>
      <p:font typeface="Playfair Display Heavy" panose="020B0604020202020204" charset="0"/>
      <p:regular r:id="rId49"/>
    </p:embeddedFont>
    <p:embeddedFont>
      <p:font typeface="Saira Condensed Bold" panose="020B0604020202020204" charset="0"/>
      <p:regular r:id="rId50"/>
    </p:embeddedFont>
    <p:embeddedFont>
      <p:font typeface="Muli Semi-Bold" panose="020B0604020202020204" charset="0"/>
      <p:regular r:id="rId51"/>
    </p:embeddedFont>
    <p:embeddedFont>
      <p:font typeface="Saira Heavy" panose="020B0604020202020204" charset="0"/>
      <p:regular r:id="rId52"/>
    </p:embeddedFont>
    <p:embeddedFont>
      <p:font typeface="Muli Bold Italics"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8.jpe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2.sv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6.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jpeg"/></Relationships>
</file>

<file path=ppt/slides/_rels/slide1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21.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25.pn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2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2.jpeg"/><Relationship Id="rId5" Type="http://schemas.openxmlformats.org/officeDocument/2006/relationships/image" Target="../media/image14.png"/><Relationship Id="rId4" Type="http://schemas.openxmlformats.org/officeDocument/2006/relationships/image" Target="../media/image139.jpeg"/></Relationships>
</file>

<file path=ppt/slides/_rels/slide27.xml.rels><?xml version="1.0" encoding="UTF-8" standalone="yes"?>
<Relationships xmlns="http://schemas.openxmlformats.org/package/2006/relationships"><Relationship Id="rId8" Type="http://schemas.openxmlformats.org/officeDocument/2006/relationships/image" Target="../media/image148.svg"/><Relationship Id="rId3" Type="http://schemas.microsoft.com/office/2007/relationships/media" Target="../media/media5.mp4"/><Relationship Id="rId7" Type="http://schemas.openxmlformats.org/officeDocument/2006/relationships/image" Target="../media/image14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4.png"/><Relationship Id="rId5" Type="http://schemas.openxmlformats.org/officeDocument/2006/relationships/slideLayout" Target="../slideLayouts/slideLayout7.xml"/><Relationship Id="rId10" Type="http://schemas.openxmlformats.org/officeDocument/2006/relationships/image" Target="../media/image146.jpeg"/><Relationship Id="rId4" Type="http://schemas.openxmlformats.org/officeDocument/2006/relationships/video" Target="../media/media5.mp4"/><Relationship Id="rId9" Type="http://schemas.openxmlformats.org/officeDocument/2006/relationships/image" Target="../media/image145.jpeg"/></Relationships>
</file>

<file path=ppt/slides/_rels/slide28.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slideLayout" Target="../slideLayouts/slideLayout7.xml"/><Relationship Id="rId7" Type="http://schemas.openxmlformats.org/officeDocument/2006/relationships/image" Target="../media/image150.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4.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s>
</file>

<file path=ppt/slides/_rels/slide30.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6.png"/><Relationship Id="rId18" Type="http://schemas.openxmlformats.org/officeDocument/2006/relationships/image" Target="../media/image171.png"/><Relationship Id="rId3" Type="http://schemas.openxmlformats.org/officeDocument/2006/relationships/image" Target="../media/image156.png"/><Relationship Id="rId7" Type="http://schemas.openxmlformats.org/officeDocument/2006/relationships/image" Target="../media/image160.png"/><Relationship Id="rId12" Type="http://schemas.openxmlformats.org/officeDocument/2006/relationships/image" Target="../media/image165.png"/><Relationship Id="rId17" Type="http://schemas.openxmlformats.org/officeDocument/2006/relationships/image" Target="../media/image170.png"/><Relationship Id="rId2" Type="http://schemas.openxmlformats.org/officeDocument/2006/relationships/image" Target="../media/image155.png"/><Relationship Id="rId16"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png"/><Relationship Id="rId15" Type="http://schemas.openxmlformats.org/officeDocument/2006/relationships/image" Target="../media/image168.png"/><Relationship Id="rId10" Type="http://schemas.openxmlformats.org/officeDocument/2006/relationships/image" Target="../media/image163.png"/><Relationship Id="rId19" Type="http://schemas.openxmlformats.org/officeDocument/2006/relationships/image" Target="../media/image172.png"/><Relationship Id="rId4" Type="http://schemas.openxmlformats.org/officeDocument/2006/relationships/image" Target="../media/image157.png"/><Relationship Id="rId9" Type="http://schemas.openxmlformats.org/officeDocument/2006/relationships/image" Target="../media/image162.png"/><Relationship Id="rId14" Type="http://schemas.openxmlformats.org/officeDocument/2006/relationships/image" Target="../media/image167.png"/></Relationships>
</file>

<file path=ppt/slides/_rels/slide3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3" Type="http://schemas.openxmlformats.org/officeDocument/2006/relationships/image" Target="../media/image176.png"/><Relationship Id="rId7" Type="http://schemas.openxmlformats.org/officeDocument/2006/relationships/image" Target="../media/image180.png"/><Relationship Id="rId12" Type="http://schemas.openxmlformats.org/officeDocument/2006/relationships/image" Target="../media/image185.pn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79.png"/><Relationship Id="rId11" Type="http://schemas.openxmlformats.org/officeDocument/2006/relationships/image" Target="../media/image184.png"/><Relationship Id="rId5" Type="http://schemas.openxmlformats.org/officeDocument/2006/relationships/image" Target="../media/image178.pn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png"/><Relationship Id="rId14" Type="http://schemas.openxmlformats.org/officeDocument/2006/relationships/image" Target="../media/image187.png"/></Relationships>
</file>

<file path=ppt/slides/_rels/slide3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2DDF8"/>
        </a:solidFill>
        <a:effectLst/>
      </p:bgPr>
    </p:bg>
    <p:spTree>
      <p:nvGrpSpPr>
        <p:cNvPr id="1" name=""/>
        <p:cNvGrpSpPr/>
        <p:nvPr/>
      </p:nvGrpSpPr>
      <p:grpSpPr>
        <a:xfrm>
          <a:off x="0" y="0"/>
          <a:ext cx="0" cy="0"/>
          <a:chOff x="0" y="0"/>
          <a:chExt cx="0" cy="0"/>
        </a:xfrm>
      </p:grpSpPr>
      <p:sp>
        <p:nvSpPr>
          <p:cNvPr id="2" name="Freeform 2"/>
          <p:cNvSpPr/>
          <p:nvPr/>
        </p:nvSpPr>
        <p:spPr>
          <a:xfrm>
            <a:off x="1393958" y="0"/>
            <a:ext cx="15411236" cy="10287000"/>
          </a:xfrm>
          <a:custGeom>
            <a:avLst/>
            <a:gdLst/>
            <a:ahLst/>
            <a:cxnLst/>
            <a:rect l="l" t="t" r="r" b="b"/>
            <a:pathLst>
              <a:path w="15411236" h="10287000">
                <a:moveTo>
                  <a:pt x="0" y="0"/>
                </a:moveTo>
                <a:lnTo>
                  <a:pt x="15411236" y="0"/>
                </a:lnTo>
                <a:lnTo>
                  <a:pt x="15411236" y="10287000"/>
                </a:lnTo>
                <a:lnTo>
                  <a:pt x="0" y="10287000"/>
                </a:lnTo>
                <a:lnTo>
                  <a:pt x="0" y="0"/>
                </a:lnTo>
                <a:close/>
              </a:path>
            </a:pathLst>
          </a:custGeom>
          <a:blipFill>
            <a:blip r:embed="rId2"/>
            <a:stretch>
              <a:fillRect l="-29" r="-29"/>
            </a:stretch>
          </a:blipFill>
        </p:spPr>
      </p:sp>
      <p:sp>
        <p:nvSpPr>
          <p:cNvPr id="3" name="Freeform 3"/>
          <p:cNvSpPr/>
          <p:nvPr/>
        </p:nvSpPr>
        <p:spPr>
          <a:xfrm>
            <a:off x="1393958" y="3075"/>
            <a:ext cx="5401463" cy="2570213"/>
          </a:xfrm>
          <a:custGeom>
            <a:avLst/>
            <a:gdLst/>
            <a:ahLst/>
            <a:cxnLst/>
            <a:rect l="l" t="t" r="r" b="b"/>
            <a:pathLst>
              <a:path w="5401463" h="2570213">
                <a:moveTo>
                  <a:pt x="0" y="0"/>
                </a:moveTo>
                <a:lnTo>
                  <a:pt x="5401463" y="0"/>
                </a:lnTo>
                <a:lnTo>
                  <a:pt x="5401463" y="2570212"/>
                </a:lnTo>
                <a:lnTo>
                  <a:pt x="0" y="2570212"/>
                </a:lnTo>
                <a:lnTo>
                  <a:pt x="0" y="0"/>
                </a:lnTo>
                <a:close/>
              </a:path>
            </a:pathLst>
          </a:custGeom>
          <a:blipFill>
            <a:blip r:embed="rId3"/>
            <a:stretch>
              <a:fillRect/>
            </a:stretch>
          </a:blipFill>
        </p:spPr>
      </p:sp>
      <p:sp>
        <p:nvSpPr>
          <p:cNvPr id="4" name="Freeform 4"/>
          <p:cNvSpPr/>
          <p:nvPr/>
        </p:nvSpPr>
        <p:spPr>
          <a:xfrm>
            <a:off x="1393958" y="5535056"/>
            <a:ext cx="6937566" cy="4748869"/>
          </a:xfrm>
          <a:custGeom>
            <a:avLst/>
            <a:gdLst/>
            <a:ahLst/>
            <a:cxnLst/>
            <a:rect l="l" t="t" r="r" b="b"/>
            <a:pathLst>
              <a:path w="6937566" h="4748869">
                <a:moveTo>
                  <a:pt x="0" y="0"/>
                </a:moveTo>
                <a:lnTo>
                  <a:pt x="6937566" y="0"/>
                </a:lnTo>
                <a:lnTo>
                  <a:pt x="6937566" y="4748869"/>
                </a:lnTo>
                <a:lnTo>
                  <a:pt x="0" y="4748869"/>
                </a:lnTo>
                <a:lnTo>
                  <a:pt x="0" y="0"/>
                </a:lnTo>
                <a:close/>
              </a:path>
            </a:pathLst>
          </a:custGeom>
          <a:blipFill>
            <a:blip r:embed="rId4"/>
            <a:stretch>
              <a:fillRect/>
            </a:stretch>
          </a:blipFill>
        </p:spPr>
      </p:sp>
      <p:sp>
        <p:nvSpPr>
          <p:cNvPr id="5" name="Freeform 5"/>
          <p:cNvSpPr/>
          <p:nvPr/>
        </p:nvSpPr>
        <p:spPr>
          <a:xfrm>
            <a:off x="8903798" y="3075"/>
            <a:ext cx="7901396" cy="3955718"/>
          </a:xfrm>
          <a:custGeom>
            <a:avLst/>
            <a:gdLst/>
            <a:ahLst/>
            <a:cxnLst/>
            <a:rect l="l" t="t" r="r" b="b"/>
            <a:pathLst>
              <a:path w="7901396" h="3955718">
                <a:moveTo>
                  <a:pt x="0" y="0"/>
                </a:moveTo>
                <a:lnTo>
                  <a:pt x="7901396" y="0"/>
                </a:lnTo>
                <a:lnTo>
                  <a:pt x="7901396" y="3955718"/>
                </a:lnTo>
                <a:lnTo>
                  <a:pt x="0" y="3955718"/>
                </a:lnTo>
                <a:lnTo>
                  <a:pt x="0" y="0"/>
                </a:lnTo>
                <a:close/>
              </a:path>
            </a:pathLst>
          </a:custGeom>
          <a:blipFill>
            <a:blip r:embed="rId5"/>
            <a:stretch>
              <a:fillRect/>
            </a:stretch>
          </a:blipFill>
        </p:spPr>
      </p:sp>
      <p:sp>
        <p:nvSpPr>
          <p:cNvPr id="6" name="Freeform 6"/>
          <p:cNvSpPr/>
          <p:nvPr/>
        </p:nvSpPr>
        <p:spPr>
          <a:xfrm>
            <a:off x="1393958" y="7312117"/>
            <a:ext cx="4628391" cy="2971808"/>
          </a:xfrm>
          <a:custGeom>
            <a:avLst/>
            <a:gdLst/>
            <a:ahLst/>
            <a:cxnLst/>
            <a:rect l="l" t="t" r="r" b="b"/>
            <a:pathLst>
              <a:path w="4628391" h="2971808">
                <a:moveTo>
                  <a:pt x="0" y="0"/>
                </a:moveTo>
                <a:lnTo>
                  <a:pt x="4628391" y="0"/>
                </a:lnTo>
                <a:lnTo>
                  <a:pt x="4628391" y="2971808"/>
                </a:lnTo>
                <a:lnTo>
                  <a:pt x="0" y="2971808"/>
                </a:lnTo>
                <a:lnTo>
                  <a:pt x="0" y="0"/>
                </a:lnTo>
                <a:close/>
              </a:path>
            </a:pathLst>
          </a:custGeom>
          <a:blipFill>
            <a:blip r:embed="rId6"/>
            <a:stretch>
              <a:fillRect/>
            </a:stretch>
          </a:blipFill>
        </p:spPr>
      </p:sp>
      <p:sp>
        <p:nvSpPr>
          <p:cNvPr id="7" name="Freeform 7"/>
          <p:cNvSpPr/>
          <p:nvPr/>
        </p:nvSpPr>
        <p:spPr>
          <a:xfrm>
            <a:off x="14104463" y="2964843"/>
            <a:ext cx="1546144" cy="1987899"/>
          </a:xfrm>
          <a:custGeom>
            <a:avLst/>
            <a:gdLst/>
            <a:ahLst/>
            <a:cxnLst/>
            <a:rect l="l" t="t" r="r" b="b"/>
            <a:pathLst>
              <a:path w="1546144" h="1987899">
                <a:moveTo>
                  <a:pt x="0" y="0"/>
                </a:moveTo>
                <a:lnTo>
                  <a:pt x="1546144" y="0"/>
                </a:lnTo>
                <a:lnTo>
                  <a:pt x="1546144" y="1987899"/>
                </a:lnTo>
                <a:lnTo>
                  <a:pt x="0" y="1987899"/>
                </a:lnTo>
                <a:lnTo>
                  <a:pt x="0" y="0"/>
                </a:lnTo>
                <a:close/>
              </a:path>
            </a:pathLst>
          </a:custGeom>
          <a:blipFill>
            <a:blip r:embed="rId7"/>
            <a:stretch>
              <a:fillRect/>
            </a:stretch>
          </a:blipFill>
        </p:spPr>
      </p:sp>
      <p:sp>
        <p:nvSpPr>
          <p:cNvPr id="8" name="Freeform 8"/>
          <p:cNvSpPr/>
          <p:nvPr/>
        </p:nvSpPr>
        <p:spPr>
          <a:xfrm>
            <a:off x="5239237" y="6719763"/>
            <a:ext cx="10612167" cy="3564162"/>
          </a:xfrm>
          <a:custGeom>
            <a:avLst/>
            <a:gdLst/>
            <a:ahLst/>
            <a:cxnLst/>
            <a:rect l="l" t="t" r="r" b="b"/>
            <a:pathLst>
              <a:path w="10612167" h="3564162">
                <a:moveTo>
                  <a:pt x="0" y="0"/>
                </a:moveTo>
                <a:lnTo>
                  <a:pt x="10612167" y="0"/>
                </a:lnTo>
                <a:lnTo>
                  <a:pt x="10612167" y="3564162"/>
                </a:lnTo>
                <a:lnTo>
                  <a:pt x="0" y="3564162"/>
                </a:lnTo>
                <a:lnTo>
                  <a:pt x="0" y="0"/>
                </a:lnTo>
                <a:close/>
              </a:path>
            </a:pathLst>
          </a:custGeom>
          <a:blipFill>
            <a:blip r:embed="rId8"/>
            <a:stretch>
              <a:fillRect/>
            </a:stretch>
          </a:blipFill>
        </p:spPr>
      </p:sp>
      <p:sp>
        <p:nvSpPr>
          <p:cNvPr id="9" name="Freeform 9"/>
          <p:cNvSpPr/>
          <p:nvPr/>
        </p:nvSpPr>
        <p:spPr>
          <a:xfrm>
            <a:off x="13331391" y="5143500"/>
            <a:ext cx="3473803" cy="3764960"/>
          </a:xfrm>
          <a:custGeom>
            <a:avLst/>
            <a:gdLst/>
            <a:ahLst/>
            <a:cxnLst/>
            <a:rect l="l" t="t" r="r" b="b"/>
            <a:pathLst>
              <a:path w="3473803" h="3764960">
                <a:moveTo>
                  <a:pt x="0" y="0"/>
                </a:moveTo>
                <a:lnTo>
                  <a:pt x="3473803" y="0"/>
                </a:lnTo>
                <a:lnTo>
                  <a:pt x="3473803" y="3764960"/>
                </a:lnTo>
                <a:lnTo>
                  <a:pt x="0" y="3764960"/>
                </a:lnTo>
                <a:lnTo>
                  <a:pt x="0" y="0"/>
                </a:lnTo>
                <a:close/>
              </a:path>
            </a:pathLst>
          </a:custGeom>
          <a:blipFill>
            <a:blip r:embed="rId9"/>
            <a:stretch>
              <a:fillRect/>
            </a:stretch>
          </a:blipFill>
        </p:spPr>
      </p:sp>
      <p:sp>
        <p:nvSpPr>
          <p:cNvPr id="10" name="Freeform 10"/>
          <p:cNvSpPr/>
          <p:nvPr/>
        </p:nvSpPr>
        <p:spPr>
          <a:xfrm>
            <a:off x="8512242" y="7713713"/>
            <a:ext cx="2128457" cy="2570213"/>
          </a:xfrm>
          <a:custGeom>
            <a:avLst/>
            <a:gdLst/>
            <a:ahLst/>
            <a:cxnLst/>
            <a:rect l="l" t="t" r="r" b="b"/>
            <a:pathLst>
              <a:path w="2128457" h="2570213">
                <a:moveTo>
                  <a:pt x="0" y="0"/>
                </a:moveTo>
                <a:lnTo>
                  <a:pt x="2128458" y="0"/>
                </a:lnTo>
                <a:lnTo>
                  <a:pt x="2128458" y="2570212"/>
                </a:lnTo>
                <a:lnTo>
                  <a:pt x="0" y="2570212"/>
                </a:lnTo>
                <a:lnTo>
                  <a:pt x="0" y="0"/>
                </a:lnTo>
                <a:close/>
              </a:path>
            </a:pathLst>
          </a:custGeom>
          <a:blipFill>
            <a:blip r:embed="rId10"/>
            <a:stretch>
              <a:fillRect/>
            </a:stretch>
          </a:blipFill>
        </p:spPr>
      </p:sp>
      <p:sp>
        <p:nvSpPr>
          <p:cNvPr id="11" name="Freeform 11"/>
          <p:cNvSpPr/>
          <p:nvPr/>
        </p:nvSpPr>
        <p:spPr>
          <a:xfrm>
            <a:off x="1775474" y="5143500"/>
            <a:ext cx="3865359" cy="200798"/>
          </a:xfrm>
          <a:custGeom>
            <a:avLst/>
            <a:gdLst/>
            <a:ahLst/>
            <a:cxnLst/>
            <a:rect l="l" t="t" r="r" b="b"/>
            <a:pathLst>
              <a:path w="3865359" h="200798">
                <a:moveTo>
                  <a:pt x="0" y="0"/>
                </a:moveTo>
                <a:lnTo>
                  <a:pt x="3865359" y="0"/>
                </a:lnTo>
                <a:lnTo>
                  <a:pt x="3865359" y="200798"/>
                </a:lnTo>
                <a:lnTo>
                  <a:pt x="0" y="200798"/>
                </a:lnTo>
                <a:lnTo>
                  <a:pt x="0" y="0"/>
                </a:lnTo>
                <a:close/>
              </a:path>
            </a:pathLst>
          </a:custGeom>
          <a:blipFill>
            <a:blip r:embed="rId11"/>
            <a:stretch>
              <a:fillRect/>
            </a:stretch>
          </a:blipFill>
        </p:spPr>
      </p:sp>
      <p:sp>
        <p:nvSpPr>
          <p:cNvPr id="12" name="Freeform 12"/>
          <p:cNvSpPr/>
          <p:nvPr/>
        </p:nvSpPr>
        <p:spPr>
          <a:xfrm>
            <a:off x="5630793" y="4942702"/>
            <a:ext cx="391556" cy="602394"/>
          </a:xfrm>
          <a:custGeom>
            <a:avLst/>
            <a:gdLst/>
            <a:ahLst/>
            <a:cxnLst/>
            <a:rect l="l" t="t" r="r" b="b"/>
            <a:pathLst>
              <a:path w="391556" h="602394">
                <a:moveTo>
                  <a:pt x="0" y="0"/>
                </a:moveTo>
                <a:lnTo>
                  <a:pt x="391556" y="0"/>
                </a:lnTo>
                <a:lnTo>
                  <a:pt x="391556" y="602394"/>
                </a:lnTo>
                <a:lnTo>
                  <a:pt x="0" y="602394"/>
                </a:lnTo>
                <a:lnTo>
                  <a:pt x="0" y="0"/>
                </a:lnTo>
                <a:close/>
              </a:path>
            </a:pathLst>
          </a:custGeom>
          <a:blipFill>
            <a:blip r:embed="rId12"/>
            <a:stretch>
              <a:fillRect/>
            </a:stretch>
          </a:blipFill>
        </p:spPr>
      </p:sp>
      <p:sp>
        <p:nvSpPr>
          <p:cNvPr id="13" name="Freeform 13"/>
          <p:cNvSpPr/>
          <p:nvPr/>
        </p:nvSpPr>
        <p:spPr>
          <a:xfrm>
            <a:off x="6012309" y="5143500"/>
            <a:ext cx="3283045" cy="200798"/>
          </a:xfrm>
          <a:custGeom>
            <a:avLst/>
            <a:gdLst/>
            <a:ahLst/>
            <a:cxnLst/>
            <a:rect l="l" t="t" r="r" b="b"/>
            <a:pathLst>
              <a:path w="3283045" h="200798">
                <a:moveTo>
                  <a:pt x="0" y="0"/>
                </a:moveTo>
                <a:lnTo>
                  <a:pt x="3283045" y="0"/>
                </a:lnTo>
                <a:lnTo>
                  <a:pt x="3283045" y="200798"/>
                </a:lnTo>
                <a:lnTo>
                  <a:pt x="0" y="200798"/>
                </a:lnTo>
                <a:lnTo>
                  <a:pt x="0" y="0"/>
                </a:lnTo>
                <a:close/>
              </a:path>
            </a:pathLst>
          </a:custGeom>
          <a:blipFill>
            <a:blip r:embed="rId13"/>
            <a:stretch>
              <a:fillRect/>
            </a:stretch>
          </a:blipFill>
        </p:spPr>
      </p:sp>
      <p:sp>
        <p:nvSpPr>
          <p:cNvPr id="14" name="TextBox 14"/>
          <p:cNvSpPr txBox="1"/>
          <p:nvPr/>
        </p:nvSpPr>
        <p:spPr>
          <a:xfrm>
            <a:off x="1902529" y="5554334"/>
            <a:ext cx="8499489" cy="470209"/>
          </a:xfrm>
          <a:prstGeom prst="rect">
            <a:avLst/>
          </a:prstGeom>
        </p:spPr>
        <p:txBody>
          <a:bodyPr lIns="0" tIns="0" rIns="0" bIns="0" rtlCol="0" anchor="t">
            <a:spAutoFit/>
          </a:bodyPr>
          <a:lstStyle/>
          <a:p>
            <a:pPr algn="l">
              <a:lnSpc>
                <a:spcPts val="3601"/>
              </a:lnSpc>
            </a:pPr>
            <a:r>
              <a:rPr lang="en-US" sz="3274" b="1" spc="65">
                <a:solidFill>
                  <a:srgbClr val="002C6D"/>
                </a:solidFill>
                <a:latin typeface="Saira ExtraCondensed Bold"/>
                <a:ea typeface="Saira ExtraCondensed Bold"/>
                <a:cs typeface="Saira ExtraCondensed Bold"/>
                <a:sym typeface="Saira ExtraCondensed Bold"/>
              </a:rPr>
              <a:t>Kinh nghiệm thực tiễn từ Ban Biên tập tin Đối ngoại, TTXVN</a:t>
            </a:r>
          </a:p>
        </p:txBody>
      </p:sp>
      <p:sp>
        <p:nvSpPr>
          <p:cNvPr id="15" name="Freeform 15"/>
          <p:cNvSpPr/>
          <p:nvPr/>
        </p:nvSpPr>
        <p:spPr>
          <a:xfrm>
            <a:off x="1869646" y="6328207"/>
            <a:ext cx="688940" cy="697773"/>
          </a:xfrm>
          <a:custGeom>
            <a:avLst/>
            <a:gdLst/>
            <a:ahLst/>
            <a:cxnLst/>
            <a:rect l="l" t="t" r="r" b="b"/>
            <a:pathLst>
              <a:path w="688940" h="697773">
                <a:moveTo>
                  <a:pt x="0" y="0"/>
                </a:moveTo>
                <a:lnTo>
                  <a:pt x="688940" y="0"/>
                </a:lnTo>
                <a:lnTo>
                  <a:pt x="688940" y="697773"/>
                </a:lnTo>
                <a:lnTo>
                  <a:pt x="0" y="697773"/>
                </a:lnTo>
                <a:lnTo>
                  <a:pt x="0" y="0"/>
                </a:lnTo>
                <a:close/>
              </a:path>
            </a:pathLst>
          </a:custGeom>
          <a:blipFill>
            <a:blip r:embed="rId14"/>
            <a:stretch>
              <a:fillRect/>
            </a:stretch>
          </a:blipFill>
        </p:spPr>
      </p:sp>
      <p:sp>
        <p:nvSpPr>
          <p:cNvPr id="16" name="TextBox 16"/>
          <p:cNvSpPr txBox="1"/>
          <p:nvPr/>
        </p:nvSpPr>
        <p:spPr>
          <a:xfrm>
            <a:off x="2780969" y="6438487"/>
            <a:ext cx="2342508" cy="418775"/>
          </a:xfrm>
          <a:prstGeom prst="rect">
            <a:avLst/>
          </a:prstGeom>
        </p:spPr>
        <p:txBody>
          <a:bodyPr lIns="0" tIns="0" rIns="0" bIns="0" rtlCol="0" anchor="t">
            <a:spAutoFit/>
          </a:bodyPr>
          <a:lstStyle/>
          <a:p>
            <a:pPr algn="l">
              <a:lnSpc>
                <a:spcPts val="3271"/>
              </a:lnSpc>
            </a:pPr>
            <a:r>
              <a:rPr lang="en-US" sz="2974" b="1" spc="59">
                <a:solidFill>
                  <a:srgbClr val="002C6D"/>
                </a:solidFill>
                <a:latin typeface="Saira ExtraCondensed Bold"/>
                <a:ea typeface="Saira ExtraCondensed Bold"/>
                <a:cs typeface="Saira ExtraCondensed Bold"/>
                <a:sym typeface="Saira ExtraCondensed Bold"/>
              </a:rPr>
              <a:t>Nguyễn Hải Vân</a:t>
            </a:r>
          </a:p>
        </p:txBody>
      </p:sp>
      <p:sp>
        <p:nvSpPr>
          <p:cNvPr id="17" name="TextBox 17"/>
          <p:cNvSpPr txBox="1"/>
          <p:nvPr/>
        </p:nvSpPr>
        <p:spPr>
          <a:xfrm>
            <a:off x="2780969" y="6909099"/>
            <a:ext cx="4672093" cy="376892"/>
          </a:xfrm>
          <a:prstGeom prst="rect">
            <a:avLst/>
          </a:prstGeom>
        </p:spPr>
        <p:txBody>
          <a:bodyPr lIns="0" tIns="0" rIns="0" bIns="0" rtlCol="0" anchor="t">
            <a:spAutoFit/>
          </a:bodyPr>
          <a:lstStyle/>
          <a:p>
            <a:pPr algn="l">
              <a:lnSpc>
                <a:spcPts val="2944"/>
              </a:lnSpc>
            </a:pPr>
            <a:r>
              <a:rPr lang="en-US" sz="2676" b="1" spc="53">
                <a:solidFill>
                  <a:srgbClr val="002C6D"/>
                </a:solidFill>
                <a:latin typeface="Saira ExtraCondensed Bold"/>
                <a:ea typeface="Saira ExtraCondensed Bold"/>
                <a:cs typeface="Saira ExtraCondensed Bold"/>
                <a:sym typeface="Saira ExtraCondensed Bold"/>
              </a:rPr>
              <a:t>Phó trưởng ban Biên tập tin đối ngoại</a:t>
            </a:r>
          </a:p>
        </p:txBody>
      </p:sp>
      <p:sp>
        <p:nvSpPr>
          <p:cNvPr id="18" name="TextBox 18"/>
          <p:cNvSpPr txBox="1"/>
          <p:nvPr/>
        </p:nvSpPr>
        <p:spPr>
          <a:xfrm>
            <a:off x="1902529" y="2899571"/>
            <a:ext cx="10400896" cy="2194644"/>
          </a:xfrm>
          <a:prstGeom prst="rect">
            <a:avLst/>
          </a:prstGeom>
        </p:spPr>
        <p:txBody>
          <a:bodyPr lIns="0" tIns="0" rIns="0" bIns="0" rtlCol="0" anchor="t">
            <a:spAutoFit/>
          </a:bodyPr>
          <a:lstStyle/>
          <a:p>
            <a:pPr algn="l">
              <a:lnSpc>
                <a:spcPts val="8587"/>
              </a:lnSpc>
            </a:pPr>
            <a:r>
              <a:rPr lang="en-US" sz="7806" b="1" spc="156">
                <a:solidFill>
                  <a:srgbClr val="C60000"/>
                </a:solidFill>
                <a:latin typeface="Saira ExtraCondensed Bold"/>
                <a:ea typeface="Saira ExtraCondensed Bold"/>
                <a:cs typeface="Saira ExtraCondensed Bold"/>
                <a:sym typeface="Saira ExtraCondensed Bold"/>
              </a:rPr>
              <a:t>NÓI RÕ, BẢO VỆ QUAN ĐIỂM,CHÍNH SÁCH CỦA VIỆT NAM</a:t>
            </a:r>
          </a:p>
        </p:txBody>
      </p:sp>
      <p:sp>
        <p:nvSpPr>
          <p:cNvPr id="19" name="Freeform 19"/>
          <p:cNvSpPr/>
          <p:nvPr/>
        </p:nvSpPr>
        <p:spPr>
          <a:xfrm>
            <a:off x="1797834" y="780285"/>
            <a:ext cx="2296855" cy="1015792"/>
          </a:xfrm>
          <a:custGeom>
            <a:avLst/>
            <a:gdLst/>
            <a:ahLst/>
            <a:cxnLst/>
            <a:rect l="l" t="t" r="r" b="b"/>
            <a:pathLst>
              <a:path w="2296855" h="1015792">
                <a:moveTo>
                  <a:pt x="0" y="0"/>
                </a:moveTo>
                <a:lnTo>
                  <a:pt x="2296856" y="0"/>
                </a:lnTo>
                <a:lnTo>
                  <a:pt x="2296856" y="1015792"/>
                </a:lnTo>
                <a:lnTo>
                  <a:pt x="0" y="1015792"/>
                </a:lnTo>
                <a:lnTo>
                  <a:pt x="0" y="0"/>
                </a:lnTo>
                <a:close/>
              </a:path>
            </a:pathLst>
          </a:custGeom>
          <a:blipFill>
            <a:blip r:embed="rId15"/>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F6FF"/>
        </a:solidFill>
        <a:effectLst/>
      </p:bgPr>
    </p:bg>
    <p:spTree>
      <p:nvGrpSpPr>
        <p:cNvPr id="1" name=""/>
        <p:cNvGrpSpPr/>
        <p:nvPr/>
      </p:nvGrpSpPr>
      <p:grpSpPr>
        <a:xfrm>
          <a:off x="0" y="0"/>
          <a:ext cx="0" cy="0"/>
          <a:chOff x="0" y="0"/>
          <a:chExt cx="0" cy="0"/>
        </a:xfrm>
      </p:grpSpPr>
      <p:sp>
        <p:nvSpPr>
          <p:cNvPr id="2" name="Freeform 2"/>
          <p:cNvSpPr/>
          <p:nvPr/>
        </p:nvSpPr>
        <p:spPr>
          <a:xfrm>
            <a:off x="0" y="0"/>
            <a:ext cx="18527060" cy="10287000"/>
          </a:xfrm>
          <a:custGeom>
            <a:avLst/>
            <a:gdLst/>
            <a:ahLst/>
            <a:cxnLst/>
            <a:rect l="l" t="t" r="r" b="b"/>
            <a:pathLst>
              <a:path w="18527060" h="10287000">
                <a:moveTo>
                  <a:pt x="0" y="0"/>
                </a:moveTo>
                <a:lnTo>
                  <a:pt x="18527060" y="0"/>
                </a:lnTo>
                <a:lnTo>
                  <a:pt x="18527060" y="10287000"/>
                </a:lnTo>
                <a:lnTo>
                  <a:pt x="0" y="10287000"/>
                </a:lnTo>
                <a:lnTo>
                  <a:pt x="0" y="0"/>
                </a:lnTo>
                <a:close/>
              </a:path>
            </a:pathLst>
          </a:custGeom>
          <a:blipFill>
            <a:blip r:embed="rId2"/>
            <a:stretch>
              <a:fillRect b="-1307"/>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F6FF"/>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2197" b="-2197"/>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F6FF"/>
        </a:solidFill>
        <a:effectLst/>
      </p:bgPr>
    </p:bg>
    <p:spTree>
      <p:nvGrpSpPr>
        <p:cNvPr id="1" name=""/>
        <p:cNvGrpSpPr/>
        <p:nvPr/>
      </p:nvGrpSpPr>
      <p:grpSpPr>
        <a:xfrm>
          <a:off x="0" y="0"/>
          <a:ext cx="0" cy="0"/>
          <a:chOff x="0" y="0"/>
          <a:chExt cx="0" cy="0"/>
        </a:xfrm>
      </p:grpSpPr>
      <p:sp>
        <p:nvSpPr>
          <p:cNvPr id="2" name="Freeform 2"/>
          <p:cNvSpPr/>
          <p:nvPr/>
        </p:nvSpPr>
        <p:spPr>
          <a:xfrm>
            <a:off x="0" y="0"/>
            <a:ext cx="18689936" cy="10287000"/>
          </a:xfrm>
          <a:custGeom>
            <a:avLst/>
            <a:gdLst/>
            <a:ahLst/>
            <a:cxnLst/>
            <a:rect l="l" t="t" r="r" b="b"/>
            <a:pathLst>
              <a:path w="18689936" h="10287000">
                <a:moveTo>
                  <a:pt x="0" y="0"/>
                </a:moveTo>
                <a:lnTo>
                  <a:pt x="18689936" y="0"/>
                </a:lnTo>
                <a:lnTo>
                  <a:pt x="18689936" y="10287000"/>
                </a:lnTo>
                <a:lnTo>
                  <a:pt x="0" y="10287000"/>
                </a:lnTo>
                <a:lnTo>
                  <a:pt x="0" y="0"/>
                </a:lnTo>
                <a:close/>
              </a:path>
            </a:pathLst>
          </a:custGeom>
          <a:blipFill>
            <a:blip r:embed="rId2"/>
            <a:stretch>
              <a:fillRect b="-2197"/>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2DDF8"/>
        </a:solidFill>
        <a:effectLst/>
      </p:bgPr>
    </p:bg>
    <p:spTree>
      <p:nvGrpSpPr>
        <p:cNvPr id="1" name=""/>
        <p:cNvGrpSpPr/>
        <p:nvPr/>
      </p:nvGrpSpPr>
      <p:grpSpPr>
        <a:xfrm>
          <a:off x="0" y="0"/>
          <a:ext cx="0" cy="0"/>
          <a:chOff x="0" y="0"/>
          <a:chExt cx="0" cy="0"/>
        </a:xfrm>
      </p:grpSpPr>
      <p:sp>
        <p:nvSpPr>
          <p:cNvPr id="2" name="Freeform 2"/>
          <p:cNvSpPr/>
          <p:nvPr/>
        </p:nvSpPr>
        <p:spPr>
          <a:xfrm>
            <a:off x="1423925" y="0"/>
            <a:ext cx="1544015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
        <p:nvSpPr>
          <p:cNvPr id="3" name="Freeform 3"/>
          <p:cNvSpPr/>
          <p:nvPr/>
        </p:nvSpPr>
        <p:spPr>
          <a:xfrm>
            <a:off x="827267" y="756325"/>
            <a:ext cx="3391747" cy="1500012"/>
          </a:xfrm>
          <a:custGeom>
            <a:avLst/>
            <a:gdLst/>
            <a:ahLst/>
            <a:cxnLst/>
            <a:rect l="l" t="t" r="r" b="b"/>
            <a:pathLst>
              <a:path w="3391747" h="1500012">
                <a:moveTo>
                  <a:pt x="0" y="0"/>
                </a:moveTo>
                <a:lnTo>
                  <a:pt x="3391747" y="0"/>
                </a:lnTo>
                <a:lnTo>
                  <a:pt x="3391747" y="1500012"/>
                </a:lnTo>
                <a:lnTo>
                  <a:pt x="0" y="1500012"/>
                </a:lnTo>
                <a:lnTo>
                  <a:pt x="0" y="0"/>
                </a:lnTo>
                <a:close/>
              </a:path>
            </a:pathLst>
          </a:custGeom>
          <a:blipFill>
            <a:blip r:embed="rId5">
              <a:alphaModFix amt="90000"/>
            </a:blip>
            <a:stretch>
              <a:fillRect/>
            </a:stretch>
          </a:blipFill>
        </p:spPr>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 b="-26"/>
            </a:stretch>
          </a:blipFill>
        </p:spPr>
      </p:sp>
      <p:sp>
        <p:nvSpPr>
          <p:cNvPr id="3" name="Freeform 3"/>
          <p:cNvSpPr/>
          <p:nvPr/>
        </p:nvSpPr>
        <p:spPr>
          <a:xfrm>
            <a:off x="14358558" y="0"/>
            <a:ext cx="3924583" cy="6438940"/>
          </a:xfrm>
          <a:custGeom>
            <a:avLst/>
            <a:gdLst/>
            <a:ahLst/>
            <a:cxnLst/>
            <a:rect l="l" t="t" r="r" b="b"/>
            <a:pathLst>
              <a:path w="3924583" h="6438940">
                <a:moveTo>
                  <a:pt x="0" y="0"/>
                </a:moveTo>
                <a:lnTo>
                  <a:pt x="3924583" y="0"/>
                </a:lnTo>
                <a:lnTo>
                  <a:pt x="3924583" y="6438940"/>
                </a:lnTo>
                <a:lnTo>
                  <a:pt x="0" y="6438940"/>
                </a:lnTo>
                <a:lnTo>
                  <a:pt x="0" y="0"/>
                </a:lnTo>
                <a:close/>
              </a:path>
            </a:pathLst>
          </a:custGeom>
          <a:blipFill>
            <a:blip r:embed="rId3"/>
            <a:stretch>
              <a:fillRect/>
            </a:stretch>
          </a:blipFill>
        </p:spPr>
      </p:sp>
      <p:sp>
        <p:nvSpPr>
          <p:cNvPr id="4" name="Freeform 4"/>
          <p:cNvSpPr/>
          <p:nvPr/>
        </p:nvSpPr>
        <p:spPr>
          <a:xfrm>
            <a:off x="649846" y="3214004"/>
            <a:ext cx="16551029" cy="3651284"/>
          </a:xfrm>
          <a:custGeom>
            <a:avLst/>
            <a:gdLst/>
            <a:ahLst/>
            <a:cxnLst/>
            <a:rect l="l" t="t" r="r" b="b"/>
            <a:pathLst>
              <a:path w="16551029" h="3651284">
                <a:moveTo>
                  <a:pt x="0" y="0"/>
                </a:moveTo>
                <a:lnTo>
                  <a:pt x="16551029" y="0"/>
                </a:lnTo>
                <a:lnTo>
                  <a:pt x="16551029" y="3651284"/>
                </a:lnTo>
                <a:lnTo>
                  <a:pt x="0" y="3651284"/>
                </a:lnTo>
                <a:lnTo>
                  <a:pt x="0" y="0"/>
                </a:lnTo>
                <a:close/>
              </a:path>
            </a:pathLst>
          </a:custGeom>
          <a:blipFill>
            <a:blip r:embed="rId4"/>
            <a:stretch>
              <a:fillRect/>
            </a:stretch>
          </a:blipFill>
        </p:spPr>
      </p:sp>
      <p:sp>
        <p:nvSpPr>
          <p:cNvPr id="5" name="Freeform 5"/>
          <p:cNvSpPr/>
          <p:nvPr/>
        </p:nvSpPr>
        <p:spPr>
          <a:xfrm>
            <a:off x="1087125" y="3640352"/>
            <a:ext cx="1749118" cy="1934962"/>
          </a:xfrm>
          <a:custGeom>
            <a:avLst/>
            <a:gdLst/>
            <a:ahLst/>
            <a:cxnLst/>
            <a:rect l="l" t="t" r="r" b="b"/>
            <a:pathLst>
              <a:path w="1749118" h="1934962">
                <a:moveTo>
                  <a:pt x="0" y="0"/>
                </a:moveTo>
                <a:lnTo>
                  <a:pt x="1749118" y="0"/>
                </a:lnTo>
                <a:lnTo>
                  <a:pt x="1749118" y="1934961"/>
                </a:lnTo>
                <a:lnTo>
                  <a:pt x="0" y="1934961"/>
                </a:lnTo>
                <a:lnTo>
                  <a:pt x="0" y="0"/>
                </a:lnTo>
                <a:close/>
              </a:path>
            </a:pathLst>
          </a:custGeom>
          <a:blipFill>
            <a:blip r:embed="rId5"/>
            <a:stretch>
              <a:fillRect/>
            </a:stretch>
          </a:blipFill>
        </p:spPr>
      </p:sp>
      <p:sp>
        <p:nvSpPr>
          <p:cNvPr id="6" name="Freeform 6"/>
          <p:cNvSpPr/>
          <p:nvPr/>
        </p:nvSpPr>
        <p:spPr>
          <a:xfrm>
            <a:off x="3043951" y="3421712"/>
            <a:ext cx="229572" cy="3017228"/>
          </a:xfrm>
          <a:custGeom>
            <a:avLst/>
            <a:gdLst/>
            <a:ahLst/>
            <a:cxnLst/>
            <a:rect l="l" t="t" r="r" b="b"/>
            <a:pathLst>
              <a:path w="229572" h="3017228">
                <a:moveTo>
                  <a:pt x="0" y="0"/>
                </a:moveTo>
                <a:lnTo>
                  <a:pt x="229572" y="0"/>
                </a:lnTo>
                <a:lnTo>
                  <a:pt x="229572" y="3017228"/>
                </a:lnTo>
                <a:lnTo>
                  <a:pt x="0" y="3017228"/>
                </a:lnTo>
                <a:lnTo>
                  <a:pt x="0" y="0"/>
                </a:lnTo>
                <a:close/>
              </a:path>
            </a:pathLst>
          </a:custGeom>
          <a:blipFill>
            <a:blip r:embed="rId6"/>
            <a:stretch>
              <a:fillRect/>
            </a:stretch>
          </a:blipFill>
        </p:spPr>
      </p:sp>
      <p:sp>
        <p:nvSpPr>
          <p:cNvPr id="7" name="Freeform 7"/>
          <p:cNvSpPr/>
          <p:nvPr/>
        </p:nvSpPr>
        <p:spPr>
          <a:xfrm>
            <a:off x="212566" y="6854356"/>
            <a:ext cx="4580503" cy="2798589"/>
          </a:xfrm>
          <a:custGeom>
            <a:avLst/>
            <a:gdLst/>
            <a:ahLst/>
            <a:cxnLst/>
            <a:rect l="l" t="t" r="r" b="b"/>
            <a:pathLst>
              <a:path w="4580503" h="2798589">
                <a:moveTo>
                  <a:pt x="0" y="0"/>
                </a:moveTo>
                <a:lnTo>
                  <a:pt x="4580503" y="0"/>
                </a:lnTo>
                <a:lnTo>
                  <a:pt x="4580503" y="2798589"/>
                </a:lnTo>
                <a:lnTo>
                  <a:pt x="0" y="2798589"/>
                </a:lnTo>
                <a:lnTo>
                  <a:pt x="0" y="0"/>
                </a:lnTo>
                <a:close/>
              </a:path>
            </a:pathLst>
          </a:custGeom>
          <a:blipFill>
            <a:blip r:embed="rId7"/>
            <a:stretch>
              <a:fillRect/>
            </a:stretch>
          </a:blipFill>
        </p:spPr>
      </p:sp>
      <p:sp>
        <p:nvSpPr>
          <p:cNvPr id="8" name="Freeform 8"/>
          <p:cNvSpPr/>
          <p:nvPr/>
        </p:nvSpPr>
        <p:spPr>
          <a:xfrm>
            <a:off x="4782137" y="6854356"/>
            <a:ext cx="4361863" cy="2798589"/>
          </a:xfrm>
          <a:custGeom>
            <a:avLst/>
            <a:gdLst/>
            <a:ahLst/>
            <a:cxnLst/>
            <a:rect l="l" t="t" r="r" b="b"/>
            <a:pathLst>
              <a:path w="4361863" h="2798589">
                <a:moveTo>
                  <a:pt x="0" y="0"/>
                </a:moveTo>
                <a:lnTo>
                  <a:pt x="4361863" y="0"/>
                </a:lnTo>
                <a:lnTo>
                  <a:pt x="4361863" y="2798589"/>
                </a:lnTo>
                <a:lnTo>
                  <a:pt x="0" y="2798589"/>
                </a:lnTo>
                <a:lnTo>
                  <a:pt x="0" y="0"/>
                </a:lnTo>
                <a:close/>
              </a:path>
            </a:pathLst>
          </a:custGeom>
          <a:blipFill>
            <a:blip r:embed="rId8"/>
            <a:stretch>
              <a:fillRect/>
            </a:stretch>
          </a:blipFill>
        </p:spPr>
      </p:sp>
      <p:sp>
        <p:nvSpPr>
          <p:cNvPr id="9" name="Freeform 9"/>
          <p:cNvSpPr/>
          <p:nvPr/>
        </p:nvSpPr>
        <p:spPr>
          <a:xfrm>
            <a:off x="9144000" y="6854356"/>
            <a:ext cx="4143223" cy="2798589"/>
          </a:xfrm>
          <a:custGeom>
            <a:avLst/>
            <a:gdLst/>
            <a:ahLst/>
            <a:cxnLst/>
            <a:rect l="l" t="t" r="r" b="b"/>
            <a:pathLst>
              <a:path w="4143223" h="2798589">
                <a:moveTo>
                  <a:pt x="0" y="0"/>
                </a:moveTo>
                <a:lnTo>
                  <a:pt x="4143223" y="0"/>
                </a:lnTo>
                <a:lnTo>
                  <a:pt x="4143223" y="2798589"/>
                </a:lnTo>
                <a:lnTo>
                  <a:pt x="0" y="2798589"/>
                </a:lnTo>
                <a:lnTo>
                  <a:pt x="0" y="0"/>
                </a:lnTo>
                <a:close/>
              </a:path>
            </a:pathLst>
          </a:custGeom>
          <a:blipFill>
            <a:blip r:embed="rId9"/>
            <a:stretch>
              <a:fillRect/>
            </a:stretch>
          </a:blipFill>
        </p:spPr>
      </p:sp>
      <p:sp>
        <p:nvSpPr>
          <p:cNvPr id="10" name="Freeform 10"/>
          <p:cNvSpPr/>
          <p:nvPr/>
        </p:nvSpPr>
        <p:spPr>
          <a:xfrm>
            <a:off x="13276291" y="6854356"/>
            <a:ext cx="4799142" cy="2798589"/>
          </a:xfrm>
          <a:custGeom>
            <a:avLst/>
            <a:gdLst/>
            <a:ahLst/>
            <a:cxnLst/>
            <a:rect l="l" t="t" r="r" b="b"/>
            <a:pathLst>
              <a:path w="4799142" h="2798589">
                <a:moveTo>
                  <a:pt x="0" y="0"/>
                </a:moveTo>
                <a:lnTo>
                  <a:pt x="4799143" y="0"/>
                </a:lnTo>
                <a:lnTo>
                  <a:pt x="4799143" y="2798589"/>
                </a:lnTo>
                <a:lnTo>
                  <a:pt x="0" y="2798589"/>
                </a:lnTo>
                <a:lnTo>
                  <a:pt x="0" y="0"/>
                </a:lnTo>
                <a:close/>
              </a:path>
            </a:pathLst>
          </a:custGeom>
          <a:blipFill>
            <a:blip r:embed="rId10"/>
            <a:stretch>
              <a:fillRect/>
            </a:stretch>
          </a:blipFill>
        </p:spPr>
      </p:sp>
      <p:sp>
        <p:nvSpPr>
          <p:cNvPr id="11" name="Freeform 11"/>
          <p:cNvSpPr/>
          <p:nvPr/>
        </p:nvSpPr>
        <p:spPr>
          <a:xfrm>
            <a:off x="3043951" y="9849721"/>
            <a:ext cx="3060956" cy="229572"/>
          </a:xfrm>
          <a:custGeom>
            <a:avLst/>
            <a:gdLst/>
            <a:ahLst/>
            <a:cxnLst/>
            <a:rect l="l" t="t" r="r" b="b"/>
            <a:pathLst>
              <a:path w="3060956" h="229572">
                <a:moveTo>
                  <a:pt x="0" y="0"/>
                </a:moveTo>
                <a:lnTo>
                  <a:pt x="3060957" y="0"/>
                </a:lnTo>
                <a:lnTo>
                  <a:pt x="3060957" y="229571"/>
                </a:lnTo>
                <a:lnTo>
                  <a:pt x="0" y="229571"/>
                </a:lnTo>
                <a:lnTo>
                  <a:pt x="0" y="0"/>
                </a:lnTo>
                <a:close/>
              </a:path>
            </a:pathLst>
          </a:custGeom>
          <a:blipFill>
            <a:blip r:embed="rId11"/>
            <a:stretch>
              <a:fillRect/>
            </a:stretch>
          </a:blipFill>
        </p:spPr>
      </p:sp>
      <p:sp>
        <p:nvSpPr>
          <p:cNvPr id="12" name="Freeform 12"/>
          <p:cNvSpPr/>
          <p:nvPr/>
        </p:nvSpPr>
        <p:spPr>
          <a:xfrm>
            <a:off x="12183092" y="9849721"/>
            <a:ext cx="3060956" cy="229572"/>
          </a:xfrm>
          <a:custGeom>
            <a:avLst/>
            <a:gdLst/>
            <a:ahLst/>
            <a:cxnLst/>
            <a:rect l="l" t="t" r="r" b="b"/>
            <a:pathLst>
              <a:path w="3060956" h="229572">
                <a:moveTo>
                  <a:pt x="0" y="0"/>
                </a:moveTo>
                <a:lnTo>
                  <a:pt x="3060957" y="0"/>
                </a:lnTo>
                <a:lnTo>
                  <a:pt x="3060957" y="229571"/>
                </a:lnTo>
                <a:lnTo>
                  <a:pt x="0" y="229571"/>
                </a:lnTo>
                <a:lnTo>
                  <a:pt x="0" y="0"/>
                </a:lnTo>
                <a:close/>
              </a:path>
            </a:pathLst>
          </a:custGeom>
          <a:blipFill>
            <a:blip r:embed="rId12"/>
            <a:stretch>
              <a:fillRect/>
            </a:stretch>
          </a:blipFill>
        </p:spPr>
      </p:sp>
      <p:sp>
        <p:nvSpPr>
          <p:cNvPr id="13" name="Freeform 13"/>
          <p:cNvSpPr/>
          <p:nvPr/>
        </p:nvSpPr>
        <p:spPr>
          <a:xfrm>
            <a:off x="13426236" y="3323324"/>
            <a:ext cx="3214004" cy="3214004"/>
          </a:xfrm>
          <a:custGeom>
            <a:avLst/>
            <a:gdLst/>
            <a:ahLst/>
            <a:cxnLst/>
            <a:rect l="l" t="t" r="r" b="b"/>
            <a:pathLst>
              <a:path w="3214004" h="3214004">
                <a:moveTo>
                  <a:pt x="0" y="0"/>
                </a:moveTo>
                <a:lnTo>
                  <a:pt x="3214004" y="0"/>
                </a:lnTo>
                <a:lnTo>
                  <a:pt x="3214004" y="3214004"/>
                </a:lnTo>
                <a:lnTo>
                  <a:pt x="0" y="321400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TextBox 14"/>
          <p:cNvSpPr txBox="1"/>
          <p:nvPr/>
        </p:nvSpPr>
        <p:spPr>
          <a:xfrm>
            <a:off x="856272" y="1052229"/>
            <a:ext cx="15064312" cy="1742675"/>
          </a:xfrm>
          <a:prstGeom prst="rect">
            <a:avLst/>
          </a:prstGeom>
        </p:spPr>
        <p:txBody>
          <a:bodyPr lIns="0" tIns="0" rIns="0" bIns="0" rtlCol="0" anchor="t">
            <a:spAutoFit/>
          </a:bodyPr>
          <a:lstStyle/>
          <a:p>
            <a:pPr algn="l">
              <a:lnSpc>
                <a:spcPts val="6827"/>
              </a:lnSpc>
            </a:pPr>
            <a:r>
              <a:rPr lang="en-US" sz="5937" spc="-118">
                <a:solidFill>
                  <a:srgbClr val="003C8B"/>
                </a:solidFill>
                <a:latin typeface="Francois One"/>
                <a:ea typeface="Francois One"/>
                <a:cs typeface="Francois One"/>
                <a:sym typeface="Francois One"/>
              </a:rPr>
              <a:t>Thông tin đối ngoại làm tốt vai trò định hình chủ quyền nhận thức của Việt Nam: một vài ví dụ</a:t>
            </a:r>
          </a:p>
        </p:txBody>
      </p:sp>
      <p:sp>
        <p:nvSpPr>
          <p:cNvPr id="15" name="TextBox 15"/>
          <p:cNvSpPr txBox="1"/>
          <p:nvPr/>
        </p:nvSpPr>
        <p:spPr>
          <a:xfrm>
            <a:off x="3350621" y="3707520"/>
            <a:ext cx="10075614" cy="2378937"/>
          </a:xfrm>
          <a:prstGeom prst="rect">
            <a:avLst/>
          </a:prstGeom>
        </p:spPr>
        <p:txBody>
          <a:bodyPr lIns="0" tIns="0" rIns="0" bIns="0" rtlCol="0" anchor="t">
            <a:spAutoFit/>
          </a:bodyPr>
          <a:lstStyle/>
          <a:p>
            <a:pPr algn="l">
              <a:lnSpc>
                <a:spcPts val="3802"/>
              </a:lnSpc>
            </a:pPr>
            <a:r>
              <a:rPr lang="en-US" sz="2716">
                <a:solidFill>
                  <a:srgbClr val="003470"/>
                </a:solidFill>
                <a:latin typeface="Asap"/>
                <a:ea typeface="Asap"/>
                <a:cs typeface="Asap"/>
                <a:sym typeface="Asap"/>
              </a:rPr>
              <a:t>Trong nhiều năm, các cơ quan báo chí đối ngoại của TTXVN đã</a:t>
            </a:r>
          </a:p>
          <a:p>
            <a:pPr algn="l">
              <a:lnSpc>
                <a:spcPts val="3802"/>
              </a:lnSpc>
            </a:pPr>
            <a:r>
              <a:rPr lang="en-US" sz="2716">
                <a:solidFill>
                  <a:srgbClr val="003470"/>
                </a:solidFill>
                <a:latin typeface="Asap"/>
                <a:ea typeface="Asap"/>
                <a:cs typeface="Asap"/>
                <a:sym typeface="Asap"/>
              </a:rPr>
              <a:t>liên tục cung cấp thông tin đa ngôn ngữ về cơ sở pháp lý, lịch sử</a:t>
            </a:r>
          </a:p>
          <a:p>
            <a:pPr algn="l">
              <a:lnSpc>
                <a:spcPts val="3802"/>
              </a:lnSpc>
            </a:pPr>
            <a:r>
              <a:rPr lang="en-US" sz="2716">
                <a:solidFill>
                  <a:srgbClr val="003470"/>
                </a:solidFill>
                <a:latin typeface="Asap"/>
                <a:ea typeface="Asap"/>
                <a:cs typeface="Asap"/>
                <a:sym typeface="Asap"/>
              </a:rPr>
              <a:t>và lập trường của Việt Nam. Những hoạt động này không chỉ</a:t>
            </a:r>
          </a:p>
          <a:p>
            <a:pPr algn="l">
              <a:lnSpc>
                <a:spcPts val="3802"/>
              </a:lnSpc>
            </a:pPr>
            <a:r>
              <a:rPr lang="en-US" sz="2716">
                <a:solidFill>
                  <a:srgbClr val="003470"/>
                </a:solidFill>
                <a:latin typeface="Asap"/>
                <a:ea typeface="Asap"/>
                <a:cs typeface="Asap"/>
                <a:sym typeface="Asap"/>
              </a:rPr>
              <a:t>hướng tới dư luân quốc tế mà còn giúp người dân Việt Nam trong và ngoài nước hiểu rõ hơn về chủ quyền biển đào của đất nước.</a:t>
            </a:r>
          </a:p>
        </p:txBody>
      </p:sp>
      <p:sp>
        <p:nvSpPr>
          <p:cNvPr id="16" name="TextBox 16"/>
          <p:cNvSpPr txBox="1"/>
          <p:nvPr/>
        </p:nvSpPr>
        <p:spPr>
          <a:xfrm>
            <a:off x="6182918" y="9737414"/>
            <a:ext cx="5922164" cy="393941"/>
          </a:xfrm>
          <a:prstGeom prst="rect">
            <a:avLst/>
          </a:prstGeom>
        </p:spPr>
        <p:txBody>
          <a:bodyPr lIns="0" tIns="0" rIns="0" bIns="0" rtlCol="0" anchor="t">
            <a:spAutoFit/>
          </a:bodyPr>
          <a:lstStyle/>
          <a:p>
            <a:pPr algn="ctr">
              <a:lnSpc>
                <a:spcPts val="3128"/>
              </a:lnSpc>
            </a:pPr>
            <a:r>
              <a:rPr lang="en-US" sz="2234" b="1">
                <a:solidFill>
                  <a:srgbClr val="003C8B"/>
                </a:solidFill>
                <a:latin typeface="Asap Medium"/>
                <a:ea typeface="Asap Medium"/>
                <a:cs typeface="Asap Medium"/>
                <a:sym typeface="Asap Medium"/>
              </a:rPr>
              <a:t>Phóng viên TTXVN tác nghiệp tại Trường Sa.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 b="-26"/>
            </a:stretch>
          </a:blipFill>
        </p:spPr>
      </p:sp>
      <p:sp>
        <p:nvSpPr>
          <p:cNvPr id="3" name="Freeform 3"/>
          <p:cNvSpPr/>
          <p:nvPr/>
        </p:nvSpPr>
        <p:spPr>
          <a:xfrm>
            <a:off x="11745813" y="0"/>
            <a:ext cx="6537328" cy="4503979"/>
          </a:xfrm>
          <a:custGeom>
            <a:avLst/>
            <a:gdLst/>
            <a:ahLst/>
            <a:cxnLst/>
            <a:rect l="l" t="t" r="r" b="b"/>
            <a:pathLst>
              <a:path w="6537328" h="4503979">
                <a:moveTo>
                  <a:pt x="0" y="0"/>
                </a:moveTo>
                <a:lnTo>
                  <a:pt x="6537328" y="0"/>
                </a:lnTo>
                <a:lnTo>
                  <a:pt x="6537328" y="4503979"/>
                </a:lnTo>
                <a:lnTo>
                  <a:pt x="0" y="4503979"/>
                </a:lnTo>
                <a:lnTo>
                  <a:pt x="0" y="0"/>
                </a:lnTo>
                <a:close/>
              </a:path>
            </a:pathLst>
          </a:custGeom>
          <a:blipFill>
            <a:blip r:embed="rId3"/>
            <a:stretch>
              <a:fillRect/>
            </a:stretch>
          </a:blipFill>
        </p:spPr>
      </p:sp>
      <p:sp>
        <p:nvSpPr>
          <p:cNvPr id="4" name="Freeform 4"/>
          <p:cNvSpPr/>
          <p:nvPr/>
        </p:nvSpPr>
        <p:spPr>
          <a:xfrm>
            <a:off x="431206" y="3214004"/>
            <a:ext cx="16769668" cy="3432644"/>
          </a:xfrm>
          <a:custGeom>
            <a:avLst/>
            <a:gdLst/>
            <a:ahLst/>
            <a:cxnLst/>
            <a:rect l="l" t="t" r="r" b="b"/>
            <a:pathLst>
              <a:path w="16769668" h="3432644">
                <a:moveTo>
                  <a:pt x="0" y="0"/>
                </a:moveTo>
                <a:lnTo>
                  <a:pt x="16769669" y="0"/>
                </a:lnTo>
                <a:lnTo>
                  <a:pt x="16769669" y="3432644"/>
                </a:lnTo>
                <a:lnTo>
                  <a:pt x="0" y="3432644"/>
                </a:lnTo>
                <a:lnTo>
                  <a:pt x="0" y="0"/>
                </a:lnTo>
                <a:close/>
              </a:path>
            </a:pathLst>
          </a:custGeom>
          <a:blipFill>
            <a:blip r:embed="rId4"/>
            <a:stretch>
              <a:fillRect/>
            </a:stretch>
          </a:blipFill>
        </p:spPr>
      </p:sp>
      <p:sp>
        <p:nvSpPr>
          <p:cNvPr id="5" name="Freeform 5"/>
          <p:cNvSpPr/>
          <p:nvPr/>
        </p:nvSpPr>
        <p:spPr>
          <a:xfrm>
            <a:off x="868486" y="3640352"/>
            <a:ext cx="1967758" cy="1934962"/>
          </a:xfrm>
          <a:custGeom>
            <a:avLst/>
            <a:gdLst/>
            <a:ahLst/>
            <a:cxnLst/>
            <a:rect l="l" t="t" r="r" b="b"/>
            <a:pathLst>
              <a:path w="1967758" h="1934962">
                <a:moveTo>
                  <a:pt x="0" y="0"/>
                </a:moveTo>
                <a:lnTo>
                  <a:pt x="1967757" y="0"/>
                </a:lnTo>
                <a:lnTo>
                  <a:pt x="1967757" y="1934961"/>
                </a:lnTo>
                <a:lnTo>
                  <a:pt x="0" y="1934961"/>
                </a:lnTo>
                <a:lnTo>
                  <a:pt x="0" y="0"/>
                </a:lnTo>
                <a:close/>
              </a:path>
            </a:pathLst>
          </a:custGeom>
          <a:blipFill>
            <a:blip r:embed="rId5"/>
            <a:stretch>
              <a:fillRect/>
            </a:stretch>
          </a:blipFill>
        </p:spPr>
      </p:sp>
      <p:sp>
        <p:nvSpPr>
          <p:cNvPr id="6" name="Freeform 6"/>
          <p:cNvSpPr/>
          <p:nvPr/>
        </p:nvSpPr>
        <p:spPr>
          <a:xfrm>
            <a:off x="3043951" y="3640352"/>
            <a:ext cx="229572" cy="2798589"/>
          </a:xfrm>
          <a:custGeom>
            <a:avLst/>
            <a:gdLst/>
            <a:ahLst/>
            <a:cxnLst/>
            <a:rect l="l" t="t" r="r" b="b"/>
            <a:pathLst>
              <a:path w="229572" h="2798589">
                <a:moveTo>
                  <a:pt x="0" y="0"/>
                </a:moveTo>
                <a:lnTo>
                  <a:pt x="229572" y="0"/>
                </a:lnTo>
                <a:lnTo>
                  <a:pt x="229572" y="2798588"/>
                </a:lnTo>
                <a:lnTo>
                  <a:pt x="0" y="2798588"/>
                </a:lnTo>
                <a:lnTo>
                  <a:pt x="0" y="0"/>
                </a:lnTo>
                <a:close/>
              </a:path>
            </a:pathLst>
          </a:custGeom>
          <a:blipFill>
            <a:blip r:embed="rId6"/>
            <a:stretch>
              <a:fillRect/>
            </a:stretch>
          </a:blipFill>
        </p:spPr>
      </p:sp>
      <p:sp>
        <p:nvSpPr>
          <p:cNvPr id="7" name="Freeform 7"/>
          <p:cNvSpPr/>
          <p:nvPr/>
        </p:nvSpPr>
        <p:spPr>
          <a:xfrm>
            <a:off x="649846" y="6635716"/>
            <a:ext cx="3279596" cy="3017228"/>
          </a:xfrm>
          <a:custGeom>
            <a:avLst/>
            <a:gdLst/>
            <a:ahLst/>
            <a:cxnLst/>
            <a:rect l="l" t="t" r="r" b="b"/>
            <a:pathLst>
              <a:path w="3279596" h="3017228">
                <a:moveTo>
                  <a:pt x="0" y="0"/>
                </a:moveTo>
                <a:lnTo>
                  <a:pt x="3279596" y="0"/>
                </a:lnTo>
                <a:lnTo>
                  <a:pt x="3279596" y="3017229"/>
                </a:lnTo>
                <a:lnTo>
                  <a:pt x="0" y="3017229"/>
                </a:lnTo>
                <a:lnTo>
                  <a:pt x="0" y="0"/>
                </a:lnTo>
                <a:close/>
              </a:path>
            </a:pathLst>
          </a:custGeom>
          <a:blipFill>
            <a:blip r:embed="rId7"/>
            <a:stretch>
              <a:fillRect/>
            </a:stretch>
          </a:blipFill>
        </p:spPr>
      </p:sp>
      <p:sp>
        <p:nvSpPr>
          <p:cNvPr id="8" name="Freeform 8"/>
          <p:cNvSpPr/>
          <p:nvPr/>
        </p:nvSpPr>
        <p:spPr>
          <a:xfrm>
            <a:off x="3918510" y="6635716"/>
            <a:ext cx="3487304" cy="3017228"/>
          </a:xfrm>
          <a:custGeom>
            <a:avLst/>
            <a:gdLst/>
            <a:ahLst/>
            <a:cxnLst/>
            <a:rect l="l" t="t" r="r" b="b"/>
            <a:pathLst>
              <a:path w="3487304" h="3017228">
                <a:moveTo>
                  <a:pt x="0" y="0"/>
                </a:moveTo>
                <a:lnTo>
                  <a:pt x="3487304" y="0"/>
                </a:lnTo>
                <a:lnTo>
                  <a:pt x="3487304" y="3017229"/>
                </a:lnTo>
                <a:lnTo>
                  <a:pt x="0" y="3017229"/>
                </a:lnTo>
                <a:lnTo>
                  <a:pt x="0" y="0"/>
                </a:lnTo>
                <a:close/>
              </a:path>
            </a:pathLst>
          </a:custGeom>
          <a:blipFill>
            <a:blip r:embed="rId8"/>
            <a:stretch>
              <a:fillRect/>
            </a:stretch>
          </a:blipFill>
        </p:spPr>
      </p:sp>
      <p:sp>
        <p:nvSpPr>
          <p:cNvPr id="9" name="Freeform 9"/>
          <p:cNvSpPr/>
          <p:nvPr/>
        </p:nvSpPr>
        <p:spPr>
          <a:xfrm>
            <a:off x="7394882" y="6635716"/>
            <a:ext cx="3716876" cy="3017228"/>
          </a:xfrm>
          <a:custGeom>
            <a:avLst/>
            <a:gdLst/>
            <a:ahLst/>
            <a:cxnLst/>
            <a:rect l="l" t="t" r="r" b="b"/>
            <a:pathLst>
              <a:path w="3716876" h="3017228">
                <a:moveTo>
                  <a:pt x="0" y="0"/>
                </a:moveTo>
                <a:lnTo>
                  <a:pt x="3716876" y="0"/>
                </a:lnTo>
                <a:lnTo>
                  <a:pt x="3716876" y="3017229"/>
                </a:lnTo>
                <a:lnTo>
                  <a:pt x="0" y="3017229"/>
                </a:lnTo>
                <a:lnTo>
                  <a:pt x="0" y="0"/>
                </a:lnTo>
                <a:close/>
              </a:path>
            </a:pathLst>
          </a:custGeom>
          <a:blipFill>
            <a:blip r:embed="rId9"/>
            <a:stretch>
              <a:fillRect/>
            </a:stretch>
          </a:blipFill>
        </p:spPr>
      </p:sp>
      <p:sp>
        <p:nvSpPr>
          <p:cNvPr id="10" name="Freeform 10"/>
          <p:cNvSpPr/>
          <p:nvPr/>
        </p:nvSpPr>
        <p:spPr>
          <a:xfrm>
            <a:off x="11100826" y="6635716"/>
            <a:ext cx="3705944" cy="3017228"/>
          </a:xfrm>
          <a:custGeom>
            <a:avLst/>
            <a:gdLst/>
            <a:ahLst/>
            <a:cxnLst/>
            <a:rect l="l" t="t" r="r" b="b"/>
            <a:pathLst>
              <a:path w="3705944" h="3017228">
                <a:moveTo>
                  <a:pt x="0" y="0"/>
                </a:moveTo>
                <a:lnTo>
                  <a:pt x="3705943" y="0"/>
                </a:lnTo>
                <a:lnTo>
                  <a:pt x="3705943" y="3017229"/>
                </a:lnTo>
                <a:lnTo>
                  <a:pt x="0" y="3017229"/>
                </a:lnTo>
                <a:lnTo>
                  <a:pt x="0" y="0"/>
                </a:lnTo>
                <a:close/>
              </a:path>
            </a:pathLst>
          </a:custGeom>
          <a:blipFill>
            <a:blip r:embed="rId10"/>
            <a:stretch>
              <a:fillRect/>
            </a:stretch>
          </a:blipFill>
        </p:spPr>
      </p:sp>
      <p:sp>
        <p:nvSpPr>
          <p:cNvPr id="11" name="Freeform 11"/>
          <p:cNvSpPr/>
          <p:nvPr/>
        </p:nvSpPr>
        <p:spPr>
          <a:xfrm>
            <a:off x="14795837" y="6635716"/>
            <a:ext cx="2842317" cy="3017228"/>
          </a:xfrm>
          <a:custGeom>
            <a:avLst/>
            <a:gdLst/>
            <a:ahLst/>
            <a:cxnLst/>
            <a:rect l="l" t="t" r="r" b="b"/>
            <a:pathLst>
              <a:path w="2842317" h="3017228">
                <a:moveTo>
                  <a:pt x="0" y="0"/>
                </a:moveTo>
                <a:lnTo>
                  <a:pt x="2842317" y="0"/>
                </a:lnTo>
                <a:lnTo>
                  <a:pt x="2842317" y="3017229"/>
                </a:lnTo>
                <a:lnTo>
                  <a:pt x="0" y="3017229"/>
                </a:lnTo>
                <a:lnTo>
                  <a:pt x="0" y="0"/>
                </a:lnTo>
                <a:close/>
              </a:path>
            </a:pathLst>
          </a:custGeom>
          <a:blipFill>
            <a:blip r:embed="rId11"/>
            <a:stretch>
              <a:fillRect/>
            </a:stretch>
          </a:blipFill>
        </p:spPr>
      </p:sp>
      <p:sp>
        <p:nvSpPr>
          <p:cNvPr id="12" name="Freeform 12"/>
          <p:cNvSpPr/>
          <p:nvPr/>
        </p:nvSpPr>
        <p:spPr>
          <a:xfrm>
            <a:off x="3699870" y="9642013"/>
            <a:ext cx="2186397" cy="218640"/>
          </a:xfrm>
          <a:custGeom>
            <a:avLst/>
            <a:gdLst/>
            <a:ahLst/>
            <a:cxnLst/>
            <a:rect l="l" t="t" r="r" b="b"/>
            <a:pathLst>
              <a:path w="2186397" h="218640">
                <a:moveTo>
                  <a:pt x="0" y="0"/>
                </a:moveTo>
                <a:lnTo>
                  <a:pt x="2186398" y="0"/>
                </a:lnTo>
                <a:lnTo>
                  <a:pt x="2186398" y="218639"/>
                </a:lnTo>
                <a:lnTo>
                  <a:pt x="0" y="218639"/>
                </a:lnTo>
                <a:lnTo>
                  <a:pt x="0" y="0"/>
                </a:lnTo>
                <a:close/>
              </a:path>
            </a:pathLst>
          </a:custGeom>
          <a:blipFill>
            <a:blip r:embed="rId12"/>
            <a:stretch>
              <a:fillRect/>
            </a:stretch>
          </a:blipFill>
        </p:spPr>
      </p:sp>
      <p:sp>
        <p:nvSpPr>
          <p:cNvPr id="13" name="Freeform 13"/>
          <p:cNvSpPr/>
          <p:nvPr/>
        </p:nvSpPr>
        <p:spPr>
          <a:xfrm>
            <a:off x="12401732" y="9642013"/>
            <a:ext cx="2186397" cy="218640"/>
          </a:xfrm>
          <a:custGeom>
            <a:avLst/>
            <a:gdLst/>
            <a:ahLst/>
            <a:cxnLst/>
            <a:rect l="l" t="t" r="r" b="b"/>
            <a:pathLst>
              <a:path w="2186397" h="218640">
                <a:moveTo>
                  <a:pt x="0" y="0"/>
                </a:moveTo>
                <a:lnTo>
                  <a:pt x="2186398" y="0"/>
                </a:lnTo>
                <a:lnTo>
                  <a:pt x="2186398" y="218639"/>
                </a:lnTo>
                <a:lnTo>
                  <a:pt x="0" y="218639"/>
                </a:lnTo>
                <a:lnTo>
                  <a:pt x="0" y="0"/>
                </a:lnTo>
                <a:close/>
              </a:path>
            </a:pathLst>
          </a:custGeom>
          <a:blipFill>
            <a:blip r:embed="rId13"/>
            <a:stretch>
              <a:fillRect/>
            </a:stretch>
          </a:blipFill>
        </p:spPr>
      </p:sp>
      <p:sp>
        <p:nvSpPr>
          <p:cNvPr id="14" name="Freeform 14"/>
          <p:cNvSpPr/>
          <p:nvPr/>
        </p:nvSpPr>
        <p:spPr>
          <a:xfrm>
            <a:off x="13494931" y="3148867"/>
            <a:ext cx="3562918" cy="3562918"/>
          </a:xfrm>
          <a:custGeom>
            <a:avLst/>
            <a:gdLst/>
            <a:ahLst/>
            <a:cxnLst/>
            <a:rect l="l" t="t" r="r" b="b"/>
            <a:pathLst>
              <a:path w="3562918" h="3562918">
                <a:moveTo>
                  <a:pt x="0" y="0"/>
                </a:moveTo>
                <a:lnTo>
                  <a:pt x="3562918" y="0"/>
                </a:lnTo>
                <a:lnTo>
                  <a:pt x="3562918" y="3562918"/>
                </a:lnTo>
                <a:lnTo>
                  <a:pt x="0" y="356291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TextBox 15"/>
          <p:cNvSpPr txBox="1"/>
          <p:nvPr/>
        </p:nvSpPr>
        <p:spPr>
          <a:xfrm>
            <a:off x="649846" y="1028700"/>
            <a:ext cx="15567150" cy="1809750"/>
          </a:xfrm>
          <a:prstGeom prst="rect">
            <a:avLst/>
          </a:prstGeom>
        </p:spPr>
        <p:txBody>
          <a:bodyPr lIns="0" tIns="0" rIns="0" bIns="0" rtlCol="0" anchor="t">
            <a:spAutoFit/>
          </a:bodyPr>
          <a:lstStyle/>
          <a:p>
            <a:pPr algn="l">
              <a:lnSpc>
                <a:spcPts val="7126"/>
              </a:lnSpc>
            </a:pPr>
            <a:r>
              <a:rPr lang="en-US" sz="5938">
                <a:solidFill>
                  <a:srgbClr val="004AAD"/>
                </a:solidFill>
                <a:latin typeface="Francois One"/>
                <a:ea typeface="Francois One"/>
                <a:cs typeface="Francois One"/>
                <a:sym typeface="Francois One"/>
              </a:rPr>
              <a:t>Thông tin đối ngoại làm tốt vai trò định hình chủ quyền nhận thức của Việt Nam: một vài ví dụ</a:t>
            </a:r>
          </a:p>
        </p:txBody>
      </p:sp>
      <p:sp>
        <p:nvSpPr>
          <p:cNvPr id="16" name="TextBox 16"/>
          <p:cNvSpPr txBox="1"/>
          <p:nvPr/>
        </p:nvSpPr>
        <p:spPr>
          <a:xfrm>
            <a:off x="3273523" y="3550007"/>
            <a:ext cx="10221408" cy="2646338"/>
          </a:xfrm>
          <a:prstGeom prst="rect">
            <a:avLst/>
          </a:prstGeom>
        </p:spPr>
        <p:txBody>
          <a:bodyPr lIns="0" tIns="0" rIns="0" bIns="0" rtlCol="0" anchor="t">
            <a:spAutoFit/>
          </a:bodyPr>
          <a:lstStyle/>
          <a:p>
            <a:pPr algn="l">
              <a:lnSpc>
                <a:spcPts val="4250"/>
              </a:lnSpc>
            </a:pPr>
            <a:r>
              <a:rPr lang="en-US" sz="2656">
                <a:solidFill>
                  <a:srgbClr val="003470"/>
                </a:solidFill>
                <a:latin typeface="Asap"/>
                <a:ea typeface="Asap"/>
                <a:cs typeface="Asap"/>
                <a:sym typeface="Asap"/>
              </a:rPr>
              <a:t>Các kênh truyền thông đối ngoại đã làm rất tốt vai trò của mình trong đại dịch COVID-19. Hình ảnh Việt Nam kiểm soát dịch bệnh hiệu quả giai đoạn đầu được lan tỏa rộng rãi trên toàn cầu. Điều này không chỉ nâng cao uy tin quốc gia ở nước ngoài mà còn củng cố niềm tin của người dân trong nước đối với năng lực quản trị quốc gia.</a:t>
            </a:r>
          </a:p>
        </p:txBody>
      </p:sp>
      <p:sp>
        <p:nvSpPr>
          <p:cNvPr id="17" name="TextBox 17"/>
          <p:cNvSpPr txBox="1"/>
          <p:nvPr/>
        </p:nvSpPr>
        <p:spPr>
          <a:xfrm>
            <a:off x="6036692" y="9613970"/>
            <a:ext cx="6214616" cy="393941"/>
          </a:xfrm>
          <a:prstGeom prst="rect">
            <a:avLst/>
          </a:prstGeom>
        </p:spPr>
        <p:txBody>
          <a:bodyPr lIns="0" tIns="0" rIns="0" bIns="0" rtlCol="0" anchor="t">
            <a:spAutoFit/>
          </a:bodyPr>
          <a:lstStyle/>
          <a:p>
            <a:pPr algn="ctr">
              <a:lnSpc>
                <a:spcPts val="3128"/>
              </a:lnSpc>
            </a:pPr>
            <a:r>
              <a:rPr lang="en-US" sz="2234" b="1">
                <a:solidFill>
                  <a:srgbClr val="004AAD"/>
                </a:solidFill>
                <a:latin typeface="Asap Medium"/>
                <a:ea typeface="Asap Medium"/>
                <a:cs typeface="Asap Medium"/>
                <a:sym typeface="Asap Medium"/>
              </a:rPr>
              <a:t>Phóng viên TTXVN tác nghiệp đạt dịch Covid-19.</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351234" cy="10287000"/>
          </a:xfrm>
          <a:custGeom>
            <a:avLst/>
            <a:gdLst/>
            <a:ahLst/>
            <a:cxnLst/>
            <a:rect l="l" t="t" r="r" b="b"/>
            <a:pathLst>
              <a:path w="12351234" h="10287000">
                <a:moveTo>
                  <a:pt x="0" y="0"/>
                </a:moveTo>
                <a:lnTo>
                  <a:pt x="12351234" y="0"/>
                </a:lnTo>
                <a:lnTo>
                  <a:pt x="12351234" y="10287000"/>
                </a:lnTo>
                <a:lnTo>
                  <a:pt x="0" y="10287000"/>
                </a:lnTo>
                <a:lnTo>
                  <a:pt x="0" y="0"/>
                </a:lnTo>
                <a:close/>
              </a:path>
            </a:pathLst>
          </a:custGeom>
          <a:blipFill>
            <a:blip r:embed="rId2"/>
            <a:stretch>
              <a:fillRect t="-31" r="-25008" b="-31"/>
            </a:stretch>
          </a:blipFill>
        </p:spPr>
      </p:sp>
      <p:sp>
        <p:nvSpPr>
          <p:cNvPr id="3" name="Freeform 3"/>
          <p:cNvSpPr/>
          <p:nvPr/>
        </p:nvSpPr>
        <p:spPr>
          <a:xfrm>
            <a:off x="4825" y="8107040"/>
            <a:ext cx="4058543" cy="2179960"/>
          </a:xfrm>
          <a:custGeom>
            <a:avLst/>
            <a:gdLst/>
            <a:ahLst/>
            <a:cxnLst/>
            <a:rect l="l" t="t" r="r" b="b"/>
            <a:pathLst>
              <a:path w="4058543" h="2179960">
                <a:moveTo>
                  <a:pt x="0" y="0"/>
                </a:moveTo>
                <a:lnTo>
                  <a:pt x="4058543" y="0"/>
                </a:lnTo>
                <a:lnTo>
                  <a:pt x="4058543" y="2179960"/>
                </a:lnTo>
                <a:lnTo>
                  <a:pt x="0" y="2179960"/>
                </a:lnTo>
                <a:lnTo>
                  <a:pt x="0" y="0"/>
                </a:lnTo>
                <a:close/>
              </a:path>
            </a:pathLst>
          </a:custGeom>
          <a:blipFill>
            <a:blip r:embed="rId3"/>
            <a:stretch>
              <a:fillRect/>
            </a:stretch>
          </a:blipFill>
        </p:spPr>
      </p:sp>
      <p:sp>
        <p:nvSpPr>
          <p:cNvPr id="4" name="TextBox 4"/>
          <p:cNvSpPr txBox="1"/>
          <p:nvPr/>
        </p:nvSpPr>
        <p:spPr>
          <a:xfrm>
            <a:off x="623965" y="1175323"/>
            <a:ext cx="11528165" cy="7032374"/>
          </a:xfrm>
          <a:prstGeom prst="rect">
            <a:avLst/>
          </a:prstGeom>
        </p:spPr>
        <p:txBody>
          <a:bodyPr lIns="0" tIns="0" rIns="0" bIns="0" rtlCol="0" anchor="t">
            <a:spAutoFit/>
          </a:bodyPr>
          <a:lstStyle/>
          <a:p>
            <a:pPr algn="l">
              <a:lnSpc>
                <a:spcPts val="5613"/>
              </a:lnSpc>
            </a:pPr>
            <a:r>
              <a:rPr lang="en-US" sz="4009">
                <a:solidFill>
                  <a:srgbClr val="003C80"/>
                </a:solidFill>
                <a:latin typeface="Asap"/>
                <a:ea typeface="Asap"/>
                <a:cs typeface="Asap"/>
                <a:sym typeface="Asap"/>
              </a:rPr>
              <a:t>Đối với Việt Nam, chủ quyền nhận thức</a:t>
            </a:r>
          </a:p>
          <a:p>
            <a:pPr algn="l">
              <a:lnSpc>
                <a:spcPts val="5613"/>
              </a:lnSpc>
            </a:pPr>
            <a:r>
              <a:rPr lang="en-US" sz="4009">
                <a:solidFill>
                  <a:srgbClr val="003C80"/>
                </a:solidFill>
                <a:latin typeface="Asap"/>
                <a:ea typeface="Asap"/>
                <a:cs typeface="Asap"/>
                <a:sym typeface="Asap"/>
              </a:rPr>
              <a:t>mà báo chí đối ngoại cần góp sức xây dựng là</a:t>
            </a:r>
          </a:p>
          <a:p>
            <a:pPr algn="l">
              <a:lnSpc>
                <a:spcPts val="5613"/>
              </a:lnSpc>
            </a:pPr>
            <a:r>
              <a:rPr lang="en-US" sz="4009">
                <a:solidFill>
                  <a:srgbClr val="003C80"/>
                </a:solidFill>
                <a:latin typeface="Asap"/>
                <a:ea typeface="Asap"/>
                <a:cs typeface="Asap"/>
                <a:sym typeface="Asap"/>
              </a:rPr>
              <a:t>cho thế giới thấy hình ảnh một đất nước Việt Nam</a:t>
            </a:r>
          </a:p>
          <a:p>
            <a:pPr algn="l">
              <a:lnSpc>
                <a:spcPts val="5613"/>
              </a:lnSpc>
            </a:pPr>
            <a:r>
              <a:rPr lang="en-US" sz="4009">
                <a:solidFill>
                  <a:srgbClr val="003C80"/>
                </a:solidFill>
                <a:latin typeface="Asap"/>
                <a:ea typeface="Asap"/>
                <a:cs typeface="Asap"/>
                <a:sym typeface="Asap"/>
              </a:rPr>
              <a:t>không chỉ là một nền kinh tế đang phát triển,</a:t>
            </a:r>
          </a:p>
          <a:p>
            <a:pPr algn="l">
              <a:lnSpc>
                <a:spcPts val="5613"/>
              </a:lnSpc>
            </a:pPr>
            <a:r>
              <a:rPr lang="en-US" sz="4009">
                <a:solidFill>
                  <a:srgbClr val="003C80"/>
                </a:solidFill>
                <a:latin typeface="Asap"/>
                <a:ea typeface="Asap"/>
                <a:cs typeface="Asap"/>
                <a:sym typeface="Asap"/>
              </a:rPr>
              <a:t>mà còn là một quốc gia tích cực hội nhập,</a:t>
            </a:r>
          </a:p>
          <a:p>
            <a:pPr algn="l">
              <a:lnSpc>
                <a:spcPts val="5613"/>
              </a:lnSpc>
            </a:pPr>
            <a:r>
              <a:rPr lang="en-US" sz="4009">
                <a:solidFill>
                  <a:srgbClr val="003C80"/>
                </a:solidFill>
                <a:latin typeface="Asap"/>
                <a:ea typeface="Asap"/>
                <a:cs typeface="Asap"/>
                <a:sym typeface="Asap"/>
              </a:rPr>
              <a:t>đóng góp vào các vấn đề toàn cầu như</a:t>
            </a:r>
          </a:p>
          <a:p>
            <a:pPr algn="l">
              <a:lnSpc>
                <a:spcPts val="5613"/>
              </a:lnSpc>
            </a:pPr>
            <a:r>
              <a:rPr lang="en-US" sz="4009">
                <a:solidFill>
                  <a:srgbClr val="003C80"/>
                </a:solidFill>
                <a:latin typeface="Asap"/>
                <a:ea typeface="Asap"/>
                <a:cs typeface="Asap"/>
                <a:sym typeface="Asap"/>
              </a:rPr>
              <a:t>ngoại giao vaccine, chuyến đổi xanh,</a:t>
            </a:r>
          </a:p>
          <a:p>
            <a:pPr algn="l">
              <a:lnSpc>
                <a:spcPts val="5613"/>
              </a:lnSpc>
            </a:pPr>
            <a:r>
              <a:rPr lang="en-US" sz="4009">
                <a:solidFill>
                  <a:srgbClr val="003C80"/>
                </a:solidFill>
                <a:latin typeface="Asap"/>
                <a:ea typeface="Asap"/>
                <a:cs typeface="Asap"/>
                <a:sym typeface="Asap"/>
              </a:rPr>
              <a:t>bảo đảm an ninh lương thực,</a:t>
            </a:r>
          </a:p>
          <a:p>
            <a:pPr algn="l">
              <a:lnSpc>
                <a:spcPts val="5613"/>
              </a:lnSpc>
            </a:pPr>
            <a:r>
              <a:rPr lang="en-US" sz="4009">
                <a:solidFill>
                  <a:srgbClr val="003C80"/>
                </a:solidFill>
                <a:latin typeface="Asap"/>
                <a:ea typeface="Asap"/>
                <a:cs typeface="Asap"/>
                <a:sym typeface="Asap"/>
              </a:rPr>
              <a:t>phòng chống tội phạm mạng</a:t>
            </a:r>
          </a:p>
          <a:p>
            <a:pPr algn="l">
              <a:lnSpc>
                <a:spcPts val="5613"/>
              </a:lnSpc>
            </a:pPr>
            <a:r>
              <a:rPr lang="en-US" sz="4009">
                <a:solidFill>
                  <a:srgbClr val="003C80"/>
                </a:solidFill>
                <a:latin typeface="Asap"/>
                <a:ea typeface="Asap"/>
                <a:cs typeface="Asap"/>
                <a:sym typeface="Asap"/>
              </a:rPr>
              <a:t>cho đến gìn giữ hòa bình...vv</a:t>
            </a:r>
          </a:p>
        </p:txBody>
      </p:sp>
      <p:grpSp>
        <p:nvGrpSpPr>
          <p:cNvPr id="5" name="Group 5"/>
          <p:cNvGrpSpPr/>
          <p:nvPr/>
        </p:nvGrpSpPr>
        <p:grpSpPr>
          <a:xfrm>
            <a:off x="11837383" y="309718"/>
            <a:ext cx="6381106" cy="4515659"/>
            <a:chOff x="0" y="0"/>
            <a:chExt cx="1373770" cy="972163"/>
          </a:xfrm>
        </p:grpSpPr>
        <p:sp>
          <p:nvSpPr>
            <p:cNvPr id="6" name="Freeform 6"/>
            <p:cNvSpPr/>
            <p:nvPr/>
          </p:nvSpPr>
          <p:spPr>
            <a:xfrm>
              <a:off x="0" y="0"/>
              <a:ext cx="1373770" cy="972163"/>
            </a:xfrm>
            <a:custGeom>
              <a:avLst/>
              <a:gdLst/>
              <a:ahLst/>
              <a:cxnLst/>
              <a:rect l="l" t="t" r="r" b="b"/>
              <a:pathLst>
                <a:path w="1373770" h="972163">
                  <a:moveTo>
                    <a:pt x="1349525" y="155341"/>
                  </a:moveTo>
                  <a:lnTo>
                    <a:pt x="1238947" y="31728"/>
                  </a:lnTo>
                  <a:cubicBezTo>
                    <a:pt x="1220887" y="11539"/>
                    <a:pt x="1195081" y="0"/>
                    <a:pt x="1167992" y="0"/>
                  </a:cubicBezTo>
                  <a:lnTo>
                    <a:pt x="205781" y="10"/>
                  </a:lnTo>
                  <a:cubicBezTo>
                    <a:pt x="178693" y="10"/>
                    <a:pt x="152888" y="11550"/>
                    <a:pt x="134828" y="31739"/>
                  </a:cubicBezTo>
                  <a:lnTo>
                    <a:pt x="24247" y="155355"/>
                  </a:lnTo>
                  <a:cubicBezTo>
                    <a:pt x="8634" y="172808"/>
                    <a:pt x="1" y="195404"/>
                    <a:pt x="0" y="218821"/>
                  </a:cubicBezTo>
                  <a:lnTo>
                    <a:pt x="0" y="753351"/>
                  </a:lnTo>
                  <a:cubicBezTo>
                    <a:pt x="0" y="776771"/>
                    <a:pt x="8633" y="799369"/>
                    <a:pt x="24247" y="816823"/>
                  </a:cubicBezTo>
                  <a:lnTo>
                    <a:pt x="134824" y="940435"/>
                  </a:lnTo>
                  <a:cubicBezTo>
                    <a:pt x="152885" y="960624"/>
                    <a:pt x="178690" y="972164"/>
                    <a:pt x="205778" y="972163"/>
                  </a:cubicBezTo>
                  <a:lnTo>
                    <a:pt x="1167990" y="972155"/>
                  </a:lnTo>
                  <a:cubicBezTo>
                    <a:pt x="1195078" y="972155"/>
                    <a:pt x="1220883" y="960615"/>
                    <a:pt x="1238942" y="940426"/>
                  </a:cubicBezTo>
                  <a:lnTo>
                    <a:pt x="1349524" y="816811"/>
                  </a:lnTo>
                  <a:cubicBezTo>
                    <a:pt x="1365138" y="799356"/>
                    <a:pt x="1373771" y="776758"/>
                    <a:pt x="1373770" y="753339"/>
                  </a:cubicBezTo>
                  <a:lnTo>
                    <a:pt x="1373770" y="218812"/>
                  </a:lnTo>
                  <a:cubicBezTo>
                    <a:pt x="1373771" y="195393"/>
                    <a:pt x="1365139" y="172796"/>
                    <a:pt x="1349525" y="155341"/>
                  </a:cubicBezTo>
                  <a:close/>
                </a:path>
              </a:pathLst>
            </a:custGeom>
            <a:blipFill>
              <a:blip r:embed="rId4"/>
              <a:stretch>
                <a:fillRect l="-12728" r="-108415"/>
              </a:stretch>
            </a:blipFill>
            <a:ln w="95250" cap="sq">
              <a:solidFill>
                <a:srgbClr val="B2D7F2"/>
              </a:solidFill>
              <a:prstDash val="solid"/>
              <a:miter/>
            </a:ln>
          </p:spPr>
        </p:sp>
      </p:grpSp>
      <p:grpSp>
        <p:nvGrpSpPr>
          <p:cNvPr id="7" name="Group 7"/>
          <p:cNvGrpSpPr/>
          <p:nvPr/>
        </p:nvGrpSpPr>
        <p:grpSpPr>
          <a:xfrm>
            <a:off x="10201148" y="4825376"/>
            <a:ext cx="7268313" cy="5143500"/>
            <a:chOff x="0" y="0"/>
            <a:chExt cx="1373770" cy="972163"/>
          </a:xfrm>
        </p:grpSpPr>
        <p:sp>
          <p:nvSpPr>
            <p:cNvPr id="8" name="Freeform 8"/>
            <p:cNvSpPr/>
            <p:nvPr/>
          </p:nvSpPr>
          <p:spPr>
            <a:xfrm>
              <a:off x="0" y="0"/>
              <a:ext cx="1373770" cy="972163"/>
            </a:xfrm>
            <a:custGeom>
              <a:avLst/>
              <a:gdLst/>
              <a:ahLst/>
              <a:cxnLst/>
              <a:rect l="l" t="t" r="r" b="b"/>
              <a:pathLst>
                <a:path w="1373770" h="972163">
                  <a:moveTo>
                    <a:pt x="1349525" y="155341"/>
                  </a:moveTo>
                  <a:lnTo>
                    <a:pt x="1238947" y="31728"/>
                  </a:lnTo>
                  <a:cubicBezTo>
                    <a:pt x="1220887" y="11539"/>
                    <a:pt x="1195081" y="0"/>
                    <a:pt x="1167992" y="0"/>
                  </a:cubicBezTo>
                  <a:lnTo>
                    <a:pt x="205781" y="10"/>
                  </a:lnTo>
                  <a:cubicBezTo>
                    <a:pt x="178693" y="10"/>
                    <a:pt x="152888" y="11550"/>
                    <a:pt x="134828" y="31739"/>
                  </a:cubicBezTo>
                  <a:lnTo>
                    <a:pt x="24247" y="155355"/>
                  </a:lnTo>
                  <a:cubicBezTo>
                    <a:pt x="8634" y="172808"/>
                    <a:pt x="1" y="195404"/>
                    <a:pt x="0" y="218821"/>
                  </a:cubicBezTo>
                  <a:lnTo>
                    <a:pt x="0" y="753351"/>
                  </a:lnTo>
                  <a:cubicBezTo>
                    <a:pt x="0" y="776771"/>
                    <a:pt x="8633" y="799369"/>
                    <a:pt x="24247" y="816823"/>
                  </a:cubicBezTo>
                  <a:lnTo>
                    <a:pt x="134824" y="940435"/>
                  </a:lnTo>
                  <a:cubicBezTo>
                    <a:pt x="152885" y="960624"/>
                    <a:pt x="178690" y="972164"/>
                    <a:pt x="205778" y="972163"/>
                  </a:cubicBezTo>
                  <a:lnTo>
                    <a:pt x="1167990" y="972155"/>
                  </a:lnTo>
                  <a:cubicBezTo>
                    <a:pt x="1195078" y="972155"/>
                    <a:pt x="1220883" y="960615"/>
                    <a:pt x="1238942" y="940426"/>
                  </a:cubicBezTo>
                  <a:lnTo>
                    <a:pt x="1349524" y="816811"/>
                  </a:lnTo>
                  <a:cubicBezTo>
                    <a:pt x="1365138" y="799356"/>
                    <a:pt x="1373771" y="776758"/>
                    <a:pt x="1373770" y="753339"/>
                  </a:cubicBezTo>
                  <a:lnTo>
                    <a:pt x="1373770" y="218812"/>
                  </a:lnTo>
                  <a:cubicBezTo>
                    <a:pt x="1373771" y="195393"/>
                    <a:pt x="1365139" y="172796"/>
                    <a:pt x="1349525" y="155341"/>
                  </a:cubicBezTo>
                  <a:close/>
                </a:path>
              </a:pathLst>
            </a:custGeom>
            <a:blipFill>
              <a:blip r:embed="rId4"/>
              <a:stretch>
                <a:fillRect l="-121144"/>
              </a:stretch>
            </a:blipFill>
            <a:ln w="95250" cap="sq">
              <a:solidFill>
                <a:srgbClr val="B2D7F2"/>
              </a:solidFill>
              <a:prstDash val="solid"/>
              <a:miter/>
            </a:ln>
          </p:spPr>
        </p:sp>
      </p:grpSp>
      <p:sp>
        <p:nvSpPr>
          <p:cNvPr id="9" name="Freeform 9"/>
          <p:cNvSpPr/>
          <p:nvPr/>
        </p:nvSpPr>
        <p:spPr>
          <a:xfrm>
            <a:off x="768313" y="8900666"/>
            <a:ext cx="6570018" cy="401836"/>
          </a:xfrm>
          <a:custGeom>
            <a:avLst/>
            <a:gdLst/>
            <a:ahLst/>
            <a:cxnLst/>
            <a:rect l="l" t="t" r="r" b="b"/>
            <a:pathLst>
              <a:path w="6570018" h="401836">
                <a:moveTo>
                  <a:pt x="0" y="0"/>
                </a:moveTo>
                <a:lnTo>
                  <a:pt x="6570018" y="0"/>
                </a:lnTo>
                <a:lnTo>
                  <a:pt x="6570018" y="401836"/>
                </a:lnTo>
                <a:lnTo>
                  <a:pt x="0" y="401836"/>
                </a:lnTo>
                <a:lnTo>
                  <a:pt x="0" y="0"/>
                </a:lnTo>
                <a:close/>
              </a:path>
            </a:pathLst>
          </a:custGeom>
          <a:blipFill>
            <a:blip r:embed="rId5"/>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F3FC"/>
        </a:solidFill>
        <a:effectLst/>
      </p:bgPr>
    </p:bg>
    <p:spTree>
      <p:nvGrpSpPr>
        <p:cNvPr id="1" name=""/>
        <p:cNvGrpSpPr/>
        <p:nvPr/>
      </p:nvGrpSpPr>
      <p:grpSpPr>
        <a:xfrm>
          <a:off x="0" y="0"/>
          <a:ext cx="0" cy="0"/>
          <a:chOff x="0" y="0"/>
          <a:chExt cx="0" cy="0"/>
        </a:xfrm>
      </p:grpSpPr>
      <p:sp>
        <p:nvSpPr>
          <p:cNvPr id="2" name="Freeform 2"/>
          <p:cNvSpPr/>
          <p:nvPr/>
        </p:nvSpPr>
        <p:spPr>
          <a:xfrm>
            <a:off x="1614956" y="0"/>
            <a:ext cx="15440150" cy="10287000"/>
          </a:xfrm>
          <a:custGeom>
            <a:avLst/>
            <a:gdLst/>
            <a:ahLst/>
            <a:cxnLst/>
            <a:rect l="l" t="t" r="r" b="b"/>
            <a:pathLst>
              <a:path w="15440150" h="10287000">
                <a:moveTo>
                  <a:pt x="0" y="0"/>
                </a:moveTo>
                <a:lnTo>
                  <a:pt x="15440151" y="0"/>
                </a:lnTo>
                <a:lnTo>
                  <a:pt x="15440151" y="10287000"/>
                </a:lnTo>
                <a:lnTo>
                  <a:pt x="0" y="10287000"/>
                </a:lnTo>
                <a:lnTo>
                  <a:pt x="0" y="0"/>
                </a:lnTo>
                <a:close/>
              </a:path>
            </a:pathLst>
          </a:custGeom>
          <a:blipFill>
            <a:blip r:embed="rId2"/>
            <a:stretch>
              <a:fillRect t="-31" b="-31"/>
            </a:stretch>
          </a:blipFill>
        </p:spPr>
      </p:sp>
      <p:sp>
        <p:nvSpPr>
          <p:cNvPr id="3" name="Freeform 3"/>
          <p:cNvSpPr/>
          <p:nvPr/>
        </p:nvSpPr>
        <p:spPr>
          <a:xfrm>
            <a:off x="2383270" y="2169914"/>
            <a:ext cx="1165324" cy="1195462"/>
          </a:xfrm>
          <a:custGeom>
            <a:avLst/>
            <a:gdLst/>
            <a:ahLst/>
            <a:cxnLst/>
            <a:rect l="l" t="t" r="r" b="b"/>
            <a:pathLst>
              <a:path w="1165324" h="1195462">
                <a:moveTo>
                  <a:pt x="0" y="0"/>
                </a:moveTo>
                <a:lnTo>
                  <a:pt x="1165324" y="0"/>
                </a:lnTo>
                <a:lnTo>
                  <a:pt x="1165324" y="1195462"/>
                </a:lnTo>
                <a:lnTo>
                  <a:pt x="0" y="1195462"/>
                </a:lnTo>
                <a:lnTo>
                  <a:pt x="0" y="0"/>
                </a:lnTo>
                <a:close/>
              </a:path>
            </a:pathLst>
          </a:custGeom>
          <a:blipFill>
            <a:blip r:embed="rId3"/>
            <a:stretch>
              <a:fillRect/>
            </a:stretch>
          </a:blipFill>
        </p:spPr>
      </p:sp>
      <p:sp>
        <p:nvSpPr>
          <p:cNvPr id="4" name="Freeform 4"/>
          <p:cNvSpPr/>
          <p:nvPr/>
        </p:nvSpPr>
        <p:spPr>
          <a:xfrm>
            <a:off x="2383270" y="3355330"/>
            <a:ext cx="7534424" cy="210964"/>
          </a:xfrm>
          <a:custGeom>
            <a:avLst/>
            <a:gdLst/>
            <a:ahLst/>
            <a:cxnLst/>
            <a:rect l="l" t="t" r="r" b="b"/>
            <a:pathLst>
              <a:path w="7534424" h="210964">
                <a:moveTo>
                  <a:pt x="0" y="0"/>
                </a:moveTo>
                <a:lnTo>
                  <a:pt x="7534424" y="0"/>
                </a:lnTo>
                <a:lnTo>
                  <a:pt x="7534424" y="210964"/>
                </a:lnTo>
                <a:lnTo>
                  <a:pt x="0" y="210964"/>
                </a:lnTo>
                <a:lnTo>
                  <a:pt x="0" y="0"/>
                </a:lnTo>
                <a:close/>
              </a:path>
            </a:pathLst>
          </a:custGeom>
          <a:blipFill>
            <a:blip r:embed="rId4"/>
            <a:stretch>
              <a:fillRect/>
            </a:stretch>
          </a:blipFill>
        </p:spPr>
      </p:sp>
      <p:sp>
        <p:nvSpPr>
          <p:cNvPr id="5" name="Freeform 5"/>
          <p:cNvSpPr/>
          <p:nvPr/>
        </p:nvSpPr>
        <p:spPr>
          <a:xfrm>
            <a:off x="2383270" y="3556248"/>
            <a:ext cx="1165324" cy="1195462"/>
          </a:xfrm>
          <a:custGeom>
            <a:avLst/>
            <a:gdLst/>
            <a:ahLst/>
            <a:cxnLst/>
            <a:rect l="l" t="t" r="r" b="b"/>
            <a:pathLst>
              <a:path w="1165324" h="1195462">
                <a:moveTo>
                  <a:pt x="0" y="0"/>
                </a:moveTo>
                <a:lnTo>
                  <a:pt x="1165324" y="0"/>
                </a:lnTo>
                <a:lnTo>
                  <a:pt x="1165324" y="1195462"/>
                </a:lnTo>
                <a:lnTo>
                  <a:pt x="0" y="1195462"/>
                </a:lnTo>
                <a:lnTo>
                  <a:pt x="0" y="0"/>
                </a:lnTo>
                <a:close/>
              </a:path>
            </a:pathLst>
          </a:custGeom>
          <a:blipFill>
            <a:blip r:embed="rId5"/>
            <a:stretch>
              <a:fillRect/>
            </a:stretch>
          </a:blipFill>
        </p:spPr>
      </p:sp>
      <p:sp>
        <p:nvSpPr>
          <p:cNvPr id="6" name="Freeform 6"/>
          <p:cNvSpPr/>
          <p:nvPr/>
        </p:nvSpPr>
        <p:spPr>
          <a:xfrm>
            <a:off x="2383270" y="4741664"/>
            <a:ext cx="7534424" cy="210964"/>
          </a:xfrm>
          <a:custGeom>
            <a:avLst/>
            <a:gdLst/>
            <a:ahLst/>
            <a:cxnLst/>
            <a:rect l="l" t="t" r="r" b="b"/>
            <a:pathLst>
              <a:path w="7534424" h="210964">
                <a:moveTo>
                  <a:pt x="0" y="0"/>
                </a:moveTo>
                <a:lnTo>
                  <a:pt x="7534424" y="0"/>
                </a:lnTo>
                <a:lnTo>
                  <a:pt x="7534424" y="210964"/>
                </a:lnTo>
                <a:lnTo>
                  <a:pt x="0" y="210964"/>
                </a:lnTo>
                <a:lnTo>
                  <a:pt x="0" y="0"/>
                </a:lnTo>
                <a:close/>
              </a:path>
            </a:pathLst>
          </a:custGeom>
          <a:blipFill>
            <a:blip r:embed="rId6"/>
            <a:stretch>
              <a:fillRect/>
            </a:stretch>
          </a:blipFill>
        </p:spPr>
      </p:sp>
      <p:sp>
        <p:nvSpPr>
          <p:cNvPr id="7" name="Freeform 7"/>
          <p:cNvSpPr/>
          <p:nvPr/>
        </p:nvSpPr>
        <p:spPr>
          <a:xfrm>
            <a:off x="2383270" y="4942582"/>
            <a:ext cx="1165324" cy="1195462"/>
          </a:xfrm>
          <a:custGeom>
            <a:avLst/>
            <a:gdLst/>
            <a:ahLst/>
            <a:cxnLst/>
            <a:rect l="l" t="t" r="r" b="b"/>
            <a:pathLst>
              <a:path w="1165324" h="1195462">
                <a:moveTo>
                  <a:pt x="0" y="0"/>
                </a:moveTo>
                <a:lnTo>
                  <a:pt x="1165324" y="0"/>
                </a:lnTo>
                <a:lnTo>
                  <a:pt x="1165324" y="1195462"/>
                </a:lnTo>
                <a:lnTo>
                  <a:pt x="0" y="1195462"/>
                </a:lnTo>
                <a:lnTo>
                  <a:pt x="0" y="0"/>
                </a:lnTo>
                <a:close/>
              </a:path>
            </a:pathLst>
          </a:custGeom>
          <a:blipFill>
            <a:blip r:embed="rId7"/>
            <a:stretch>
              <a:fillRect/>
            </a:stretch>
          </a:blipFill>
        </p:spPr>
      </p:sp>
      <p:sp>
        <p:nvSpPr>
          <p:cNvPr id="8" name="Freeform 8"/>
          <p:cNvSpPr/>
          <p:nvPr/>
        </p:nvSpPr>
        <p:spPr>
          <a:xfrm>
            <a:off x="2383270" y="6127998"/>
            <a:ext cx="7916168" cy="210964"/>
          </a:xfrm>
          <a:custGeom>
            <a:avLst/>
            <a:gdLst/>
            <a:ahLst/>
            <a:cxnLst/>
            <a:rect l="l" t="t" r="r" b="b"/>
            <a:pathLst>
              <a:path w="7916168" h="210964">
                <a:moveTo>
                  <a:pt x="0" y="0"/>
                </a:moveTo>
                <a:lnTo>
                  <a:pt x="7916168" y="0"/>
                </a:lnTo>
                <a:lnTo>
                  <a:pt x="7916168" y="210964"/>
                </a:lnTo>
                <a:lnTo>
                  <a:pt x="0" y="210964"/>
                </a:lnTo>
                <a:lnTo>
                  <a:pt x="0" y="0"/>
                </a:lnTo>
                <a:close/>
              </a:path>
            </a:pathLst>
          </a:custGeom>
          <a:blipFill>
            <a:blip r:embed="rId8"/>
            <a:stretch>
              <a:fillRect/>
            </a:stretch>
          </a:blipFill>
        </p:spPr>
      </p:sp>
      <p:sp>
        <p:nvSpPr>
          <p:cNvPr id="9" name="Freeform 9"/>
          <p:cNvSpPr/>
          <p:nvPr/>
        </p:nvSpPr>
        <p:spPr>
          <a:xfrm>
            <a:off x="2383270" y="6328916"/>
            <a:ext cx="1165324" cy="1195462"/>
          </a:xfrm>
          <a:custGeom>
            <a:avLst/>
            <a:gdLst/>
            <a:ahLst/>
            <a:cxnLst/>
            <a:rect l="l" t="t" r="r" b="b"/>
            <a:pathLst>
              <a:path w="1165324" h="1195462">
                <a:moveTo>
                  <a:pt x="0" y="0"/>
                </a:moveTo>
                <a:lnTo>
                  <a:pt x="1165324" y="0"/>
                </a:lnTo>
                <a:lnTo>
                  <a:pt x="1165324" y="1195462"/>
                </a:lnTo>
                <a:lnTo>
                  <a:pt x="0" y="1195462"/>
                </a:lnTo>
                <a:lnTo>
                  <a:pt x="0" y="0"/>
                </a:lnTo>
                <a:close/>
              </a:path>
            </a:pathLst>
          </a:custGeom>
          <a:blipFill>
            <a:blip r:embed="rId9"/>
            <a:stretch>
              <a:fillRect/>
            </a:stretch>
          </a:blipFill>
        </p:spPr>
      </p:sp>
      <p:sp>
        <p:nvSpPr>
          <p:cNvPr id="10" name="Freeform 10"/>
          <p:cNvSpPr/>
          <p:nvPr/>
        </p:nvSpPr>
        <p:spPr>
          <a:xfrm>
            <a:off x="2383270" y="7514332"/>
            <a:ext cx="7916168" cy="200918"/>
          </a:xfrm>
          <a:custGeom>
            <a:avLst/>
            <a:gdLst/>
            <a:ahLst/>
            <a:cxnLst/>
            <a:rect l="l" t="t" r="r" b="b"/>
            <a:pathLst>
              <a:path w="7916168" h="200918">
                <a:moveTo>
                  <a:pt x="0" y="0"/>
                </a:moveTo>
                <a:lnTo>
                  <a:pt x="7916168" y="0"/>
                </a:lnTo>
                <a:lnTo>
                  <a:pt x="7916168" y="200918"/>
                </a:lnTo>
                <a:lnTo>
                  <a:pt x="0" y="200918"/>
                </a:lnTo>
                <a:lnTo>
                  <a:pt x="0" y="0"/>
                </a:lnTo>
                <a:close/>
              </a:path>
            </a:pathLst>
          </a:custGeom>
          <a:blipFill>
            <a:blip r:embed="rId10"/>
            <a:stretch>
              <a:fillRect/>
            </a:stretch>
          </a:blipFill>
        </p:spPr>
      </p:sp>
      <p:sp>
        <p:nvSpPr>
          <p:cNvPr id="11" name="Freeform 11"/>
          <p:cNvSpPr/>
          <p:nvPr/>
        </p:nvSpPr>
        <p:spPr>
          <a:xfrm>
            <a:off x="2383270" y="7715250"/>
            <a:ext cx="1165324" cy="1195462"/>
          </a:xfrm>
          <a:custGeom>
            <a:avLst/>
            <a:gdLst/>
            <a:ahLst/>
            <a:cxnLst/>
            <a:rect l="l" t="t" r="r" b="b"/>
            <a:pathLst>
              <a:path w="1165324" h="1195462">
                <a:moveTo>
                  <a:pt x="0" y="0"/>
                </a:moveTo>
                <a:lnTo>
                  <a:pt x="1165324" y="0"/>
                </a:lnTo>
                <a:lnTo>
                  <a:pt x="1165324" y="1195462"/>
                </a:lnTo>
                <a:lnTo>
                  <a:pt x="0" y="1195462"/>
                </a:lnTo>
                <a:lnTo>
                  <a:pt x="0" y="0"/>
                </a:lnTo>
                <a:close/>
              </a:path>
            </a:pathLst>
          </a:custGeom>
          <a:blipFill>
            <a:blip r:embed="rId11"/>
            <a:stretch>
              <a:fillRect/>
            </a:stretch>
          </a:blipFill>
        </p:spPr>
      </p:sp>
      <p:sp>
        <p:nvSpPr>
          <p:cNvPr id="12" name="TextBox 12"/>
          <p:cNvSpPr txBox="1"/>
          <p:nvPr/>
        </p:nvSpPr>
        <p:spPr>
          <a:xfrm>
            <a:off x="2453029" y="661340"/>
            <a:ext cx="11434000" cy="622325"/>
          </a:xfrm>
          <a:prstGeom prst="rect">
            <a:avLst/>
          </a:prstGeom>
        </p:spPr>
        <p:txBody>
          <a:bodyPr lIns="0" tIns="0" rIns="0" bIns="0" rtlCol="0" anchor="t">
            <a:spAutoFit/>
          </a:bodyPr>
          <a:lstStyle/>
          <a:p>
            <a:pPr algn="l">
              <a:lnSpc>
                <a:spcPts val="4842"/>
              </a:lnSpc>
            </a:pPr>
            <a:r>
              <a:rPr lang="en-US" sz="4035" b="1" spc="-80">
                <a:solidFill>
                  <a:srgbClr val="002C66"/>
                </a:solidFill>
                <a:latin typeface="Asap Semi-Bold"/>
                <a:ea typeface="Asap Semi-Bold"/>
                <a:cs typeface="Asap Semi-Bold"/>
                <a:sym typeface="Asap Semi-Bold"/>
              </a:rPr>
              <a:t>Xây dựng hạ tầng niềm tin vững chắc với công chúng</a:t>
            </a:r>
          </a:p>
        </p:txBody>
      </p:sp>
      <p:sp>
        <p:nvSpPr>
          <p:cNvPr id="13" name="TextBox 13"/>
          <p:cNvSpPr txBox="1"/>
          <p:nvPr/>
        </p:nvSpPr>
        <p:spPr>
          <a:xfrm>
            <a:off x="2453029" y="1611320"/>
            <a:ext cx="9813798" cy="491728"/>
          </a:xfrm>
          <a:prstGeom prst="rect">
            <a:avLst/>
          </a:prstGeom>
        </p:spPr>
        <p:txBody>
          <a:bodyPr lIns="0" tIns="0" rIns="0" bIns="0" rtlCol="0" anchor="t">
            <a:spAutoFit/>
          </a:bodyPr>
          <a:lstStyle/>
          <a:p>
            <a:pPr algn="l">
              <a:lnSpc>
                <a:spcPts val="3855"/>
              </a:lnSpc>
            </a:pPr>
            <a:r>
              <a:rPr lang="en-US" sz="3212" spc="-64">
                <a:solidFill>
                  <a:srgbClr val="002C66"/>
                </a:solidFill>
                <a:latin typeface="Asap"/>
                <a:ea typeface="Asap"/>
                <a:cs typeface="Asap"/>
                <a:sym typeface="Asap"/>
              </a:rPr>
              <a:t>Báo chí đối ngoại phải đảm bảo được những giá trị cốt lõi</a:t>
            </a:r>
          </a:p>
        </p:txBody>
      </p:sp>
      <p:sp>
        <p:nvSpPr>
          <p:cNvPr id="14" name="TextBox 14"/>
          <p:cNvSpPr txBox="1"/>
          <p:nvPr/>
        </p:nvSpPr>
        <p:spPr>
          <a:xfrm>
            <a:off x="3857204" y="2639939"/>
            <a:ext cx="4011930" cy="438150"/>
          </a:xfrm>
          <a:prstGeom prst="rect">
            <a:avLst/>
          </a:prstGeom>
        </p:spPr>
        <p:txBody>
          <a:bodyPr lIns="0" tIns="0" rIns="0" bIns="0" rtlCol="0" anchor="t">
            <a:spAutoFit/>
          </a:bodyPr>
          <a:lstStyle/>
          <a:p>
            <a:pPr algn="l">
              <a:lnSpc>
                <a:spcPts val="3316"/>
              </a:lnSpc>
            </a:pPr>
            <a:r>
              <a:rPr lang="en-US" sz="2763" b="1" spc="-55">
                <a:solidFill>
                  <a:srgbClr val="003C80"/>
                </a:solidFill>
                <a:latin typeface="Asap Bold"/>
                <a:ea typeface="Asap Bold"/>
                <a:cs typeface="Asap Bold"/>
                <a:sym typeface="Asap Bold"/>
              </a:rPr>
              <a:t>Uy tín của cơ quan báo chí</a:t>
            </a:r>
          </a:p>
        </p:txBody>
      </p:sp>
      <p:sp>
        <p:nvSpPr>
          <p:cNvPr id="15" name="TextBox 15"/>
          <p:cNvSpPr txBox="1"/>
          <p:nvPr/>
        </p:nvSpPr>
        <p:spPr>
          <a:xfrm>
            <a:off x="3857204" y="3925293"/>
            <a:ext cx="4382262" cy="438150"/>
          </a:xfrm>
          <a:prstGeom prst="rect">
            <a:avLst/>
          </a:prstGeom>
        </p:spPr>
        <p:txBody>
          <a:bodyPr lIns="0" tIns="0" rIns="0" bIns="0" rtlCol="0" anchor="t">
            <a:spAutoFit/>
          </a:bodyPr>
          <a:lstStyle/>
          <a:p>
            <a:pPr algn="l">
              <a:lnSpc>
                <a:spcPts val="3406"/>
              </a:lnSpc>
            </a:pPr>
            <a:r>
              <a:rPr lang="en-US" sz="2838" b="1" spc="-56">
                <a:solidFill>
                  <a:srgbClr val="003C80"/>
                </a:solidFill>
                <a:latin typeface="Asap Bold"/>
                <a:ea typeface="Asap Bold"/>
                <a:cs typeface="Asap Bold"/>
                <a:sym typeface="Asap Bold"/>
              </a:rPr>
              <a:t>Tính chính xác của thông tin</a:t>
            </a:r>
          </a:p>
        </p:txBody>
      </p:sp>
      <p:sp>
        <p:nvSpPr>
          <p:cNvPr id="16" name="TextBox 16"/>
          <p:cNvSpPr txBox="1"/>
          <p:nvPr/>
        </p:nvSpPr>
        <p:spPr>
          <a:xfrm>
            <a:off x="3857204" y="5021329"/>
            <a:ext cx="4721733" cy="965098"/>
          </a:xfrm>
          <a:prstGeom prst="rect">
            <a:avLst/>
          </a:prstGeom>
        </p:spPr>
        <p:txBody>
          <a:bodyPr lIns="0" tIns="0" rIns="0" bIns="0" rtlCol="0" anchor="t">
            <a:spAutoFit/>
          </a:bodyPr>
          <a:lstStyle/>
          <a:p>
            <a:pPr algn="l">
              <a:lnSpc>
                <a:spcPts val="3832"/>
              </a:lnSpc>
            </a:pPr>
            <a:r>
              <a:rPr lang="en-US" sz="2838" b="1" spc="-56">
                <a:solidFill>
                  <a:srgbClr val="003C80"/>
                </a:solidFill>
                <a:latin typeface="Asap Bold"/>
                <a:ea typeface="Asap Bold"/>
                <a:cs typeface="Asap Bold"/>
                <a:sym typeface="Asap Bold"/>
              </a:rPr>
              <a:t>Khả năng phản hồi và đối thoại</a:t>
            </a:r>
          </a:p>
          <a:p>
            <a:pPr algn="l">
              <a:lnSpc>
                <a:spcPts val="3832"/>
              </a:lnSpc>
            </a:pPr>
            <a:r>
              <a:rPr lang="en-US" sz="2838" b="1" spc="-56">
                <a:solidFill>
                  <a:srgbClr val="003C80"/>
                </a:solidFill>
                <a:latin typeface="Asap Bold"/>
                <a:ea typeface="Asap Bold"/>
                <a:cs typeface="Asap Bold"/>
                <a:sym typeface="Asap Bold"/>
              </a:rPr>
              <a:t>với công chúng quốc tế</a:t>
            </a:r>
          </a:p>
        </p:txBody>
      </p:sp>
      <p:sp>
        <p:nvSpPr>
          <p:cNvPr id="17" name="TextBox 17"/>
          <p:cNvSpPr txBox="1"/>
          <p:nvPr/>
        </p:nvSpPr>
        <p:spPr>
          <a:xfrm>
            <a:off x="3857204" y="6443604"/>
            <a:ext cx="5987034" cy="1009874"/>
          </a:xfrm>
          <a:prstGeom prst="rect">
            <a:avLst/>
          </a:prstGeom>
        </p:spPr>
        <p:txBody>
          <a:bodyPr lIns="0" tIns="0" rIns="0" bIns="0" rtlCol="0" anchor="t">
            <a:spAutoFit/>
          </a:bodyPr>
          <a:lstStyle/>
          <a:p>
            <a:pPr algn="l">
              <a:lnSpc>
                <a:spcPts val="4034"/>
              </a:lnSpc>
            </a:pPr>
            <a:r>
              <a:rPr lang="en-US" sz="2988" b="1" spc="-59">
                <a:solidFill>
                  <a:srgbClr val="003C80"/>
                </a:solidFill>
                <a:latin typeface="Asap Bold"/>
                <a:ea typeface="Asap Bold"/>
                <a:cs typeface="Asap Bold"/>
                <a:sym typeface="Asap Bold"/>
              </a:rPr>
              <a:t>Sự nhất quán giữa thông điệp truyền thông với thực tiễn của quốc gia</a:t>
            </a:r>
          </a:p>
        </p:txBody>
      </p:sp>
      <p:sp>
        <p:nvSpPr>
          <p:cNvPr id="18" name="TextBox 18"/>
          <p:cNvSpPr txBox="1"/>
          <p:nvPr/>
        </p:nvSpPr>
        <p:spPr>
          <a:xfrm>
            <a:off x="3857204" y="7811775"/>
            <a:ext cx="6203061" cy="1009874"/>
          </a:xfrm>
          <a:prstGeom prst="rect">
            <a:avLst/>
          </a:prstGeom>
        </p:spPr>
        <p:txBody>
          <a:bodyPr lIns="0" tIns="0" rIns="0" bIns="0" rtlCol="0" anchor="t">
            <a:spAutoFit/>
          </a:bodyPr>
          <a:lstStyle/>
          <a:p>
            <a:pPr algn="l">
              <a:lnSpc>
                <a:spcPts val="4034"/>
              </a:lnSpc>
            </a:pPr>
            <a:r>
              <a:rPr lang="en-US" sz="2988" b="1" spc="-59">
                <a:solidFill>
                  <a:srgbClr val="003C80"/>
                </a:solidFill>
                <a:latin typeface="Asap Bold"/>
                <a:ea typeface="Asap Bold"/>
                <a:cs typeface="Asap Bold"/>
                <a:sym typeface="Asap Bold"/>
              </a:rPr>
              <a:t>Đội ngũ nhà báo đối ngoại có năng lực quốc tế và hiểu biết đa văn hóa</a:t>
            </a:r>
          </a:p>
        </p:txBody>
      </p:sp>
      <p:sp>
        <p:nvSpPr>
          <p:cNvPr id="19" name="Freeform 19"/>
          <p:cNvSpPr/>
          <p:nvPr/>
        </p:nvSpPr>
        <p:spPr>
          <a:xfrm>
            <a:off x="10490310" y="1778124"/>
            <a:ext cx="6369100" cy="5153546"/>
          </a:xfrm>
          <a:custGeom>
            <a:avLst/>
            <a:gdLst/>
            <a:ahLst/>
            <a:cxnLst/>
            <a:rect l="l" t="t" r="r" b="b"/>
            <a:pathLst>
              <a:path w="6369100" h="5153546">
                <a:moveTo>
                  <a:pt x="0" y="0"/>
                </a:moveTo>
                <a:lnTo>
                  <a:pt x="6369099" y="0"/>
                </a:lnTo>
                <a:lnTo>
                  <a:pt x="6369099" y="5153546"/>
                </a:lnTo>
                <a:lnTo>
                  <a:pt x="0" y="5153546"/>
                </a:lnTo>
                <a:lnTo>
                  <a:pt x="0" y="0"/>
                </a:lnTo>
                <a:close/>
              </a:path>
            </a:pathLst>
          </a:custGeom>
          <a:blipFill>
            <a:blip r:embed="rId12"/>
            <a:stretch>
              <a:fillRect/>
            </a:stretch>
          </a:blipFill>
        </p:spPr>
      </p:sp>
      <p:sp>
        <p:nvSpPr>
          <p:cNvPr id="20" name="Freeform 20"/>
          <p:cNvSpPr/>
          <p:nvPr/>
        </p:nvSpPr>
        <p:spPr>
          <a:xfrm>
            <a:off x="9525904" y="2762622"/>
            <a:ext cx="7142634" cy="7333506"/>
          </a:xfrm>
          <a:custGeom>
            <a:avLst/>
            <a:gdLst/>
            <a:ahLst/>
            <a:cxnLst/>
            <a:rect l="l" t="t" r="r" b="b"/>
            <a:pathLst>
              <a:path w="7142634" h="7333506">
                <a:moveTo>
                  <a:pt x="0" y="0"/>
                </a:moveTo>
                <a:lnTo>
                  <a:pt x="7142633" y="0"/>
                </a:lnTo>
                <a:lnTo>
                  <a:pt x="7142633" y="7333506"/>
                </a:lnTo>
                <a:lnTo>
                  <a:pt x="0" y="7333506"/>
                </a:lnTo>
                <a:lnTo>
                  <a:pt x="0" y="0"/>
                </a:lnTo>
                <a:close/>
              </a:path>
            </a:pathLst>
          </a:custGeom>
          <a:blipFill>
            <a:blip r:embed="rId13"/>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FE3"/>
        </a:solidFill>
        <a:effectLst/>
      </p:bgPr>
    </p:bg>
    <p:spTree>
      <p:nvGrpSpPr>
        <p:cNvPr id="1" name=""/>
        <p:cNvGrpSpPr/>
        <p:nvPr/>
      </p:nvGrpSpPr>
      <p:grpSpPr>
        <a:xfrm>
          <a:off x="0" y="0"/>
          <a:ext cx="0" cy="0"/>
          <a:chOff x="0" y="0"/>
          <a:chExt cx="0" cy="0"/>
        </a:xfrm>
      </p:grpSpPr>
      <p:sp>
        <p:nvSpPr>
          <p:cNvPr id="2" name="Freeform 2"/>
          <p:cNvSpPr/>
          <p:nvPr/>
        </p:nvSpPr>
        <p:spPr>
          <a:xfrm>
            <a:off x="1028700" y="0"/>
            <a:ext cx="15558496" cy="10385296"/>
          </a:xfrm>
          <a:custGeom>
            <a:avLst/>
            <a:gdLst/>
            <a:ahLst/>
            <a:cxnLst/>
            <a:rect l="l" t="t" r="r" b="b"/>
            <a:pathLst>
              <a:path w="15558496" h="10385296">
                <a:moveTo>
                  <a:pt x="0" y="0"/>
                </a:moveTo>
                <a:lnTo>
                  <a:pt x="15558496" y="0"/>
                </a:lnTo>
                <a:lnTo>
                  <a:pt x="15558496" y="10385296"/>
                </a:lnTo>
                <a:lnTo>
                  <a:pt x="0" y="10385296"/>
                </a:lnTo>
                <a:lnTo>
                  <a:pt x="0" y="0"/>
                </a:lnTo>
                <a:close/>
              </a:path>
            </a:pathLst>
          </a:custGeom>
          <a:blipFill>
            <a:blip r:embed="rId2"/>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9DBEC"/>
        </a:solidFill>
        <a:effectLst/>
      </p:bgPr>
    </p:bg>
    <p:spTree>
      <p:nvGrpSpPr>
        <p:cNvPr id="1" name=""/>
        <p:cNvGrpSpPr/>
        <p:nvPr/>
      </p:nvGrpSpPr>
      <p:grpSpPr>
        <a:xfrm>
          <a:off x="0" y="0"/>
          <a:ext cx="0" cy="0"/>
          <a:chOff x="0" y="0"/>
          <a:chExt cx="0" cy="0"/>
        </a:xfrm>
      </p:grpSpPr>
      <p:sp>
        <p:nvSpPr>
          <p:cNvPr id="2" name="Freeform 2"/>
          <p:cNvSpPr/>
          <p:nvPr/>
        </p:nvSpPr>
        <p:spPr>
          <a:xfrm>
            <a:off x="929272" y="-258942"/>
            <a:ext cx="16429456" cy="10946125"/>
          </a:xfrm>
          <a:custGeom>
            <a:avLst/>
            <a:gdLst/>
            <a:ahLst/>
            <a:cxnLst/>
            <a:rect l="l" t="t" r="r" b="b"/>
            <a:pathLst>
              <a:path w="16429456" h="10946125">
                <a:moveTo>
                  <a:pt x="0" y="0"/>
                </a:moveTo>
                <a:lnTo>
                  <a:pt x="16429456" y="0"/>
                </a:lnTo>
                <a:lnTo>
                  <a:pt x="16429456" y="10946125"/>
                </a:lnTo>
                <a:lnTo>
                  <a:pt x="0" y="10946125"/>
                </a:lnTo>
                <a:lnTo>
                  <a:pt x="0" y="0"/>
                </a:lnTo>
                <a:close/>
              </a:path>
            </a:pathLst>
          </a:custGeom>
          <a:blipFill>
            <a:blip r:embed="rId2"/>
            <a:stretch>
              <a:fillRect t="-31" b="-31"/>
            </a:stretch>
          </a:blipFill>
        </p:spPr>
      </p:sp>
      <p:sp>
        <p:nvSpPr>
          <p:cNvPr id="3" name="Freeform 3"/>
          <p:cNvSpPr/>
          <p:nvPr/>
        </p:nvSpPr>
        <p:spPr>
          <a:xfrm>
            <a:off x="934406" y="7950652"/>
            <a:ext cx="4724792" cy="2736531"/>
          </a:xfrm>
          <a:custGeom>
            <a:avLst/>
            <a:gdLst/>
            <a:ahLst/>
            <a:cxnLst/>
            <a:rect l="l" t="t" r="r" b="b"/>
            <a:pathLst>
              <a:path w="4724792" h="2736531">
                <a:moveTo>
                  <a:pt x="0" y="0"/>
                </a:moveTo>
                <a:lnTo>
                  <a:pt x="4724793" y="0"/>
                </a:lnTo>
                <a:lnTo>
                  <a:pt x="4724793" y="2736531"/>
                </a:lnTo>
                <a:lnTo>
                  <a:pt x="0" y="2736531"/>
                </a:lnTo>
                <a:lnTo>
                  <a:pt x="0" y="0"/>
                </a:lnTo>
                <a:close/>
              </a:path>
            </a:pathLst>
          </a:custGeom>
          <a:blipFill>
            <a:blip r:embed="rId3"/>
            <a:stretch>
              <a:fillRect/>
            </a:stretch>
          </a:blipFill>
        </p:spPr>
      </p:sp>
      <p:sp>
        <p:nvSpPr>
          <p:cNvPr id="4" name="Freeform 4"/>
          <p:cNvSpPr/>
          <p:nvPr/>
        </p:nvSpPr>
        <p:spPr>
          <a:xfrm>
            <a:off x="13655001" y="371743"/>
            <a:ext cx="3698593" cy="3794799"/>
          </a:xfrm>
          <a:custGeom>
            <a:avLst/>
            <a:gdLst/>
            <a:ahLst/>
            <a:cxnLst/>
            <a:rect l="l" t="t" r="r" b="b"/>
            <a:pathLst>
              <a:path w="3698593" h="3794799">
                <a:moveTo>
                  <a:pt x="0" y="0"/>
                </a:moveTo>
                <a:lnTo>
                  <a:pt x="3698593" y="0"/>
                </a:lnTo>
                <a:lnTo>
                  <a:pt x="3698593" y="3794799"/>
                </a:lnTo>
                <a:lnTo>
                  <a:pt x="0" y="3794799"/>
                </a:lnTo>
                <a:lnTo>
                  <a:pt x="0" y="0"/>
                </a:lnTo>
                <a:close/>
              </a:path>
            </a:pathLst>
          </a:custGeom>
          <a:blipFill>
            <a:blip r:embed="rId4"/>
            <a:stretch>
              <a:fillRect/>
            </a:stretch>
          </a:blipFill>
        </p:spPr>
      </p:sp>
      <p:sp>
        <p:nvSpPr>
          <p:cNvPr id="5" name="Freeform 5"/>
          <p:cNvSpPr/>
          <p:nvPr/>
        </p:nvSpPr>
        <p:spPr>
          <a:xfrm>
            <a:off x="3799213" y="2477589"/>
            <a:ext cx="213791" cy="1688953"/>
          </a:xfrm>
          <a:custGeom>
            <a:avLst/>
            <a:gdLst/>
            <a:ahLst/>
            <a:cxnLst/>
            <a:rect l="l" t="t" r="r" b="b"/>
            <a:pathLst>
              <a:path w="213791" h="1688953">
                <a:moveTo>
                  <a:pt x="0" y="0"/>
                </a:moveTo>
                <a:lnTo>
                  <a:pt x="213791" y="0"/>
                </a:lnTo>
                <a:lnTo>
                  <a:pt x="213791" y="1688953"/>
                </a:lnTo>
                <a:lnTo>
                  <a:pt x="0" y="1688953"/>
                </a:lnTo>
                <a:lnTo>
                  <a:pt x="0" y="0"/>
                </a:lnTo>
                <a:close/>
              </a:path>
            </a:pathLst>
          </a:custGeom>
          <a:blipFill>
            <a:blip r:embed="rId5"/>
            <a:stretch>
              <a:fillRect/>
            </a:stretch>
          </a:blipFill>
        </p:spPr>
      </p:sp>
      <p:sp>
        <p:nvSpPr>
          <p:cNvPr id="6" name="Freeform 6"/>
          <p:cNvSpPr/>
          <p:nvPr/>
        </p:nvSpPr>
        <p:spPr>
          <a:xfrm>
            <a:off x="2163708" y="4369644"/>
            <a:ext cx="11085089" cy="213791"/>
          </a:xfrm>
          <a:custGeom>
            <a:avLst/>
            <a:gdLst/>
            <a:ahLst/>
            <a:cxnLst/>
            <a:rect l="l" t="t" r="r" b="b"/>
            <a:pathLst>
              <a:path w="11085089" h="213791">
                <a:moveTo>
                  <a:pt x="0" y="0"/>
                </a:moveTo>
                <a:lnTo>
                  <a:pt x="11085089" y="0"/>
                </a:lnTo>
                <a:lnTo>
                  <a:pt x="11085089" y="213792"/>
                </a:lnTo>
                <a:lnTo>
                  <a:pt x="0" y="213792"/>
                </a:lnTo>
                <a:lnTo>
                  <a:pt x="0" y="0"/>
                </a:lnTo>
                <a:close/>
              </a:path>
            </a:pathLst>
          </a:custGeom>
          <a:blipFill>
            <a:blip r:embed="rId6"/>
            <a:stretch>
              <a:fillRect/>
            </a:stretch>
          </a:blipFill>
        </p:spPr>
      </p:sp>
      <p:sp>
        <p:nvSpPr>
          <p:cNvPr id="7" name="Freeform 7"/>
          <p:cNvSpPr/>
          <p:nvPr/>
        </p:nvSpPr>
        <p:spPr>
          <a:xfrm>
            <a:off x="3799213" y="4572746"/>
            <a:ext cx="213791" cy="5280650"/>
          </a:xfrm>
          <a:custGeom>
            <a:avLst/>
            <a:gdLst/>
            <a:ahLst/>
            <a:cxnLst/>
            <a:rect l="l" t="t" r="r" b="b"/>
            <a:pathLst>
              <a:path w="213791" h="5280650">
                <a:moveTo>
                  <a:pt x="0" y="0"/>
                </a:moveTo>
                <a:lnTo>
                  <a:pt x="213791" y="0"/>
                </a:lnTo>
                <a:lnTo>
                  <a:pt x="213791" y="5280650"/>
                </a:lnTo>
                <a:lnTo>
                  <a:pt x="0" y="5280650"/>
                </a:lnTo>
                <a:lnTo>
                  <a:pt x="0" y="0"/>
                </a:lnTo>
                <a:close/>
              </a:path>
            </a:pathLst>
          </a:custGeom>
          <a:blipFill>
            <a:blip r:embed="rId7"/>
            <a:stretch>
              <a:fillRect/>
            </a:stretch>
          </a:blipFill>
        </p:spPr>
      </p:sp>
      <p:sp>
        <p:nvSpPr>
          <p:cNvPr id="8" name="Freeform 8"/>
          <p:cNvSpPr/>
          <p:nvPr/>
        </p:nvSpPr>
        <p:spPr>
          <a:xfrm>
            <a:off x="1960606" y="2477589"/>
            <a:ext cx="1849296" cy="1688953"/>
          </a:xfrm>
          <a:custGeom>
            <a:avLst/>
            <a:gdLst/>
            <a:ahLst/>
            <a:cxnLst/>
            <a:rect l="l" t="t" r="r" b="b"/>
            <a:pathLst>
              <a:path w="1849296" h="1688953">
                <a:moveTo>
                  <a:pt x="0" y="0"/>
                </a:moveTo>
                <a:lnTo>
                  <a:pt x="1849296" y="0"/>
                </a:lnTo>
                <a:lnTo>
                  <a:pt x="1849296" y="1688953"/>
                </a:lnTo>
                <a:lnTo>
                  <a:pt x="0" y="1688953"/>
                </a:lnTo>
                <a:lnTo>
                  <a:pt x="0" y="0"/>
                </a:lnTo>
                <a:close/>
              </a:path>
            </a:pathLst>
          </a:custGeom>
          <a:blipFill>
            <a:blip r:embed="rId8"/>
            <a:stretch>
              <a:fillRect/>
            </a:stretch>
          </a:blipFill>
        </p:spPr>
      </p:sp>
      <p:sp>
        <p:nvSpPr>
          <p:cNvPr id="9" name="Freeform 9"/>
          <p:cNvSpPr/>
          <p:nvPr/>
        </p:nvSpPr>
        <p:spPr>
          <a:xfrm>
            <a:off x="1960606" y="4786538"/>
            <a:ext cx="1646195" cy="1699642"/>
          </a:xfrm>
          <a:custGeom>
            <a:avLst/>
            <a:gdLst/>
            <a:ahLst/>
            <a:cxnLst/>
            <a:rect l="l" t="t" r="r" b="b"/>
            <a:pathLst>
              <a:path w="1646195" h="1699642">
                <a:moveTo>
                  <a:pt x="0" y="0"/>
                </a:moveTo>
                <a:lnTo>
                  <a:pt x="1646194" y="0"/>
                </a:lnTo>
                <a:lnTo>
                  <a:pt x="1646194" y="1699642"/>
                </a:lnTo>
                <a:lnTo>
                  <a:pt x="0" y="1699642"/>
                </a:lnTo>
                <a:lnTo>
                  <a:pt x="0" y="0"/>
                </a:lnTo>
                <a:close/>
              </a:path>
            </a:pathLst>
          </a:custGeom>
          <a:blipFill>
            <a:blip r:embed="rId9"/>
            <a:stretch>
              <a:fillRect/>
            </a:stretch>
          </a:blipFill>
        </p:spPr>
      </p:sp>
      <p:sp>
        <p:nvSpPr>
          <p:cNvPr id="10" name="Freeform 10"/>
          <p:cNvSpPr/>
          <p:nvPr/>
        </p:nvSpPr>
        <p:spPr>
          <a:xfrm>
            <a:off x="2163708" y="6892384"/>
            <a:ext cx="1239991" cy="1272059"/>
          </a:xfrm>
          <a:custGeom>
            <a:avLst/>
            <a:gdLst/>
            <a:ahLst/>
            <a:cxnLst/>
            <a:rect l="l" t="t" r="r" b="b"/>
            <a:pathLst>
              <a:path w="1239991" h="1272059">
                <a:moveTo>
                  <a:pt x="0" y="0"/>
                </a:moveTo>
                <a:lnTo>
                  <a:pt x="1239990" y="0"/>
                </a:lnTo>
                <a:lnTo>
                  <a:pt x="1239990" y="1272059"/>
                </a:lnTo>
                <a:lnTo>
                  <a:pt x="0" y="1272059"/>
                </a:lnTo>
                <a:lnTo>
                  <a:pt x="0" y="0"/>
                </a:lnTo>
                <a:close/>
              </a:path>
            </a:pathLst>
          </a:custGeom>
          <a:blipFill>
            <a:blip r:embed="rId10"/>
            <a:stretch>
              <a:fillRect/>
            </a:stretch>
          </a:blipFill>
        </p:spPr>
      </p:sp>
      <p:sp>
        <p:nvSpPr>
          <p:cNvPr id="11" name="TextBox 11"/>
          <p:cNvSpPr txBox="1"/>
          <p:nvPr/>
        </p:nvSpPr>
        <p:spPr>
          <a:xfrm>
            <a:off x="4415274" y="2515081"/>
            <a:ext cx="12477378" cy="1854563"/>
          </a:xfrm>
          <a:prstGeom prst="rect">
            <a:avLst/>
          </a:prstGeom>
        </p:spPr>
        <p:txBody>
          <a:bodyPr lIns="0" tIns="0" rIns="0" bIns="0" rtlCol="0" anchor="t">
            <a:spAutoFit/>
          </a:bodyPr>
          <a:lstStyle/>
          <a:p>
            <a:pPr algn="l">
              <a:lnSpc>
                <a:spcPts val="4985"/>
              </a:lnSpc>
            </a:pPr>
            <a:r>
              <a:rPr lang="en-US" sz="3323" b="1">
                <a:solidFill>
                  <a:srgbClr val="003C80"/>
                </a:solidFill>
                <a:latin typeface="Asap Medium"/>
                <a:ea typeface="Asap Medium"/>
                <a:cs typeface="Asap Medium"/>
                <a:sym typeface="Asap Medium"/>
              </a:rPr>
              <a:t>Trong suốt hơn tám thập kỷ đồng hành cùng đất nước, TTXVN không chỉ là cơ quan thông tấn quốc gia mà còn là một phần của lịch sử đối ngoại Việt Nam.</a:t>
            </a:r>
          </a:p>
        </p:txBody>
      </p:sp>
      <p:sp>
        <p:nvSpPr>
          <p:cNvPr id="12" name="TextBox 12"/>
          <p:cNvSpPr txBox="1"/>
          <p:nvPr/>
        </p:nvSpPr>
        <p:spPr>
          <a:xfrm>
            <a:off x="4415274" y="4710839"/>
            <a:ext cx="12938319" cy="5305715"/>
          </a:xfrm>
          <a:prstGeom prst="rect">
            <a:avLst/>
          </a:prstGeom>
        </p:spPr>
        <p:txBody>
          <a:bodyPr lIns="0" tIns="0" rIns="0" bIns="0" rtlCol="0" anchor="t">
            <a:spAutoFit/>
          </a:bodyPr>
          <a:lstStyle/>
          <a:p>
            <a:pPr algn="l">
              <a:lnSpc>
                <a:spcPts val="4709"/>
              </a:lnSpc>
            </a:pPr>
            <a:r>
              <a:rPr lang="en-US" sz="3363" b="1">
                <a:solidFill>
                  <a:srgbClr val="003C80"/>
                </a:solidFill>
                <a:latin typeface="Asap Medium"/>
                <a:ea typeface="Asap Medium"/>
                <a:cs typeface="Asap Medium"/>
                <a:sym typeface="Asap Medium"/>
              </a:rPr>
              <a:t>Từ những bản tin đầu tiên trong những năm tháng đấu tranh giành độc lập đân tộc, cho đến các dấu mốc hội nhập quốc tế của thời kỳ đổi mới, từ việc Việt Nam gia nhập ASEAN, WTO cho đến những hoạt động đối ngoại cấp cao gần đầy (nâng cấp quan hệ với các nước lớn, trúng cử ủy viên không thường trực UNSC 2020-2021 - thành viên hội đồng nhân quyền UN 2026-2028, là nước chủ nhà Lễ mở ký công ước Hà Nội...) các thế hệ phóng viên TTX luôn có mặt để ghi nhận, truyền tải và góp phần lý giải những bước đi của đất nước với công chúng trong nước và quốc tế.</a:t>
            </a:r>
          </a:p>
        </p:txBody>
      </p:sp>
      <p:sp>
        <p:nvSpPr>
          <p:cNvPr id="13" name="TextBox 13"/>
          <p:cNvSpPr txBox="1"/>
          <p:nvPr/>
        </p:nvSpPr>
        <p:spPr>
          <a:xfrm>
            <a:off x="2346457" y="8155707"/>
            <a:ext cx="952313" cy="542625"/>
          </a:xfrm>
          <a:prstGeom prst="rect">
            <a:avLst/>
          </a:prstGeom>
        </p:spPr>
        <p:txBody>
          <a:bodyPr lIns="0" tIns="0" rIns="0" bIns="0" rtlCol="0" anchor="t">
            <a:spAutoFit/>
          </a:bodyPr>
          <a:lstStyle/>
          <a:p>
            <a:pPr algn="ctr">
              <a:lnSpc>
                <a:spcPts val="4340"/>
              </a:lnSpc>
            </a:pPr>
            <a:r>
              <a:rPr lang="en-US" sz="3100">
                <a:solidFill>
                  <a:srgbClr val="00134C"/>
                </a:solidFill>
                <a:latin typeface="Asap"/>
                <a:ea typeface="Asap"/>
                <a:cs typeface="Asap"/>
                <a:sym typeface="Asap"/>
              </a:rPr>
              <a:t> WTO</a:t>
            </a:r>
          </a:p>
        </p:txBody>
      </p:sp>
      <p:sp>
        <p:nvSpPr>
          <p:cNvPr id="14" name="Freeform 14"/>
          <p:cNvSpPr/>
          <p:nvPr/>
        </p:nvSpPr>
        <p:spPr>
          <a:xfrm>
            <a:off x="2366809" y="5000329"/>
            <a:ext cx="1036889" cy="1058268"/>
          </a:xfrm>
          <a:custGeom>
            <a:avLst/>
            <a:gdLst/>
            <a:ahLst/>
            <a:cxnLst/>
            <a:rect l="l" t="t" r="r" b="b"/>
            <a:pathLst>
              <a:path w="1036889" h="1058268">
                <a:moveTo>
                  <a:pt x="0" y="0"/>
                </a:moveTo>
                <a:lnTo>
                  <a:pt x="1036889" y="0"/>
                </a:lnTo>
                <a:lnTo>
                  <a:pt x="1036889" y="1058268"/>
                </a:lnTo>
                <a:lnTo>
                  <a:pt x="0" y="1058268"/>
                </a:lnTo>
                <a:lnTo>
                  <a:pt x="0" y="0"/>
                </a:lnTo>
                <a:close/>
              </a:path>
            </a:pathLst>
          </a:custGeom>
          <a:blipFill>
            <a:blip r:embed="rId11"/>
            <a:stretch>
              <a:fillRect/>
            </a:stretch>
          </a:blipFill>
        </p:spPr>
      </p:sp>
      <p:sp>
        <p:nvSpPr>
          <p:cNvPr id="15" name="TextBox 15"/>
          <p:cNvSpPr txBox="1"/>
          <p:nvPr/>
        </p:nvSpPr>
        <p:spPr>
          <a:xfrm>
            <a:off x="2412133" y="5874331"/>
            <a:ext cx="837379" cy="349075"/>
          </a:xfrm>
          <a:prstGeom prst="rect">
            <a:avLst/>
          </a:prstGeom>
        </p:spPr>
        <p:txBody>
          <a:bodyPr lIns="0" tIns="0" rIns="0" bIns="0" rtlCol="0" anchor="t">
            <a:spAutoFit/>
          </a:bodyPr>
          <a:lstStyle/>
          <a:p>
            <a:pPr algn="ctr">
              <a:lnSpc>
                <a:spcPts val="2892"/>
              </a:lnSpc>
            </a:pPr>
            <a:r>
              <a:rPr lang="en-US" sz="2065" b="1">
                <a:solidFill>
                  <a:srgbClr val="00134C"/>
                </a:solidFill>
                <a:latin typeface="Asap Bold"/>
                <a:ea typeface="Asap Bold"/>
                <a:cs typeface="Asap Bold"/>
                <a:sym typeface="Asap Bold"/>
              </a:rPr>
              <a:t>asean</a:t>
            </a:r>
          </a:p>
        </p:txBody>
      </p:sp>
      <p:sp>
        <p:nvSpPr>
          <p:cNvPr id="16" name="TextBox 16"/>
          <p:cNvSpPr txBox="1"/>
          <p:nvPr/>
        </p:nvSpPr>
        <p:spPr>
          <a:xfrm>
            <a:off x="2412133" y="2831308"/>
            <a:ext cx="837379" cy="349075"/>
          </a:xfrm>
          <a:prstGeom prst="rect">
            <a:avLst/>
          </a:prstGeom>
        </p:spPr>
        <p:txBody>
          <a:bodyPr lIns="0" tIns="0" rIns="0" bIns="0" rtlCol="0" anchor="t">
            <a:spAutoFit/>
          </a:bodyPr>
          <a:lstStyle/>
          <a:p>
            <a:pPr algn="ctr">
              <a:lnSpc>
                <a:spcPts val="2892"/>
              </a:lnSpc>
            </a:pPr>
            <a:r>
              <a:rPr lang="en-US" sz="2065" b="1">
                <a:solidFill>
                  <a:srgbClr val="00134C"/>
                </a:solidFill>
                <a:latin typeface="Asap Bold"/>
                <a:ea typeface="Asap Bold"/>
                <a:cs typeface="Asap Bold"/>
                <a:sym typeface="Asap Bold"/>
              </a:rPr>
              <a:t>TXXVN</a:t>
            </a:r>
          </a:p>
        </p:txBody>
      </p:sp>
      <p:sp>
        <p:nvSpPr>
          <p:cNvPr id="17" name="TextBox 17"/>
          <p:cNvSpPr txBox="1"/>
          <p:nvPr/>
        </p:nvSpPr>
        <p:spPr>
          <a:xfrm>
            <a:off x="1689689" y="419542"/>
            <a:ext cx="12544259" cy="1521774"/>
          </a:xfrm>
          <a:prstGeom prst="rect">
            <a:avLst/>
          </a:prstGeom>
        </p:spPr>
        <p:txBody>
          <a:bodyPr lIns="0" tIns="0" rIns="0" bIns="0" rtlCol="0" anchor="t">
            <a:spAutoFit/>
          </a:bodyPr>
          <a:lstStyle/>
          <a:p>
            <a:pPr algn="l">
              <a:lnSpc>
                <a:spcPts val="6063"/>
              </a:lnSpc>
            </a:pPr>
            <a:r>
              <a:rPr lang="en-US" sz="4850" b="1">
                <a:solidFill>
                  <a:srgbClr val="003C80"/>
                </a:solidFill>
                <a:latin typeface="Asap Bold"/>
                <a:ea typeface="Asap Bold"/>
                <a:cs typeface="Asap Bold"/>
                <a:sym typeface="Asap Bold"/>
              </a:rPr>
              <a:t>TTXVN: Đơn vị chủ lực thông tin đối ngoại,</a:t>
            </a:r>
          </a:p>
          <a:p>
            <a:pPr algn="l">
              <a:lnSpc>
                <a:spcPts val="6063"/>
              </a:lnSpc>
            </a:pPr>
            <a:r>
              <a:rPr lang="en-US" sz="4850" b="1">
                <a:solidFill>
                  <a:srgbClr val="003C80"/>
                </a:solidFill>
                <a:latin typeface="Asap Bold"/>
                <a:ea typeface="Asap Bold"/>
                <a:cs typeface="Asap Bold"/>
                <a:sym typeface="Asap Bold"/>
              </a:rPr>
              <a:t>sức mạnh mềm của Việt Nam trong thời đại số</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087988" cy="5867478"/>
          </a:xfrm>
          <a:custGeom>
            <a:avLst/>
            <a:gdLst/>
            <a:ahLst/>
            <a:cxnLst/>
            <a:rect l="l" t="t" r="r" b="b"/>
            <a:pathLst>
              <a:path w="10087988" h="5867478">
                <a:moveTo>
                  <a:pt x="0" y="0"/>
                </a:moveTo>
                <a:lnTo>
                  <a:pt x="10087988" y="0"/>
                </a:lnTo>
                <a:lnTo>
                  <a:pt x="10087988" y="5867478"/>
                </a:lnTo>
                <a:lnTo>
                  <a:pt x="0" y="5867478"/>
                </a:lnTo>
                <a:lnTo>
                  <a:pt x="0" y="0"/>
                </a:lnTo>
                <a:close/>
              </a:path>
            </a:pathLst>
          </a:custGeom>
          <a:blipFill>
            <a:blip r:embed="rId2"/>
            <a:stretch>
              <a:fillRect t="-4246" b="-19328"/>
            </a:stretch>
          </a:blipFill>
          <a:ln w="123825" cap="sq">
            <a:solidFill>
              <a:srgbClr val="C1C1C1"/>
            </a:solidFill>
            <a:prstDash val="solid"/>
            <a:miter/>
          </a:ln>
        </p:spPr>
      </p:sp>
      <p:sp>
        <p:nvSpPr>
          <p:cNvPr id="3" name="Freeform 3"/>
          <p:cNvSpPr/>
          <p:nvPr/>
        </p:nvSpPr>
        <p:spPr>
          <a:xfrm>
            <a:off x="5870625" y="4536392"/>
            <a:ext cx="8832934" cy="5750608"/>
          </a:xfrm>
          <a:custGeom>
            <a:avLst/>
            <a:gdLst/>
            <a:ahLst/>
            <a:cxnLst/>
            <a:rect l="l" t="t" r="r" b="b"/>
            <a:pathLst>
              <a:path w="8832934" h="5750608">
                <a:moveTo>
                  <a:pt x="0" y="0"/>
                </a:moveTo>
                <a:lnTo>
                  <a:pt x="8832934" y="0"/>
                </a:lnTo>
                <a:lnTo>
                  <a:pt x="8832934" y="5750608"/>
                </a:lnTo>
                <a:lnTo>
                  <a:pt x="0" y="5750608"/>
                </a:lnTo>
                <a:lnTo>
                  <a:pt x="0" y="0"/>
                </a:lnTo>
                <a:close/>
              </a:path>
            </a:pathLst>
          </a:custGeom>
          <a:blipFill>
            <a:blip r:embed="rId3"/>
            <a:stretch>
              <a:fillRect/>
            </a:stretch>
          </a:blipFill>
          <a:ln w="123825" cap="sq">
            <a:solidFill>
              <a:srgbClr val="C1C1C1"/>
            </a:solidFill>
            <a:prstDash val="solid"/>
            <a:miter/>
          </a:ln>
        </p:spPr>
      </p:sp>
      <p:sp>
        <p:nvSpPr>
          <p:cNvPr id="4" name="Freeform 4"/>
          <p:cNvSpPr/>
          <p:nvPr/>
        </p:nvSpPr>
        <p:spPr>
          <a:xfrm>
            <a:off x="10087988" y="0"/>
            <a:ext cx="8200012" cy="5858679"/>
          </a:xfrm>
          <a:custGeom>
            <a:avLst/>
            <a:gdLst/>
            <a:ahLst/>
            <a:cxnLst/>
            <a:rect l="l" t="t" r="r" b="b"/>
            <a:pathLst>
              <a:path w="8200012" h="5858679">
                <a:moveTo>
                  <a:pt x="0" y="0"/>
                </a:moveTo>
                <a:lnTo>
                  <a:pt x="8200012" y="0"/>
                </a:lnTo>
                <a:lnTo>
                  <a:pt x="8200012" y="5858679"/>
                </a:lnTo>
                <a:lnTo>
                  <a:pt x="0" y="5858679"/>
                </a:lnTo>
                <a:lnTo>
                  <a:pt x="0" y="0"/>
                </a:lnTo>
                <a:close/>
              </a:path>
            </a:pathLst>
          </a:custGeom>
          <a:blipFill>
            <a:blip r:embed="rId4"/>
            <a:stretch>
              <a:fillRect/>
            </a:stretch>
          </a:blipFill>
          <a:ln w="95250" cap="rnd">
            <a:solidFill>
              <a:srgbClr val="C1C1C1"/>
            </a:solidFill>
            <a:prstDash val="solid"/>
            <a:round/>
          </a:ln>
        </p:spPr>
      </p:sp>
      <p:sp>
        <p:nvSpPr>
          <p:cNvPr id="5" name="Freeform 5"/>
          <p:cNvSpPr/>
          <p:nvPr/>
        </p:nvSpPr>
        <p:spPr>
          <a:xfrm>
            <a:off x="14703559" y="5858679"/>
            <a:ext cx="3584441" cy="4428321"/>
          </a:xfrm>
          <a:custGeom>
            <a:avLst/>
            <a:gdLst/>
            <a:ahLst/>
            <a:cxnLst/>
            <a:rect l="l" t="t" r="r" b="b"/>
            <a:pathLst>
              <a:path w="3584441" h="4428321">
                <a:moveTo>
                  <a:pt x="0" y="0"/>
                </a:moveTo>
                <a:lnTo>
                  <a:pt x="3584441" y="0"/>
                </a:lnTo>
                <a:lnTo>
                  <a:pt x="3584441" y="4428321"/>
                </a:lnTo>
                <a:lnTo>
                  <a:pt x="0" y="4428321"/>
                </a:lnTo>
                <a:lnTo>
                  <a:pt x="0" y="0"/>
                </a:lnTo>
                <a:close/>
              </a:path>
            </a:pathLst>
          </a:custGeom>
          <a:blipFill>
            <a:blip r:embed="rId5"/>
            <a:stretch>
              <a:fillRect l="-67536" r="-7843"/>
            </a:stretch>
          </a:blipFill>
          <a:ln w="95250" cap="sq">
            <a:solidFill>
              <a:srgbClr val="C1C1C1"/>
            </a:solidFill>
            <a:prstDash val="solid"/>
            <a:miter/>
          </a:ln>
        </p:spPr>
      </p:sp>
      <p:sp>
        <p:nvSpPr>
          <p:cNvPr id="6" name="Freeform 6"/>
          <p:cNvSpPr/>
          <p:nvPr/>
        </p:nvSpPr>
        <p:spPr>
          <a:xfrm>
            <a:off x="0" y="5867478"/>
            <a:ext cx="5870625" cy="4419522"/>
          </a:xfrm>
          <a:custGeom>
            <a:avLst/>
            <a:gdLst/>
            <a:ahLst/>
            <a:cxnLst/>
            <a:rect l="l" t="t" r="r" b="b"/>
            <a:pathLst>
              <a:path w="5870625" h="4419522">
                <a:moveTo>
                  <a:pt x="0" y="0"/>
                </a:moveTo>
                <a:lnTo>
                  <a:pt x="5870625" y="0"/>
                </a:lnTo>
                <a:lnTo>
                  <a:pt x="5870625" y="4419522"/>
                </a:lnTo>
                <a:lnTo>
                  <a:pt x="0" y="4419522"/>
                </a:lnTo>
                <a:lnTo>
                  <a:pt x="0" y="0"/>
                </a:lnTo>
                <a:close/>
              </a:path>
            </a:pathLst>
          </a:custGeom>
          <a:blipFill>
            <a:blip r:embed="rId6"/>
            <a:stretch>
              <a:fillRect r="-20313"/>
            </a:stretch>
          </a:blipFill>
          <a:ln w="123825" cap="sq">
            <a:solidFill>
              <a:srgbClr val="C1C1C1"/>
            </a:solidFill>
            <a:prstDash val="solid"/>
            <a:miter/>
          </a:ln>
        </p:spPr>
      </p:sp>
      <p:sp>
        <p:nvSpPr>
          <p:cNvPr id="7" name="Freeform 7"/>
          <p:cNvSpPr/>
          <p:nvPr/>
        </p:nvSpPr>
        <p:spPr>
          <a:xfrm>
            <a:off x="428096" y="4138254"/>
            <a:ext cx="3217783" cy="1425210"/>
          </a:xfrm>
          <a:custGeom>
            <a:avLst/>
            <a:gdLst/>
            <a:ahLst/>
            <a:cxnLst/>
            <a:rect l="l" t="t" r="r" b="b"/>
            <a:pathLst>
              <a:path w="3217783" h="1425210">
                <a:moveTo>
                  <a:pt x="0" y="0"/>
                </a:moveTo>
                <a:lnTo>
                  <a:pt x="3217783" y="0"/>
                </a:lnTo>
                <a:lnTo>
                  <a:pt x="3217783" y="1425209"/>
                </a:lnTo>
                <a:lnTo>
                  <a:pt x="0" y="1425209"/>
                </a:lnTo>
                <a:lnTo>
                  <a:pt x="0" y="0"/>
                </a:lnTo>
                <a:close/>
              </a:path>
            </a:pathLst>
          </a:custGeom>
          <a:blipFill>
            <a:blip r:embed="rId7"/>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F3FC"/>
        </a:solidFill>
        <a:effectLst/>
      </p:bgPr>
    </p:bg>
    <p:spTree>
      <p:nvGrpSpPr>
        <p:cNvPr id="1" name=""/>
        <p:cNvGrpSpPr/>
        <p:nvPr/>
      </p:nvGrpSpPr>
      <p:grpSpPr>
        <a:xfrm>
          <a:off x="0" y="0"/>
          <a:ext cx="0" cy="0"/>
          <a:chOff x="0" y="0"/>
          <a:chExt cx="0" cy="0"/>
        </a:xfrm>
      </p:grpSpPr>
      <p:sp>
        <p:nvSpPr>
          <p:cNvPr id="2" name="Freeform 2"/>
          <p:cNvSpPr/>
          <p:nvPr/>
        </p:nvSpPr>
        <p:spPr>
          <a:xfrm>
            <a:off x="9104939" y="0"/>
            <a:ext cx="8981904" cy="4805219"/>
          </a:xfrm>
          <a:custGeom>
            <a:avLst/>
            <a:gdLst/>
            <a:ahLst/>
            <a:cxnLst/>
            <a:rect l="l" t="t" r="r" b="b"/>
            <a:pathLst>
              <a:path w="8981904" h="4805219">
                <a:moveTo>
                  <a:pt x="0" y="0"/>
                </a:moveTo>
                <a:lnTo>
                  <a:pt x="8981904" y="0"/>
                </a:lnTo>
                <a:lnTo>
                  <a:pt x="8981904" y="4805219"/>
                </a:lnTo>
                <a:lnTo>
                  <a:pt x="0" y="4805219"/>
                </a:lnTo>
                <a:lnTo>
                  <a:pt x="0" y="0"/>
                </a:lnTo>
                <a:close/>
              </a:path>
            </a:pathLst>
          </a:custGeom>
          <a:blipFill>
            <a:blip r:embed="rId2"/>
            <a:stretch>
              <a:fillRect t="-22158" b="-18031"/>
            </a:stretch>
          </a:blipFill>
        </p:spPr>
      </p:sp>
      <p:sp>
        <p:nvSpPr>
          <p:cNvPr id="3" name="Freeform 3"/>
          <p:cNvSpPr/>
          <p:nvPr/>
        </p:nvSpPr>
        <p:spPr>
          <a:xfrm>
            <a:off x="181149" y="0"/>
            <a:ext cx="8711368" cy="4752094"/>
          </a:xfrm>
          <a:custGeom>
            <a:avLst/>
            <a:gdLst/>
            <a:ahLst/>
            <a:cxnLst/>
            <a:rect l="l" t="t" r="r" b="b"/>
            <a:pathLst>
              <a:path w="8711368" h="4752094">
                <a:moveTo>
                  <a:pt x="0" y="0"/>
                </a:moveTo>
                <a:lnTo>
                  <a:pt x="8711367" y="0"/>
                </a:lnTo>
                <a:lnTo>
                  <a:pt x="8711367" y="4752094"/>
                </a:lnTo>
                <a:lnTo>
                  <a:pt x="0" y="4752094"/>
                </a:lnTo>
                <a:lnTo>
                  <a:pt x="0" y="0"/>
                </a:lnTo>
                <a:close/>
              </a:path>
            </a:pathLst>
          </a:custGeom>
          <a:blipFill>
            <a:blip r:embed="rId3"/>
            <a:stretch>
              <a:fillRect t="-11609" r="-2146" b="-13287"/>
            </a:stretch>
          </a:blipFill>
        </p:spPr>
      </p:sp>
      <p:sp>
        <p:nvSpPr>
          <p:cNvPr id="4" name="Freeform 4"/>
          <p:cNvSpPr/>
          <p:nvPr/>
        </p:nvSpPr>
        <p:spPr>
          <a:xfrm>
            <a:off x="181149" y="5143500"/>
            <a:ext cx="8711368" cy="4901732"/>
          </a:xfrm>
          <a:custGeom>
            <a:avLst/>
            <a:gdLst/>
            <a:ahLst/>
            <a:cxnLst/>
            <a:rect l="l" t="t" r="r" b="b"/>
            <a:pathLst>
              <a:path w="8711368" h="4901732">
                <a:moveTo>
                  <a:pt x="0" y="0"/>
                </a:moveTo>
                <a:lnTo>
                  <a:pt x="8711367" y="0"/>
                </a:lnTo>
                <a:lnTo>
                  <a:pt x="8711367" y="4901732"/>
                </a:lnTo>
                <a:lnTo>
                  <a:pt x="0" y="4901732"/>
                </a:lnTo>
                <a:lnTo>
                  <a:pt x="0" y="0"/>
                </a:lnTo>
                <a:close/>
              </a:path>
            </a:pathLst>
          </a:custGeom>
          <a:blipFill>
            <a:blip r:embed="rId4"/>
            <a:stretch>
              <a:fillRect/>
            </a:stretch>
          </a:blipFill>
        </p:spPr>
      </p:sp>
      <p:sp>
        <p:nvSpPr>
          <p:cNvPr id="5" name="Freeform 5"/>
          <p:cNvSpPr/>
          <p:nvPr/>
        </p:nvSpPr>
        <p:spPr>
          <a:xfrm>
            <a:off x="9144000" y="5010155"/>
            <a:ext cx="8942843" cy="5030349"/>
          </a:xfrm>
          <a:custGeom>
            <a:avLst/>
            <a:gdLst/>
            <a:ahLst/>
            <a:cxnLst/>
            <a:rect l="l" t="t" r="r" b="b"/>
            <a:pathLst>
              <a:path w="8942843" h="5030349">
                <a:moveTo>
                  <a:pt x="0" y="0"/>
                </a:moveTo>
                <a:lnTo>
                  <a:pt x="8942843" y="0"/>
                </a:lnTo>
                <a:lnTo>
                  <a:pt x="8942843" y="5030348"/>
                </a:lnTo>
                <a:lnTo>
                  <a:pt x="0" y="5030348"/>
                </a:lnTo>
                <a:lnTo>
                  <a:pt x="0" y="0"/>
                </a:lnTo>
                <a:close/>
              </a:path>
            </a:pathLst>
          </a:custGeom>
          <a:blipFill>
            <a:blip r:embed="rId5"/>
            <a:stretch>
              <a:fillRect/>
            </a:stretch>
          </a:blipFill>
        </p:spPr>
      </p:sp>
      <p:sp>
        <p:nvSpPr>
          <p:cNvPr id="6" name="Freeform 6"/>
          <p:cNvSpPr/>
          <p:nvPr/>
        </p:nvSpPr>
        <p:spPr>
          <a:xfrm>
            <a:off x="0" y="4805219"/>
            <a:ext cx="2761576" cy="1951514"/>
          </a:xfrm>
          <a:custGeom>
            <a:avLst/>
            <a:gdLst/>
            <a:ahLst/>
            <a:cxnLst/>
            <a:rect l="l" t="t" r="r" b="b"/>
            <a:pathLst>
              <a:path w="2761576" h="1951514">
                <a:moveTo>
                  <a:pt x="0" y="0"/>
                </a:moveTo>
                <a:lnTo>
                  <a:pt x="2761576" y="0"/>
                </a:lnTo>
                <a:lnTo>
                  <a:pt x="2761576" y="1951513"/>
                </a:lnTo>
                <a:lnTo>
                  <a:pt x="0" y="1951513"/>
                </a:lnTo>
                <a:lnTo>
                  <a:pt x="0" y="0"/>
                </a:lnTo>
                <a:close/>
              </a:path>
            </a:pathLst>
          </a:custGeom>
          <a:blipFill>
            <a:blip r:embed="rId6">
              <a:alphaModFix amt="57000"/>
            </a:blip>
            <a:stretch>
              <a:fillRect/>
            </a:stretch>
          </a:blipFill>
        </p:spPr>
      </p:sp>
      <p:sp>
        <p:nvSpPr>
          <p:cNvPr id="7" name="Freeform 7"/>
          <p:cNvSpPr/>
          <p:nvPr/>
        </p:nvSpPr>
        <p:spPr>
          <a:xfrm>
            <a:off x="9104939" y="4805219"/>
            <a:ext cx="2761576" cy="1951514"/>
          </a:xfrm>
          <a:custGeom>
            <a:avLst/>
            <a:gdLst/>
            <a:ahLst/>
            <a:cxnLst/>
            <a:rect l="l" t="t" r="r" b="b"/>
            <a:pathLst>
              <a:path w="2761576" h="1951514">
                <a:moveTo>
                  <a:pt x="0" y="0"/>
                </a:moveTo>
                <a:lnTo>
                  <a:pt x="2761576" y="0"/>
                </a:lnTo>
                <a:lnTo>
                  <a:pt x="2761576" y="1951513"/>
                </a:lnTo>
                <a:lnTo>
                  <a:pt x="0" y="1951513"/>
                </a:lnTo>
                <a:lnTo>
                  <a:pt x="0" y="0"/>
                </a:lnTo>
                <a:close/>
              </a:path>
            </a:pathLst>
          </a:custGeom>
          <a:blipFill>
            <a:blip r:embed="rId6">
              <a:alphaModFix amt="57000"/>
            </a:blip>
            <a:stretch>
              <a:fillRect/>
            </a:stretch>
          </a:blipFill>
        </p:spPr>
      </p:sp>
      <p:sp>
        <p:nvSpPr>
          <p:cNvPr id="8" name="Freeform 8"/>
          <p:cNvSpPr/>
          <p:nvPr/>
        </p:nvSpPr>
        <p:spPr>
          <a:xfrm>
            <a:off x="9144000" y="3191986"/>
            <a:ext cx="2761576" cy="1951514"/>
          </a:xfrm>
          <a:custGeom>
            <a:avLst/>
            <a:gdLst/>
            <a:ahLst/>
            <a:cxnLst/>
            <a:rect l="l" t="t" r="r" b="b"/>
            <a:pathLst>
              <a:path w="2761576" h="1951514">
                <a:moveTo>
                  <a:pt x="0" y="0"/>
                </a:moveTo>
                <a:lnTo>
                  <a:pt x="2761576" y="0"/>
                </a:lnTo>
                <a:lnTo>
                  <a:pt x="2761576" y="1951514"/>
                </a:lnTo>
                <a:lnTo>
                  <a:pt x="0" y="1951514"/>
                </a:lnTo>
                <a:lnTo>
                  <a:pt x="0" y="0"/>
                </a:lnTo>
                <a:close/>
              </a:path>
            </a:pathLst>
          </a:custGeom>
          <a:blipFill>
            <a:blip r:embed="rId6">
              <a:alphaModFix amt="57000"/>
            </a:blip>
            <a:stretch>
              <a:fillRect/>
            </a:stretch>
          </a:blipFill>
        </p:spPr>
      </p:sp>
      <p:sp>
        <p:nvSpPr>
          <p:cNvPr id="9" name="Freeform 9"/>
          <p:cNvSpPr/>
          <p:nvPr/>
        </p:nvSpPr>
        <p:spPr>
          <a:xfrm>
            <a:off x="0" y="3058641"/>
            <a:ext cx="2761576" cy="1951514"/>
          </a:xfrm>
          <a:custGeom>
            <a:avLst/>
            <a:gdLst/>
            <a:ahLst/>
            <a:cxnLst/>
            <a:rect l="l" t="t" r="r" b="b"/>
            <a:pathLst>
              <a:path w="2761576" h="1951514">
                <a:moveTo>
                  <a:pt x="0" y="0"/>
                </a:moveTo>
                <a:lnTo>
                  <a:pt x="2761576" y="0"/>
                </a:lnTo>
                <a:lnTo>
                  <a:pt x="2761576" y="1951514"/>
                </a:lnTo>
                <a:lnTo>
                  <a:pt x="0" y="1951514"/>
                </a:lnTo>
                <a:lnTo>
                  <a:pt x="0" y="0"/>
                </a:lnTo>
                <a:close/>
              </a:path>
            </a:pathLst>
          </a:custGeom>
          <a:blipFill>
            <a:blip r:embed="rId6">
              <a:alphaModFix amt="57000"/>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44015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stretch>
              <a:fillRect t="-31" b="-31"/>
            </a:stretch>
          </a:blipFill>
        </p:spPr>
      </p:sp>
      <p:sp>
        <p:nvSpPr>
          <p:cNvPr id="3" name="Freeform 3"/>
          <p:cNvSpPr/>
          <p:nvPr/>
        </p:nvSpPr>
        <p:spPr>
          <a:xfrm>
            <a:off x="386569" y="984498"/>
            <a:ext cx="1747986" cy="1788170"/>
          </a:xfrm>
          <a:custGeom>
            <a:avLst/>
            <a:gdLst/>
            <a:ahLst/>
            <a:cxnLst/>
            <a:rect l="l" t="t" r="r" b="b"/>
            <a:pathLst>
              <a:path w="1747986" h="1788170">
                <a:moveTo>
                  <a:pt x="0" y="0"/>
                </a:moveTo>
                <a:lnTo>
                  <a:pt x="1747987" y="0"/>
                </a:lnTo>
                <a:lnTo>
                  <a:pt x="1747987" y="1788170"/>
                </a:lnTo>
                <a:lnTo>
                  <a:pt x="0" y="1788170"/>
                </a:lnTo>
                <a:lnTo>
                  <a:pt x="0" y="0"/>
                </a:lnTo>
                <a:close/>
              </a:path>
            </a:pathLst>
          </a:custGeom>
          <a:blipFill>
            <a:blip r:embed="rId3"/>
            <a:stretch>
              <a:fillRect/>
            </a:stretch>
          </a:blipFill>
        </p:spPr>
      </p:sp>
      <p:sp>
        <p:nvSpPr>
          <p:cNvPr id="4" name="Freeform 4"/>
          <p:cNvSpPr/>
          <p:nvPr/>
        </p:nvSpPr>
        <p:spPr>
          <a:xfrm>
            <a:off x="1541848" y="2571750"/>
            <a:ext cx="200918" cy="994544"/>
          </a:xfrm>
          <a:custGeom>
            <a:avLst/>
            <a:gdLst/>
            <a:ahLst/>
            <a:cxnLst/>
            <a:rect l="l" t="t" r="r" b="b"/>
            <a:pathLst>
              <a:path w="200918" h="994544">
                <a:moveTo>
                  <a:pt x="0" y="0"/>
                </a:moveTo>
                <a:lnTo>
                  <a:pt x="200917" y="0"/>
                </a:lnTo>
                <a:lnTo>
                  <a:pt x="200917" y="994544"/>
                </a:lnTo>
                <a:lnTo>
                  <a:pt x="0" y="994544"/>
                </a:lnTo>
                <a:lnTo>
                  <a:pt x="0" y="0"/>
                </a:lnTo>
                <a:close/>
              </a:path>
            </a:pathLst>
          </a:custGeom>
          <a:blipFill>
            <a:blip r:embed="rId4"/>
            <a:stretch>
              <a:fillRect/>
            </a:stretch>
          </a:blipFill>
        </p:spPr>
      </p:sp>
      <p:sp>
        <p:nvSpPr>
          <p:cNvPr id="5" name="TextBox 5"/>
          <p:cNvSpPr txBox="1"/>
          <p:nvPr/>
        </p:nvSpPr>
        <p:spPr>
          <a:xfrm>
            <a:off x="2350261" y="798151"/>
            <a:ext cx="8821822" cy="2841536"/>
          </a:xfrm>
          <a:prstGeom prst="rect">
            <a:avLst/>
          </a:prstGeom>
        </p:spPr>
        <p:txBody>
          <a:bodyPr lIns="0" tIns="0" rIns="0" bIns="0" rtlCol="0" anchor="t">
            <a:spAutoFit/>
          </a:bodyPr>
          <a:lstStyle/>
          <a:p>
            <a:pPr algn="l">
              <a:lnSpc>
                <a:spcPts val="4554"/>
              </a:lnSpc>
            </a:pPr>
            <a:r>
              <a:rPr lang="en-US" sz="3253">
                <a:solidFill>
                  <a:srgbClr val="003C80"/>
                </a:solidFill>
                <a:latin typeface="Francois One"/>
                <a:ea typeface="Francois One"/>
                <a:cs typeface="Francois One"/>
                <a:sym typeface="Francois One"/>
              </a:rPr>
              <a:t>Báo chí đối ngoại TTXVN không chỉ cung cấp dòng thông tin nguồn chính thống cho hệ thống báo chí cả nước mà còn tích cực xây dựng một hệ sinh thái thông tin đối ngoại đa ngôn ngữ, đa nền tảng và đa phương tiện.</a:t>
            </a:r>
          </a:p>
        </p:txBody>
      </p:sp>
      <p:sp>
        <p:nvSpPr>
          <p:cNvPr id="6" name="Freeform 6"/>
          <p:cNvSpPr/>
          <p:nvPr/>
        </p:nvSpPr>
        <p:spPr>
          <a:xfrm>
            <a:off x="195697" y="4148956"/>
            <a:ext cx="15239628" cy="401836"/>
          </a:xfrm>
          <a:custGeom>
            <a:avLst/>
            <a:gdLst/>
            <a:ahLst/>
            <a:cxnLst/>
            <a:rect l="l" t="t" r="r" b="b"/>
            <a:pathLst>
              <a:path w="15239628" h="401836">
                <a:moveTo>
                  <a:pt x="0" y="0"/>
                </a:moveTo>
                <a:lnTo>
                  <a:pt x="15239628" y="0"/>
                </a:lnTo>
                <a:lnTo>
                  <a:pt x="15239628" y="401836"/>
                </a:lnTo>
                <a:lnTo>
                  <a:pt x="0" y="401836"/>
                </a:lnTo>
                <a:lnTo>
                  <a:pt x="0" y="0"/>
                </a:lnTo>
                <a:close/>
              </a:path>
            </a:pathLst>
          </a:custGeom>
          <a:blipFill>
            <a:blip r:embed="rId5"/>
            <a:stretch>
              <a:fillRect/>
            </a:stretch>
          </a:blipFill>
        </p:spPr>
      </p:sp>
      <p:sp>
        <p:nvSpPr>
          <p:cNvPr id="7" name="Freeform 7"/>
          <p:cNvSpPr/>
          <p:nvPr/>
        </p:nvSpPr>
        <p:spPr>
          <a:xfrm>
            <a:off x="386569" y="4942582"/>
            <a:ext cx="1747986" cy="1788170"/>
          </a:xfrm>
          <a:custGeom>
            <a:avLst/>
            <a:gdLst/>
            <a:ahLst/>
            <a:cxnLst/>
            <a:rect l="l" t="t" r="r" b="b"/>
            <a:pathLst>
              <a:path w="1747986" h="1788170">
                <a:moveTo>
                  <a:pt x="0" y="0"/>
                </a:moveTo>
                <a:lnTo>
                  <a:pt x="1747987" y="0"/>
                </a:lnTo>
                <a:lnTo>
                  <a:pt x="1747987" y="1788170"/>
                </a:lnTo>
                <a:lnTo>
                  <a:pt x="0" y="1788170"/>
                </a:lnTo>
                <a:lnTo>
                  <a:pt x="0" y="0"/>
                </a:lnTo>
                <a:close/>
              </a:path>
            </a:pathLst>
          </a:custGeom>
          <a:blipFill>
            <a:blip r:embed="rId6"/>
            <a:stretch>
              <a:fillRect/>
            </a:stretch>
          </a:blipFill>
        </p:spPr>
      </p:sp>
      <p:sp>
        <p:nvSpPr>
          <p:cNvPr id="8" name="Freeform 8"/>
          <p:cNvSpPr/>
          <p:nvPr/>
        </p:nvSpPr>
        <p:spPr>
          <a:xfrm>
            <a:off x="1541848" y="6519788"/>
            <a:ext cx="200918" cy="2782714"/>
          </a:xfrm>
          <a:custGeom>
            <a:avLst/>
            <a:gdLst/>
            <a:ahLst/>
            <a:cxnLst/>
            <a:rect l="l" t="t" r="r" b="b"/>
            <a:pathLst>
              <a:path w="200918" h="2782714">
                <a:moveTo>
                  <a:pt x="0" y="0"/>
                </a:moveTo>
                <a:lnTo>
                  <a:pt x="200917" y="0"/>
                </a:lnTo>
                <a:lnTo>
                  <a:pt x="200917" y="2782714"/>
                </a:lnTo>
                <a:lnTo>
                  <a:pt x="0" y="2782714"/>
                </a:lnTo>
                <a:lnTo>
                  <a:pt x="0" y="0"/>
                </a:lnTo>
                <a:close/>
              </a:path>
            </a:pathLst>
          </a:custGeom>
          <a:blipFill>
            <a:blip r:embed="rId7"/>
            <a:stretch>
              <a:fillRect/>
            </a:stretch>
          </a:blipFill>
        </p:spPr>
      </p:sp>
      <p:sp>
        <p:nvSpPr>
          <p:cNvPr id="9" name="TextBox 9"/>
          <p:cNvSpPr txBox="1"/>
          <p:nvPr/>
        </p:nvSpPr>
        <p:spPr>
          <a:xfrm>
            <a:off x="2396553" y="4676443"/>
            <a:ext cx="9062509" cy="5142045"/>
          </a:xfrm>
          <a:prstGeom prst="rect">
            <a:avLst/>
          </a:prstGeom>
        </p:spPr>
        <p:txBody>
          <a:bodyPr lIns="0" tIns="0" rIns="0" bIns="0" rtlCol="0" anchor="t">
            <a:spAutoFit/>
          </a:bodyPr>
          <a:lstStyle/>
          <a:p>
            <a:pPr algn="l">
              <a:lnSpc>
                <a:spcPts val="5145"/>
              </a:lnSpc>
            </a:pPr>
            <a:r>
              <a:rPr lang="en-US" sz="3216">
                <a:solidFill>
                  <a:srgbClr val="003C80"/>
                </a:solidFill>
                <a:latin typeface="Francois One"/>
                <a:ea typeface="Francois One"/>
                <a:cs typeface="Francois One"/>
                <a:sym typeface="Francois One"/>
              </a:rPr>
              <a:t>Từ hệ thống tin đối ngoại bằng nhiều ngôn ngữ, mạng lưới cơ quan thường trú trong và ngoài nước,</a:t>
            </a:r>
          </a:p>
          <a:p>
            <a:pPr algn="l">
              <a:lnSpc>
                <a:spcPts val="5145"/>
              </a:lnSpc>
            </a:pPr>
            <a:r>
              <a:rPr lang="en-US" sz="3216">
                <a:solidFill>
                  <a:srgbClr val="003C80"/>
                </a:solidFill>
                <a:latin typeface="Francois One"/>
                <a:ea typeface="Francois One"/>
                <a:cs typeface="Francois One"/>
                <a:sym typeface="Francois One"/>
              </a:rPr>
              <a:t>các sản phẩm ảnh, video, đồ họa, dữ liệu cho tới các nền tảng số như VietnamPlus, VNA Media và các kênh truyền thông mới (happyvietnam.vnanet.vn), mục tiêu chung vẫn là đưa những câu chuyện về </a:t>
            </a:r>
          </a:p>
          <a:p>
            <a:pPr algn="l">
              <a:lnSpc>
                <a:spcPts val="5145"/>
              </a:lnSpc>
            </a:pPr>
            <a:r>
              <a:rPr lang="en-US" sz="3216">
                <a:solidFill>
                  <a:srgbClr val="003C80"/>
                </a:solidFill>
                <a:latin typeface="Francois One"/>
                <a:ea typeface="Francois One"/>
                <a:cs typeface="Francois One"/>
                <a:sym typeface="Francois One"/>
              </a:rPr>
              <a:t>Việt Nam đến với công chúng toàn cầu bằng </a:t>
            </a:r>
          </a:p>
          <a:p>
            <a:pPr algn="l">
              <a:lnSpc>
                <a:spcPts val="5145"/>
              </a:lnSpc>
            </a:pPr>
            <a:r>
              <a:rPr lang="en-US" sz="3216">
                <a:solidFill>
                  <a:srgbClr val="003C80"/>
                </a:solidFill>
                <a:latin typeface="Francois One"/>
                <a:ea typeface="Francois One"/>
                <a:cs typeface="Francois One"/>
                <a:sym typeface="Francois One"/>
              </a:rPr>
              <a:t>những hình thức phù hợp với thời đại.</a:t>
            </a:r>
          </a:p>
        </p:txBody>
      </p:sp>
      <p:sp>
        <p:nvSpPr>
          <p:cNvPr id="10" name="Freeform 10"/>
          <p:cNvSpPr/>
          <p:nvPr/>
        </p:nvSpPr>
        <p:spPr>
          <a:xfrm>
            <a:off x="11459062" y="0"/>
            <a:ext cx="5404693" cy="4359920"/>
          </a:xfrm>
          <a:custGeom>
            <a:avLst/>
            <a:gdLst/>
            <a:ahLst/>
            <a:cxnLst/>
            <a:rect l="l" t="t" r="r" b="b"/>
            <a:pathLst>
              <a:path w="5404693" h="4359920">
                <a:moveTo>
                  <a:pt x="0" y="0"/>
                </a:moveTo>
                <a:lnTo>
                  <a:pt x="5404693" y="0"/>
                </a:lnTo>
                <a:lnTo>
                  <a:pt x="5404693" y="4359920"/>
                </a:lnTo>
                <a:lnTo>
                  <a:pt x="0" y="4359920"/>
                </a:lnTo>
                <a:lnTo>
                  <a:pt x="0" y="0"/>
                </a:lnTo>
                <a:close/>
              </a:path>
            </a:pathLst>
          </a:custGeom>
          <a:blipFill>
            <a:blip r:embed="rId8"/>
            <a:stretch>
              <a:fillRect/>
            </a:stretch>
          </a:blipFill>
        </p:spPr>
      </p:sp>
      <p:sp>
        <p:nvSpPr>
          <p:cNvPr id="11" name="Freeform 11"/>
          <p:cNvSpPr/>
          <p:nvPr/>
        </p:nvSpPr>
        <p:spPr>
          <a:xfrm>
            <a:off x="11672303" y="4589884"/>
            <a:ext cx="6615697" cy="3859809"/>
          </a:xfrm>
          <a:custGeom>
            <a:avLst/>
            <a:gdLst/>
            <a:ahLst/>
            <a:cxnLst/>
            <a:rect l="l" t="t" r="r" b="b"/>
            <a:pathLst>
              <a:path w="6615697" h="3859809">
                <a:moveTo>
                  <a:pt x="0" y="0"/>
                </a:moveTo>
                <a:lnTo>
                  <a:pt x="6615697" y="0"/>
                </a:lnTo>
                <a:lnTo>
                  <a:pt x="6615697" y="3859808"/>
                </a:lnTo>
                <a:lnTo>
                  <a:pt x="0" y="3859808"/>
                </a:lnTo>
                <a:lnTo>
                  <a:pt x="0" y="0"/>
                </a:lnTo>
                <a:close/>
              </a:path>
            </a:pathLst>
          </a:custGeom>
          <a:blipFill>
            <a:blip r:embed="rId9"/>
            <a:stretch>
              <a:fillRect/>
            </a:stretch>
          </a:blipFill>
        </p:spPr>
      </p:sp>
      <p:sp>
        <p:nvSpPr>
          <p:cNvPr id="12" name="Freeform 12"/>
          <p:cNvSpPr/>
          <p:nvPr/>
        </p:nvSpPr>
        <p:spPr>
          <a:xfrm>
            <a:off x="11538953" y="8678292"/>
            <a:ext cx="6882397" cy="1347483"/>
          </a:xfrm>
          <a:custGeom>
            <a:avLst/>
            <a:gdLst/>
            <a:ahLst/>
            <a:cxnLst/>
            <a:rect l="l" t="t" r="r" b="b"/>
            <a:pathLst>
              <a:path w="6882397" h="1347483">
                <a:moveTo>
                  <a:pt x="0" y="0"/>
                </a:moveTo>
                <a:lnTo>
                  <a:pt x="6882397" y="0"/>
                </a:lnTo>
                <a:lnTo>
                  <a:pt x="6882397" y="1347483"/>
                </a:lnTo>
                <a:lnTo>
                  <a:pt x="0" y="1347483"/>
                </a:lnTo>
                <a:lnTo>
                  <a:pt x="0" y="0"/>
                </a:lnTo>
                <a:close/>
              </a:path>
            </a:pathLst>
          </a:custGeom>
          <a:blipFill>
            <a:blip r:embed="rId10"/>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0" y="0"/>
            <a:ext cx="18288000" cy="10751955"/>
          </a:xfrm>
          <a:custGeom>
            <a:avLst/>
            <a:gdLst/>
            <a:ahLst/>
            <a:cxnLst/>
            <a:rect l="l" t="t" r="r" b="b"/>
            <a:pathLst>
              <a:path w="18288000" h="10751955">
                <a:moveTo>
                  <a:pt x="0" y="0"/>
                </a:moveTo>
                <a:lnTo>
                  <a:pt x="18288000" y="0"/>
                </a:lnTo>
                <a:lnTo>
                  <a:pt x="18288000" y="10751955"/>
                </a:lnTo>
                <a:lnTo>
                  <a:pt x="0" y="10751955"/>
                </a:lnTo>
                <a:lnTo>
                  <a:pt x="0" y="0"/>
                </a:lnTo>
                <a:close/>
              </a:path>
            </a:pathLst>
          </a:custGeom>
          <a:blipFill>
            <a:blip r:embed="rId3"/>
            <a:stretch>
              <a:fillRect t="-410" b="-12911"/>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1481728" y="38511"/>
            <a:ext cx="15324545" cy="10209978"/>
          </a:xfrm>
          <a:custGeom>
            <a:avLst/>
            <a:gdLst/>
            <a:ahLst/>
            <a:cxnLst/>
            <a:rect l="l" t="t" r="r" b="b"/>
            <a:pathLst>
              <a:path w="15324545" h="10209978">
                <a:moveTo>
                  <a:pt x="0" y="0"/>
                </a:moveTo>
                <a:lnTo>
                  <a:pt x="15324544" y="0"/>
                </a:lnTo>
                <a:lnTo>
                  <a:pt x="15324544" y="10209978"/>
                </a:lnTo>
                <a:lnTo>
                  <a:pt x="0" y="10209978"/>
                </a:lnTo>
                <a:lnTo>
                  <a:pt x="0" y="0"/>
                </a:lnTo>
                <a:close/>
              </a:path>
            </a:pathLst>
          </a:custGeom>
          <a:blipFill>
            <a:blip r:embed="rId3"/>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6666" b="-16666"/>
            </a:stretch>
          </a:blipFill>
        </p:spPr>
      </p:sp>
      <p:sp>
        <p:nvSpPr>
          <p:cNvPr id="3" name="Freeform 3"/>
          <p:cNvSpPr/>
          <p:nvPr/>
        </p:nvSpPr>
        <p:spPr>
          <a:xfrm>
            <a:off x="1028700" y="414974"/>
            <a:ext cx="2775447" cy="1227451"/>
          </a:xfrm>
          <a:custGeom>
            <a:avLst/>
            <a:gdLst/>
            <a:ahLst/>
            <a:cxnLst/>
            <a:rect l="l" t="t" r="r" b="b"/>
            <a:pathLst>
              <a:path w="2775447" h="1227451">
                <a:moveTo>
                  <a:pt x="0" y="0"/>
                </a:moveTo>
                <a:lnTo>
                  <a:pt x="2775447" y="0"/>
                </a:lnTo>
                <a:lnTo>
                  <a:pt x="2775447" y="1227452"/>
                </a:lnTo>
                <a:lnTo>
                  <a:pt x="0" y="1227452"/>
                </a:lnTo>
                <a:lnTo>
                  <a:pt x="0" y="0"/>
                </a:lnTo>
                <a:close/>
              </a:path>
            </a:pathLst>
          </a:custGeom>
          <a:blipFill>
            <a:blip r:embed="rId5"/>
            <a:stretch>
              <a:fillRect/>
            </a:stretch>
          </a:blipFill>
        </p:spPr>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1028700" y="2176086"/>
            <a:ext cx="14775583" cy="7845442"/>
          </a:xfrm>
          <a:prstGeom prst="rect">
            <a:avLst/>
          </a:prstGeom>
        </p:spPr>
      </p:pic>
      <p:sp>
        <p:nvSpPr>
          <p:cNvPr id="5" name="Freeform 5"/>
          <p:cNvSpPr/>
          <p:nvPr/>
        </p:nvSpPr>
        <p:spPr>
          <a:xfrm>
            <a:off x="6425449" y="192638"/>
            <a:ext cx="3344249" cy="1672124"/>
          </a:xfrm>
          <a:custGeom>
            <a:avLst/>
            <a:gdLst/>
            <a:ahLst/>
            <a:cxnLst/>
            <a:rect l="l" t="t" r="r" b="b"/>
            <a:pathLst>
              <a:path w="3344249" h="1672124">
                <a:moveTo>
                  <a:pt x="0" y="0"/>
                </a:moveTo>
                <a:lnTo>
                  <a:pt x="3344249" y="0"/>
                </a:lnTo>
                <a:lnTo>
                  <a:pt x="3344249" y="1672124"/>
                </a:lnTo>
                <a:lnTo>
                  <a:pt x="0" y="1672124"/>
                </a:lnTo>
                <a:lnTo>
                  <a:pt x="0" y="0"/>
                </a:lnTo>
                <a:close/>
              </a:path>
            </a:pathLst>
          </a:custGeom>
          <a:blipFill>
            <a:blip r:embed="rId7"/>
            <a:stretch>
              <a:fillRect/>
            </a:stretch>
          </a:blipFill>
        </p:spPr>
      </p:sp>
    </p:spTree>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9F3FC"/>
        </a:solidFill>
        <a:effectLst/>
      </p:bgPr>
    </p:bg>
    <p:spTree>
      <p:nvGrpSpPr>
        <p:cNvPr id="1" name=""/>
        <p:cNvGrpSpPr/>
        <p:nvPr/>
      </p:nvGrpSpPr>
      <p:grpSpPr>
        <a:xfrm>
          <a:off x="0" y="0"/>
          <a:ext cx="0" cy="0"/>
          <a:chOff x="0" y="0"/>
          <a:chExt cx="0" cy="0"/>
        </a:xfrm>
      </p:grpSpPr>
      <p:sp>
        <p:nvSpPr>
          <p:cNvPr id="2" name="Freeform 2"/>
          <p:cNvSpPr/>
          <p:nvPr/>
        </p:nvSpPr>
        <p:spPr>
          <a:xfrm>
            <a:off x="6993492" y="418406"/>
            <a:ext cx="2775447" cy="1227451"/>
          </a:xfrm>
          <a:custGeom>
            <a:avLst/>
            <a:gdLst/>
            <a:ahLst/>
            <a:cxnLst/>
            <a:rect l="l" t="t" r="r" b="b"/>
            <a:pathLst>
              <a:path w="2775447" h="1227451">
                <a:moveTo>
                  <a:pt x="0" y="0"/>
                </a:moveTo>
                <a:lnTo>
                  <a:pt x="2775447" y="0"/>
                </a:lnTo>
                <a:lnTo>
                  <a:pt x="2775447" y="1227452"/>
                </a:lnTo>
                <a:lnTo>
                  <a:pt x="0" y="1227452"/>
                </a:lnTo>
                <a:lnTo>
                  <a:pt x="0" y="0"/>
                </a:lnTo>
                <a:close/>
              </a:path>
            </a:pathLst>
          </a:custGeom>
          <a:blipFill>
            <a:blip r:embed="rId6"/>
            <a:stretch>
              <a:fillRect/>
            </a:stretch>
          </a:blipFill>
        </p:spPr>
      </p:sp>
      <p:sp>
        <p:nvSpPr>
          <p:cNvPr id="3" name="Freeform 3"/>
          <p:cNvSpPr/>
          <p:nvPr/>
        </p:nvSpPr>
        <p:spPr>
          <a:xfrm>
            <a:off x="5870049" y="1645858"/>
            <a:ext cx="4756861" cy="1314083"/>
          </a:xfrm>
          <a:custGeom>
            <a:avLst/>
            <a:gdLst/>
            <a:ahLst/>
            <a:cxnLst/>
            <a:rect l="l" t="t" r="r" b="b"/>
            <a:pathLst>
              <a:path w="4756861" h="1314083">
                <a:moveTo>
                  <a:pt x="0" y="0"/>
                </a:moveTo>
                <a:lnTo>
                  <a:pt x="4756861" y="0"/>
                </a:lnTo>
                <a:lnTo>
                  <a:pt x="4756861" y="1314082"/>
                </a:lnTo>
                <a:lnTo>
                  <a:pt x="0" y="131408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rcRect/>
          <a:stretch>
            <a:fillRect/>
          </a:stretch>
        </p:blipFill>
        <p:spPr>
          <a:xfrm>
            <a:off x="450180" y="3469510"/>
            <a:ext cx="8184706" cy="5788790"/>
          </a:xfrm>
          <a:prstGeom prst="rect">
            <a:avLst/>
          </a:prstGeom>
        </p:spPr>
      </p:pic>
      <p:pic>
        <p:nvPicPr>
          <p:cNvPr id="5" name="Picture 5">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rcRect/>
          <a:stretch>
            <a:fillRect/>
          </a:stretch>
        </p:blipFill>
        <p:spPr>
          <a:xfrm>
            <a:off x="9379091" y="3469510"/>
            <a:ext cx="8184706" cy="578879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video>
              <p:cMediaNode vol="100000">
                <p:cTn id="3"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9F3F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6662507" y="597313"/>
            <a:ext cx="4858386" cy="8637130"/>
          </a:xfrm>
          <a:prstGeom prst="rect">
            <a:avLst/>
          </a:prstGeom>
        </p:spPr>
      </p:pic>
      <p:sp>
        <p:nvSpPr>
          <p:cNvPr id="3" name="Freeform 3"/>
          <p:cNvSpPr/>
          <p:nvPr/>
        </p:nvSpPr>
        <p:spPr>
          <a:xfrm>
            <a:off x="114938" y="669065"/>
            <a:ext cx="5960669" cy="3971296"/>
          </a:xfrm>
          <a:custGeom>
            <a:avLst/>
            <a:gdLst/>
            <a:ahLst/>
            <a:cxnLst/>
            <a:rect l="l" t="t" r="r" b="b"/>
            <a:pathLst>
              <a:path w="5960669" h="3971296">
                <a:moveTo>
                  <a:pt x="0" y="0"/>
                </a:moveTo>
                <a:lnTo>
                  <a:pt x="5960669" y="0"/>
                </a:lnTo>
                <a:lnTo>
                  <a:pt x="5960669" y="3971296"/>
                </a:lnTo>
                <a:lnTo>
                  <a:pt x="0" y="3971296"/>
                </a:lnTo>
                <a:lnTo>
                  <a:pt x="0" y="0"/>
                </a:lnTo>
                <a:close/>
              </a:path>
            </a:pathLst>
          </a:custGeom>
          <a:blipFill>
            <a:blip r:embed="rId5"/>
            <a:stretch>
              <a:fillRect/>
            </a:stretch>
          </a:blipFill>
        </p:spPr>
      </p:sp>
      <p:sp>
        <p:nvSpPr>
          <p:cNvPr id="4" name="Freeform 4"/>
          <p:cNvSpPr/>
          <p:nvPr/>
        </p:nvSpPr>
        <p:spPr>
          <a:xfrm>
            <a:off x="12107793" y="597313"/>
            <a:ext cx="6047471" cy="4114800"/>
          </a:xfrm>
          <a:custGeom>
            <a:avLst/>
            <a:gdLst/>
            <a:ahLst/>
            <a:cxnLst/>
            <a:rect l="l" t="t" r="r" b="b"/>
            <a:pathLst>
              <a:path w="6047471" h="4114800">
                <a:moveTo>
                  <a:pt x="0" y="0"/>
                </a:moveTo>
                <a:lnTo>
                  <a:pt x="6047471" y="0"/>
                </a:lnTo>
                <a:lnTo>
                  <a:pt x="6047471" y="4114800"/>
                </a:lnTo>
                <a:lnTo>
                  <a:pt x="0" y="4114800"/>
                </a:lnTo>
                <a:lnTo>
                  <a:pt x="0" y="0"/>
                </a:lnTo>
                <a:close/>
              </a:path>
            </a:pathLst>
          </a:custGeom>
          <a:blipFill>
            <a:blip r:embed="rId6"/>
            <a:stretch>
              <a:fillRect/>
            </a:stretch>
          </a:blipFill>
        </p:spPr>
      </p:sp>
      <p:sp>
        <p:nvSpPr>
          <p:cNvPr id="5" name="Freeform 5"/>
          <p:cNvSpPr/>
          <p:nvPr/>
        </p:nvSpPr>
        <p:spPr>
          <a:xfrm>
            <a:off x="114938" y="5170631"/>
            <a:ext cx="6190546" cy="4127031"/>
          </a:xfrm>
          <a:custGeom>
            <a:avLst/>
            <a:gdLst/>
            <a:ahLst/>
            <a:cxnLst/>
            <a:rect l="l" t="t" r="r" b="b"/>
            <a:pathLst>
              <a:path w="6190546" h="4127031">
                <a:moveTo>
                  <a:pt x="0" y="0"/>
                </a:moveTo>
                <a:lnTo>
                  <a:pt x="6190546" y="0"/>
                </a:lnTo>
                <a:lnTo>
                  <a:pt x="6190546" y="4127030"/>
                </a:lnTo>
                <a:lnTo>
                  <a:pt x="0" y="4127030"/>
                </a:lnTo>
                <a:lnTo>
                  <a:pt x="0" y="0"/>
                </a:lnTo>
                <a:close/>
              </a:path>
            </a:pathLst>
          </a:custGeom>
          <a:blipFill>
            <a:blip r:embed="rId7"/>
            <a:stretch>
              <a:fillRect/>
            </a:stretch>
          </a:blipFill>
        </p:spPr>
      </p:sp>
      <p:sp>
        <p:nvSpPr>
          <p:cNvPr id="6" name="Freeform 6"/>
          <p:cNvSpPr/>
          <p:nvPr/>
        </p:nvSpPr>
        <p:spPr>
          <a:xfrm>
            <a:off x="12107793" y="5143500"/>
            <a:ext cx="6076632" cy="4181292"/>
          </a:xfrm>
          <a:custGeom>
            <a:avLst/>
            <a:gdLst/>
            <a:ahLst/>
            <a:cxnLst/>
            <a:rect l="l" t="t" r="r" b="b"/>
            <a:pathLst>
              <a:path w="6076632" h="4181292">
                <a:moveTo>
                  <a:pt x="0" y="0"/>
                </a:moveTo>
                <a:lnTo>
                  <a:pt x="6076632" y="0"/>
                </a:lnTo>
                <a:lnTo>
                  <a:pt x="6076632" y="4181292"/>
                </a:lnTo>
                <a:lnTo>
                  <a:pt x="0" y="4181292"/>
                </a:lnTo>
                <a:lnTo>
                  <a:pt x="0" y="0"/>
                </a:lnTo>
                <a:close/>
              </a:path>
            </a:pathLst>
          </a:custGeom>
          <a:blipFill>
            <a:blip r:embed="rId8"/>
            <a:stretch>
              <a:fillRect l="-1639" r="-1639"/>
            </a:stretch>
          </a:blipFill>
        </p:spPr>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BEEF2"/>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657194" y="171941"/>
            <a:ext cx="5593004" cy="9943119"/>
          </a:xfrm>
          <a:prstGeom prst="rect">
            <a:avLst/>
          </a:prstGeom>
        </p:spPr>
      </p:pic>
      <p:sp>
        <p:nvSpPr>
          <p:cNvPr id="3" name="Freeform 3"/>
          <p:cNvSpPr/>
          <p:nvPr/>
        </p:nvSpPr>
        <p:spPr>
          <a:xfrm>
            <a:off x="6736191" y="0"/>
            <a:ext cx="10934274" cy="4829505"/>
          </a:xfrm>
          <a:custGeom>
            <a:avLst/>
            <a:gdLst/>
            <a:ahLst/>
            <a:cxnLst/>
            <a:rect l="l" t="t" r="r" b="b"/>
            <a:pathLst>
              <a:path w="10934274" h="4829505">
                <a:moveTo>
                  <a:pt x="0" y="0"/>
                </a:moveTo>
                <a:lnTo>
                  <a:pt x="10934274" y="0"/>
                </a:lnTo>
                <a:lnTo>
                  <a:pt x="10934274" y="4829505"/>
                </a:lnTo>
                <a:lnTo>
                  <a:pt x="0" y="4829505"/>
                </a:lnTo>
                <a:lnTo>
                  <a:pt x="0" y="0"/>
                </a:lnTo>
                <a:close/>
              </a:path>
            </a:pathLst>
          </a:custGeom>
          <a:blipFill>
            <a:blip r:embed="rId5"/>
            <a:stretch>
              <a:fillRect l="-1866" t="-21961" b="-31695"/>
            </a:stretch>
          </a:blipFill>
        </p:spPr>
      </p:sp>
      <p:sp>
        <p:nvSpPr>
          <p:cNvPr id="4" name="Freeform 4"/>
          <p:cNvSpPr/>
          <p:nvPr/>
        </p:nvSpPr>
        <p:spPr>
          <a:xfrm>
            <a:off x="6736191" y="4962241"/>
            <a:ext cx="10934274" cy="5324759"/>
          </a:xfrm>
          <a:custGeom>
            <a:avLst/>
            <a:gdLst/>
            <a:ahLst/>
            <a:cxnLst/>
            <a:rect l="l" t="t" r="r" b="b"/>
            <a:pathLst>
              <a:path w="10934274" h="5324759">
                <a:moveTo>
                  <a:pt x="0" y="0"/>
                </a:moveTo>
                <a:lnTo>
                  <a:pt x="10934274" y="0"/>
                </a:lnTo>
                <a:lnTo>
                  <a:pt x="10934274" y="5324759"/>
                </a:lnTo>
                <a:lnTo>
                  <a:pt x="0" y="5324759"/>
                </a:lnTo>
                <a:lnTo>
                  <a:pt x="0" y="0"/>
                </a:lnTo>
                <a:close/>
              </a:path>
            </a:pathLst>
          </a:custGeom>
          <a:blipFill>
            <a:blip r:embed="rId6"/>
            <a:stretch>
              <a:fillRect l="-3648" t="-53058" r="-2160" b="-830"/>
            </a:stretch>
          </a:blipFill>
        </p:spPr>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9DBEC"/>
        </a:solidFill>
        <a:effectLst/>
      </p:bgPr>
    </p:bg>
    <p:spTree>
      <p:nvGrpSpPr>
        <p:cNvPr id="1" name=""/>
        <p:cNvGrpSpPr/>
        <p:nvPr/>
      </p:nvGrpSpPr>
      <p:grpSpPr>
        <a:xfrm>
          <a:off x="0" y="0"/>
          <a:ext cx="0" cy="0"/>
          <a:chOff x="0" y="0"/>
          <a:chExt cx="0" cy="0"/>
        </a:xfrm>
      </p:grpSpPr>
      <p:sp>
        <p:nvSpPr>
          <p:cNvPr id="2" name="Freeform 2"/>
          <p:cNvSpPr/>
          <p:nvPr/>
        </p:nvSpPr>
        <p:spPr>
          <a:xfrm>
            <a:off x="1828800" y="1376288"/>
            <a:ext cx="7916168" cy="2782714"/>
          </a:xfrm>
          <a:custGeom>
            <a:avLst/>
            <a:gdLst/>
            <a:ahLst/>
            <a:cxnLst/>
            <a:rect l="l" t="t" r="r" b="b"/>
            <a:pathLst>
              <a:path w="7916168" h="2782714">
                <a:moveTo>
                  <a:pt x="0" y="0"/>
                </a:moveTo>
                <a:lnTo>
                  <a:pt x="7916168" y="0"/>
                </a:lnTo>
                <a:lnTo>
                  <a:pt x="7916168" y="2782714"/>
                </a:lnTo>
                <a:lnTo>
                  <a:pt x="0" y="2782714"/>
                </a:lnTo>
                <a:lnTo>
                  <a:pt x="0" y="0"/>
                </a:lnTo>
                <a:close/>
              </a:path>
            </a:pathLst>
          </a:custGeom>
          <a:blipFill>
            <a:blip r:embed="rId2"/>
            <a:stretch>
              <a:fillRect/>
            </a:stretch>
          </a:blipFill>
        </p:spPr>
      </p:sp>
      <p:sp>
        <p:nvSpPr>
          <p:cNvPr id="3" name="Freeform 3"/>
          <p:cNvSpPr/>
          <p:nvPr/>
        </p:nvSpPr>
        <p:spPr>
          <a:xfrm>
            <a:off x="1828800" y="5927080"/>
            <a:ext cx="5213821" cy="4359920"/>
          </a:xfrm>
          <a:custGeom>
            <a:avLst/>
            <a:gdLst/>
            <a:ahLst/>
            <a:cxnLst/>
            <a:rect l="l" t="t" r="r" b="b"/>
            <a:pathLst>
              <a:path w="5213821" h="4359920">
                <a:moveTo>
                  <a:pt x="0" y="0"/>
                </a:moveTo>
                <a:lnTo>
                  <a:pt x="5213821" y="0"/>
                </a:lnTo>
                <a:lnTo>
                  <a:pt x="5213821" y="4359920"/>
                </a:lnTo>
                <a:lnTo>
                  <a:pt x="0" y="4359920"/>
                </a:lnTo>
                <a:lnTo>
                  <a:pt x="0" y="0"/>
                </a:lnTo>
                <a:close/>
              </a:path>
            </a:pathLst>
          </a:custGeom>
          <a:blipFill>
            <a:blip r:embed="rId3"/>
            <a:stretch>
              <a:fillRect/>
            </a:stretch>
          </a:blipFill>
        </p:spPr>
      </p:sp>
      <p:sp>
        <p:nvSpPr>
          <p:cNvPr id="4" name="Freeform 4"/>
          <p:cNvSpPr/>
          <p:nvPr/>
        </p:nvSpPr>
        <p:spPr>
          <a:xfrm>
            <a:off x="2401416" y="984498"/>
            <a:ext cx="1557114" cy="1587252"/>
          </a:xfrm>
          <a:custGeom>
            <a:avLst/>
            <a:gdLst/>
            <a:ahLst/>
            <a:cxnLst/>
            <a:rect l="l" t="t" r="r" b="b"/>
            <a:pathLst>
              <a:path w="1557114" h="1587252">
                <a:moveTo>
                  <a:pt x="0" y="0"/>
                </a:moveTo>
                <a:lnTo>
                  <a:pt x="1557114" y="0"/>
                </a:lnTo>
                <a:lnTo>
                  <a:pt x="1557114" y="1587252"/>
                </a:lnTo>
                <a:lnTo>
                  <a:pt x="0" y="1587252"/>
                </a:lnTo>
                <a:lnTo>
                  <a:pt x="0" y="0"/>
                </a:lnTo>
                <a:close/>
              </a:path>
            </a:pathLst>
          </a:custGeom>
          <a:blipFill>
            <a:blip r:embed="rId4"/>
            <a:stretch>
              <a:fillRect/>
            </a:stretch>
          </a:blipFill>
        </p:spPr>
      </p:sp>
      <p:sp>
        <p:nvSpPr>
          <p:cNvPr id="5" name="Freeform 5"/>
          <p:cNvSpPr/>
          <p:nvPr/>
        </p:nvSpPr>
        <p:spPr>
          <a:xfrm>
            <a:off x="2401416" y="4148956"/>
            <a:ext cx="6951762" cy="210964"/>
          </a:xfrm>
          <a:custGeom>
            <a:avLst/>
            <a:gdLst/>
            <a:ahLst/>
            <a:cxnLst/>
            <a:rect l="l" t="t" r="r" b="b"/>
            <a:pathLst>
              <a:path w="6951762" h="210964">
                <a:moveTo>
                  <a:pt x="0" y="0"/>
                </a:moveTo>
                <a:lnTo>
                  <a:pt x="6951762" y="0"/>
                </a:lnTo>
                <a:lnTo>
                  <a:pt x="6951762" y="210964"/>
                </a:lnTo>
                <a:lnTo>
                  <a:pt x="0" y="210964"/>
                </a:lnTo>
                <a:lnTo>
                  <a:pt x="0" y="0"/>
                </a:lnTo>
                <a:close/>
              </a:path>
            </a:pathLst>
          </a:custGeom>
          <a:blipFill>
            <a:blip r:embed="rId5"/>
            <a:stretch>
              <a:fillRect/>
            </a:stretch>
          </a:blipFill>
        </p:spPr>
      </p:sp>
      <p:sp>
        <p:nvSpPr>
          <p:cNvPr id="6" name="Freeform 6"/>
          <p:cNvSpPr/>
          <p:nvPr/>
        </p:nvSpPr>
        <p:spPr>
          <a:xfrm>
            <a:off x="2401416" y="4540746"/>
            <a:ext cx="1557114" cy="1597298"/>
          </a:xfrm>
          <a:custGeom>
            <a:avLst/>
            <a:gdLst/>
            <a:ahLst/>
            <a:cxnLst/>
            <a:rect l="l" t="t" r="r" b="b"/>
            <a:pathLst>
              <a:path w="1557114" h="1597298">
                <a:moveTo>
                  <a:pt x="0" y="0"/>
                </a:moveTo>
                <a:lnTo>
                  <a:pt x="1557114" y="0"/>
                </a:lnTo>
                <a:lnTo>
                  <a:pt x="1557114" y="1597298"/>
                </a:lnTo>
                <a:lnTo>
                  <a:pt x="0" y="1597298"/>
                </a:lnTo>
                <a:lnTo>
                  <a:pt x="0" y="0"/>
                </a:lnTo>
                <a:close/>
              </a:path>
            </a:pathLst>
          </a:custGeom>
          <a:blipFill>
            <a:blip r:embed="rId6"/>
            <a:stretch>
              <a:fillRect/>
            </a:stretch>
          </a:blipFill>
        </p:spPr>
      </p:sp>
      <p:sp>
        <p:nvSpPr>
          <p:cNvPr id="7" name="TextBox 7"/>
          <p:cNvSpPr txBox="1"/>
          <p:nvPr/>
        </p:nvSpPr>
        <p:spPr>
          <a:xfrm>
            <a:off x="4127944" y="5194137"/>
            <a:ext cx="5788473" cy="2939491"/>
          </a:xfrm>
          <a:prstGeom prst="rect">
            <a:avLst/>
          </a:prstGeom>
        </p:spPr>
        <p:txBody>
          <a:bodyPr lIns="0" tIns="0" rIns="0" bIns="0" rtlCol="0" anchor="t">
            <a:spAutoFit/>
          </a:bodyPr>
          <a:lstStyle/>
          <a:p>
            <a:pPr algn="l">
              <a:lnSpc>
                <a:spcPts val="3921"/>
              </a:lnSpc>
            </a:pPr>
            <a:r>
              <a:rPr lang="en-US" sz="2801">
                <a:solidFill>
                  <a:srgbClr val="003470"/>
                </a:solidFill>
                <a:latin typeface="Francois One"/>
                <a:ea typeface="Francois One"/>
                <a:cs typeface="Francois One"/>
                <a:sym typeface="Francois One"/>
              </a:rPr>
              <a:t>người làm báo đối ngoại</a:t>
            </a:r>
          </a:p>
          <a:p>
            <a:pPr algn="l">
              <a:lnSpc>
                <a:spcPts val="3921"/>
              </a:lnSpc>
            </a:pPr>
            <a:r>
              <a:rPr lang="en-US" sz="2801">
                <a:solidFill>
                  <a:srgbClr val="003470"/>
                </a:solidFill>
                <a:latin typeface="Francois One"/>
                <a:ea typeface="Francois One"/>
                <a:cs typeface="Francois One"/>
                <a:sym typeface="Francois One"/>
              </a:rPr>
              <a:t>phải tham gia vào cuộc cạnh tranh toàn cầu để bảo đảm rằng những câu chuyện về Việt Nam được kể một cách đầy đủ, khách quan hơn, xuất phát từ chính thực tiễn Việt Nam.</a:t>
            </a:r>
          </a:p>
        </p:txBody>
      </p:sp>
      <p:sp>
        <p:nvSpPr>
          <p:cNvPr id="8" name="Freeform 8"/>
          <p:cNvSpPr/>
          <p:nvPr/>
        </p:nvSpPr>
        <p:spPr>
          <a:xfrm>
            <a:off x="1828800" y="7514332"/>
            <a:ext cx="5213821" cy="2772668"/>
          </a:xfrm>
          <a:custGeom>
            <a:avLst/>
            <a:gdLst/>
            <a:ahLst/>
            <a:cxnLst/>
            <a:rect l="l" t="t" r="r" b="b"/>
            <a:pathLst>
              <a:path w="5213821" h="2772668">
                <a:moveTo>
                  <a:pt x="0" y="0"/>
                </a:moveTo>
                <a:lnTo>
                  <a:pt x="5213821" y="0"/>
                </a:lnTo>
                <a:lnTo>
                  <a:pt x="5213821" y="2772668"/>
                </a:lnTo>
                <a:lnTo>
                  <a:pt x="0" y="2772668"/>
                </a:lnTo>
                <a:lnTo>
                  <a:pt x="0" y="0"/>
                </a:lnTo>
                <a:close/>
              </a:path>
            </a:pathLst>
          </a:custGeom>
          <a:blipFill>
            <a:blip r:embed="rId7"/>
            <a:stretch>
              <a:fillRect/>
            </a:stretch>
          </a:blipFill>
        </p:spPr>
      </p:sp>
      <p:sp>
        <p:nvSpPr>
          <p:cNvPr id="9" name="Freeform 9"/>
          <p:cNvSpPr/>
          <p:nvPr/>
        </p:nvSpPr>
        <p:spPr>
          <a:xfrm>
            <a:off x="9916418" y="563200"/>
            <a:ext cx="7871014" cy="3796720"/>
          </a:xfrm>
          <a:custGeom>
            <a:avLst/>
            <a:gdLst/>
            <a:ahLst/>
            <a:cxnLst/>
            <a:rect l="l" t="t" r="r" b="b"/>
            <a:pathLst>
              <a:path w="7871014" h="3796720">
                <a:moveTo>
                  <a:pt x="0" y="0"/>
                </a:moveTo>
                <a:lnTo>
                  <a:pt x="7871014" y="0"/>
                </a:lnTo>
                <a:lnTo>
                  <a:pt x="7871014" y="3796720"/>
                </a:lnTo>
                <a:lnTo>
                  <a:pt x="0" y="3796720"/>
                </a:lnTo>
                <a:lnTo>
                  <a:pt x="0" y="0"/>
                </a:lnTo>
                <a:close/>
              </a:path>
            </a:pathLst>
          </a:custGeom>
          <a:blipFill>
            <a:blip r:embed="rId8"/>
            <a:stretch>
              <a:fillRect t="-8140" b="-4762"/>
            </a:stretch>
          </a:blipFill>
        </p:spPr>
      </p:sp>
      <p:sp>
        <p:nvSpPr>
          <p:cNvPr id="10" name="Freeform 10"/>
          <p:cNvSpPr/>
          <p:nvPr/>
        </p:nvSpPr>
        <p:spPr>
          <a:xfrm>
            <a:off x="15448017" y="563200"/>
            <a:ext cx="2633442" cy="3796720"/>
          </a:xfrm>
          <a:custGeom>
            <a:avLst/>
            <a:gdLst/>
            <a:ahLst/>
            <a:cxnLst/>
            <a:rect l="l" t="t" r="r" b="b"/>
            <a:pathLst>
              <a:path w="2633442" h="3796720">
                <a:moveTo>
                  <a:pt x="0" y="0"/>
                </a:moveTo>
                <a:lnTo>
                  <a:pt x="2633442" y="0"/>
                </a:lnTo>
                <a:lnTo>
                  <a:pt x="2633442" y="3796720"/>
                </a:lnTo>
                <a:lnTo>
                  <a:pt x="0" y="3796720"/>
                </a:lnTo>
                <a:lnTo>
                  <a:pt x="0" y="0"/>
                </a:lnTo>
                <a:close/>
              </a:path>
            </a:pathLst>
          </a:custGeom>
          <a:blipFill>
            <a:blip r:embed="rId9"/>
            <a:stretch>
              <a:fillRect l="-5340" r="-5340"/>
            </a:stretch>
          </a:blipFill>
          <a:ln w="47625" cap="sq">
            <a:solidFill>
              <a:srgbClr val="B2D7F2"/>
            </a:solidFill>
            <a:prstDash val="solid"/>
            <a:miter/>
          </a:ln>
        </p:spPr>
      </p:sp>
      <p:sp>
        <p:nvSpPr>
          <p:cNvPr id="11" name="Freeform 11"/>
          <p:cNvSpPr/>
          <p:nvPr/>
        </p:nvSpPr>
        <p:spPr>
          <a:xfrm>
            <a:off x="9991534" y="4610879"/>
            <a:ext cx="7939957" cy="5270194"/>
          </a:xfrm>
          <a:custGeom>
            <a:avLst/>
            <a:gdLst/>
            <a:ahLst/>
            <a:cxnLst/>
            <a:rect l="l" t="t" r="r" b="b"/>
            <a:pathLst>
              <a:path w="7939957" h="5270194">
                <a:moveTo>
                  <a:pt x="0" y="0"/>
                </a:moveTo>
                <a:lnTo>
                  <a:pt x="7939958" y="0"/>
                </a:lnTo>
                <a:lnTo>
                  <a:pt x="7939958" y="5270194"/>
                </a:lnTo>
                <a:lnTo>
                  <a:pt x="0" y="5270194"/>
                </a:lnTo>
                <a:lnTo>
                  <a:pt x="0" y="0"/>
                </a:lnTo>
                <a:close/>
              </a:path>
            </a:pathLst>
          </a:custGeom>
          <a:blipFill>
            <a:blip r:embed="rId10"/>
            <a:stretch>
              <a:fillRect t="-4927" b="-4927"/>
            </a:stretch>
          </a:blipFill>
        </p:spPr>
      </p:sp>
      <p:sp>
        <p:nvSpPr>
          <p:cNvPr id="12" name="Freeform 12"/>
          <p:cNvSpPr/>
          <p:nvPr/>
        </p:nvSpPr>
        <p:spPr>
          <a:xfrm>
            <a:off x="309848" y="364687"/>
            <a:ext cx="1920118" cy="849179"/>
          </a:xfrm>
          <a:custGeom>
            <a:avLst/>
            <a:gdLst/>
            <a:ahLst/>
            <a:cxnLst/>
            <a:rect l="l" t="t" r="r" b="b"/>
            <a:pathLst>
              <a:path w="1920118" h="849179">
                <a:moveTo>
                  <a:pt x="0" y="0"/>
                </a:moveTo>
                <a:lnTo>
                  <a:pt x="1920118" y="0"/>
                </a:lnTo>
                <a:lnTo>
                  <a:pt x="1920118" y="849179"/>
                </a:lnTo>
                <a:lnTo>
                  <a:pt x="0" y="849179"/>
                </a:lnTo>
                <a:lnTo>
                  <a:pt x="0" y="0"/>
                </a:lnTo>
                <a:close/>
              </a:path>
            </a:pathLst>
          </a:custGeom>
          <a:blipFill>
            <a:blip r:embed="rId11"/>
            <a:stretch>
              <a:fillRect/>
            </a:stretch>
          </a:blipFill>
        </p:spPr>
      </p:sp>
      <p:sp>
        <p:nvSpPr>
          <p:cNvPr id="13" name="Freeform 13"/>
          <p:cNvSpPr/>
          <p:nvPr/>
        </p:nvSpPr>
        <p:spPr>
          <a:xfrm>
            <a:off x="9916418" y="3397413"/>
            <a:ext cx="1795917" cy="795442"/>
          </a:xfrm>
          <a:custGeom>
            <a:avLst/>
            <a:gdLst/>
            <a:ahLst/>
            <a:cxnLst/>
            <a:rect l="l" t="t" r="r" b="b"/>
            <a:pathLst>
              <a:path w="1795917" h="795442">
                <a:moveTo>
                  <a:pt x="0" y="0"/>
                </a:moveTo>
                <a:lnTo>
                  <a:pt x="1795917" y="0"/>
                </a:lnTo>
                <a:lnTo>
                  <a:pt x="1795917" y="795442"/>
                </a:lnTo>
                <a:lnTo>
                  <a:pt x="0" y="795442"/>
                </a:lnTo>
                <a:lnTo>
                  <a:pt x="0" y="0"/>
                </a:lnTo>
                <a:close/>
              </a:path>
            </a:pathLst>
          </a:custGeom>
          <a:blipFill>
            <a:blip r:embed="rId12">
              <a:alphaModFix amt="79000"/>
            </a:blip>
            <a:stretch>
              <a:fillRect/>
            </a:stretch>
          </a:blipFill>
        </p:spPr>
      </p:sp>
      <p:sp>
        <p:nvSpPr>
          <p:cNvPr id="14" name="TextBox 14"/>
          <p:cNvSpPr txBox="1"/>
          <p:nvPr/>
        </p:nvSpPr>
        <p:spPr>
          <a:xfrm>
            <a:off x="4127944" y="871745"/>
            <a:ext cx="2036826" cy="617567"/>
          </a:xfrm>
          <a:prstGeom prst="rect">
            <a:avLst/>
          </a:prstGeom>
        </p:spPr>
        <p:txBody>
          <a:bodyPr lIns="0" tIns="0" rIns="0" bIns="0" rtlCol="0" anchor="t">
            <a:spAutoFit/>
          </a:bodyPr>
          <a:lstStyle/>
          <a:p>
            <a:pPr algn="l">
              <a:lnSpc>
                <a:spcPts val="5073"/>
              </a:lnSpc>
            </a:pPr>
            <a:r>
              <a:rPr lang="en-US" sz="3623">
                <a:solidFill>
                  <a:srgbClr val="A61827"/>
                </a:solidFill>
                <a:latin typeface="Francois One"/>
                <a:ea typeface="Francois One"/>
                <a:cs typeface="Francois One"/>
                <a:sym typeface="Francois One"/>
              </a:rPr>
              <a:t>Trước đây</a:t>
            </a:r>
          </a:p>
        </p:txBody>
      </p:sp>
      <p:sp>
        <p:nvSpPr>
          <p:cNvPr id="15" name="TextBox 15"/>
          <p:cNvSpPr txBox="1"/>
          <p:nvPr/>
        </p:nvSpPr>
        <p:spPr>
          <a:xfrm>
            <a:off x="4127944" y="1643227"/>
            <a:ext cx="5138357" cy="2119554"/>
          </a:xfrm>
          <a:prstGeom prst="rect">
            <a:avLst/>
          </a:prstGeom>
        </p:spPr>
        <p:txBody>
          <a:bodyPr lIns="0" tIns="0" rIns="0" bIns="0" rtlCol="0" anchor="t">
            <a:spAutoFit/>
          </a:bodyPr>
          <a:lstStyle/>
          <a:p>
            <a:pPr algn="l">
              <a:lnSpc>
                <a:spcPts val="4235"/>
              </a:lnSpc>
            </a:pPr>
            <a:r>
              <a:rPr lang="en-US" sz="3025">
                <a:solidFill>
                  <a:srgbClr val="003470"/>
                </a:solidFill>
                <a:latin typeface="Francois One"/>
                <a:ea typeface="Francois One"/>
                <a:cs typeface="Francois One"/>
                <a:sym typeface="Francois One"/>
              </a:rPr>
              <a:t>nhiệm vụ của chúng ta,</a:t>
            </a:r>
          </a:p>
          <a:p>
            <a:pPr algn="l">
              <a:lnSpc>
                <a:spcPts val="4235"/>
              </a:lnSpc>
            </a:pPr>
            <a:r>
              <a:rPr lang="en-US" sz="3025">
                <a:solidFill>
                  <a:srgbClr val="003470"/>
                </a:solidFill>
                <a:latin typeface="Francois One"/>
                <a:ea typeface="Francois One"/>
                <a:cs typeface="Francois One"/>
                <a:sym typeface="Francois One"/>
              </a:rPr>
              <a:t>những người làm báo đối ngoại,</a:t>
            </a:r>
          </a:p>
          <a:p>
            <a:pPr algn="l">
              <a:lnSpc>
                <a:spcPts val="4235"/>
              </a:lnSpc>
            </a:pPr>
            <a:r>
              <a:rPr lang="en-US" sz="3025">
                <a:solidFill>
                  <a:srgbClr val="003470"/>
                </a:solidFill>
                <a:latin typeface="Francois One"/>
                <a:ea typeface="Francois One"/>
                <a:cs typeface="Francois One"/>
                <a:sym typeface="Francois One"/>
              </a:rPr>
              <a:t>là đưa thông tin của Việt Nam</a:t>
            </a:r>
          </a:p>
          <a:p>
            <a:pPr algn="l">
              <a:lnSpc>
                <a:spcPts val="4235"/>
              </a:lnSpc>
            </a:pPr>
            <a:r>
              <a:rPr lang="en-US" sz="3025">
                <a:solidFill>
                  <a:srgbClr val="003470"/>
                </a:solidFill>
                <a:latin typeface="Francois One"/>
                <a:ea typeface="Francois One"/>
                <a:cs typeface="Francois One"/>
                <a:sym typeface="Francois One"/>
              </a:rPr>
              <a:t>ra thế giới</a:t>
            </a:r>
          </a:p>
        </p:txBody>
      </p:sp>
      <p:sp>
        <p:nvSpPr>
          <p:cNvPr id="16" name="TextBox 16"/>
          <p:cNvSpPr txBox="1"/>
          <p:nvPr/>
        </p:nvSpPr>
        <p:spPr>
          <a:xfrm>
            <a:off x="4127944" y="4544204"/>
            <a:ext cx="1851660" cy="617567"/>
          </a:xfrm>
          <a:prstGeom prst="rect">
            <a:avLst/>
          </a:prstGeom>
        </p:spPr>
        <p:txBody>
          <a:bodyPr lIns="0" tIns="0" rIns="0" bIns="0" rtlCol="0" anchor="t">
            <a:spAutoFit/>
          </a:bodyPr>
          <a:lstStyle/>
          <a:p>
            <a:pPr algn="l">
              <a:lnSpc>
                <a:spcPts val="5073"/>
              </a:lnSpc>
            </a:pPr>
            <a:r>
              <a:rPr lang="en-US" sz="3623">
                <a:solidFill>
                  <a:srgbClr val="A61827"/>
                </a:solidFill>
                <a:latin typeface="Francois One"/>
                <a:ea typeface="Francois One"/>
                <a:cs typeface="Francois One"/>
                <a:sym typeface="Francois One"/>
              </a:rPr>
              <a:t>Ngày nay</a:t>
            </a:r>
          </a:p>
        </p:txBody>
      </p:sp>
      <p:sp>
        <p:nvSpPr>
          <p:cNvPr id="17" name="Freeform 17"/>
          <p:cNvSpPr/>
          <p:nvPr/>
        </p:nvSpPr>
        <p:spPr>
          <a:xfrm>
            <a:off x="16135575" y="8860579"/>
            <a:ext cx="1795917" cy="795442"/>
          </a:xfrm>
          <a:custGeom>
            <a:avLst/>
            <a:gdLst/>
            <a:ahLst/>
            <a:cxnLst/>
            <a:rect l="l" t="t" r="r" b="b"/>
            <a:pathLst>
              <a:path w="1795917" h="795442">
                <a:moveTo>
                  <a:pt x="0" y="0"/>
                </a:moveTo>
                <a:lnTo>
                  <a:pt x="1795917" y="0"/>
                </a:lnTo>
                <a:lnTo>
                  <a:pt x="1795917" y="795442"/>
                </a:lnTo>
                <a:lnTo>
                  <a:pt x="0" y="795442"/>
                </a:lnTo>
                <a:lnTo>
                  <a:pt x="0" y="0"/>
                </a:lnTo>
                <a:close/>
              </a:path>
            </a:pathLst>
          </a:custGeom>
          <a:blipFill>
            <a:blip r:embed="rId12">
              <a:alphaModFix amt="79000"/>
            </a:blip>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 b="-26"/>
            </a:stretch>
          </a:blipFill>
        </p:spPr>
      </p:sp>
      <p:sp>
        <p:nvSpPr>
          <p:cNvPr id="3" name="Freeform 3"/>
          <p:cNvSpPr/>
          <p:nvPr/>
        </p:nvSpPr>
        <p:spPr>
          <a:xfrm>
            <a:off x="15037596" y="1508614"/>
            <a:ext cx="2804040" cy="3344132"/>
          </a:xfrm>
          <a:custGeom>
            <a:avLst/>
            <a:gdLst/>
            <a:ahLst/>
            <a:cxnLst/>
            <a:rect l="l" t="t" r="r" b="b"/>
            <a:pathLst>
              <a:path w="2804040" h="3344132">
                <a:moveTo>
                  <a:pt x="0" y="0"/>
                </a:moveTo>
                <a:lnTo>
                  <a:pt x="2804039" y="0"/>
                </a:lnTo>
                <a:lnTo>
                  <a:pt x="2804039" y="3344132"/>
                </a:lnTo>
                <a:lnTo>
                  <a:pt x="0" y="3344132"/>
                </a:lnTo>
                <a:lnTo>
                  <a:pt x="0" y="0"/>
                </a:lnTo>
                <a:close/>
              </a:path>
            </a:pathLst>
          </a:custGeom>
          <a:blipFill>
            <a:blip r:embed="rId3"/>
            <a:stretch>
              <a:fillRect/>
            </a:stretch>
          </a:blipFill>
        </p:spPr>
      </p:sp>
      <p:sp>
        <p:nvSpPr>
          <p:cNvPr id="4" name="Freeform 4"/>
          <p:cNvSpPr/>
          <p:nvPr/>
        </p:nvSpPr>
        <p:spPr>
          <a:xfrm>
            <a:off x="11360530" y="5710975"/>
            <a:ext cx="5600681" cy="2182564"/>
          </a:xfrm>
          <a:custGeom>
            <a:avLst/>
            <a:gdLst/>
            <a:ahLst/>
            <a:cxnLst/>
            <a:rect l="l" t="t" r="r" b="b"/>
            <a:pathLst>
              <a:path w="5600681" h="2182564">
                <a:moveTo>
                  <a:pt x="0" y="0"/>
                </a:moveTo>
                <a:lnTo>
                  <a:pt x="5600681" y="0"/>
                </a:lnTo>
                <a:lnTo>
                  <a:pt x="5600681" y="2182564"/>
                </a:lnTo>
                <a:lnTo>
                  <a:pt x="0" y="2182564"/>
                </a:lnTo>
                <a:lnTo>
                  <a:pt x="0" y="0"/>
                </a:lnTo>
                <a:close/>
              </a:path>
            </a:pathLst>
          </a:custGeom>
          <a:blipFill>
            <a:blip r:embed="rId4"/>
            <a:stretch>
              <a:fillRect/>
            </a:stretch>
          </a:blipFill>
        </p:spPr>
      </p:sp>
      <p:sp>
        <p:nvSpPr>
          <p:cNvPr id="5" name="Freeform 5"/>
          <p:cNvSpPr/>
          <p:nvPr/>
        </p:nvSpPr>
        <p:spPr>
          <a:xfrm>
            <a:off x="4859" y="0"/>
            <a:ext cx="2394105" cy="10287000"/>
          </a:xfrm>
          <a:custGeom>
            <a:avLst/>
            <a:gdLst/>
            <a:ahLst/>
            <a:cxnLst/>
            <a:rect l="l" t="t" r="r" b="b"/>
            <a:pathLst>
              <a:path w="2394105" h="10287000">
                <a:moveTo>
                  <a:pt x="0" y="0"/>
                </a:moveTo>
                <a:lnTo>
                  <a:pt x="2394105" y="0"/>
                </a:lnTo>
                <a:lnTo>
                  <a:pt x="2394105" y="10287000"/>
                </a:lnTo>
                <a:lnTo>
                  <a:pt x="0" y="10287000"/>
                </a:lnTo>
                <a:lnTo>
                  <a:pt x="0" y="0"/>
                </a:lnTo>
                <a:close/>
              </a:path>
            </a:pathLst>
          </a:custGeom>
          <a:blipFill>
            <a:blip r:embed="rId5"/>
            <a:stretch>
              <a:fillRect/>
            </a:stretch>
          </a:blipFill>
        </p:spPr>
      </p:sp>
      <p:sp>
        <p:nvSpPr>
          <p:cNvPr id="6" name="Freeform 6"/>
          <p:cNvSpPr/>
          <p:nvPr/>
        </p:nvSpPr>
        <p:spPr>
          <a:xfrm>
            <a:off x="1961684" y="634055"/>
            <a:ext cx="874559" cy="874559"/>
          </a:xfrm>
          <a:custGeom>
            <a:avLst/>
            <a:gdLst/>
            <a:ahLst/>
            <a:cxnLst/>
            <a:rect l="l" t="t" r="r" b="b"/>
            <a:pathLst>
              <a:path w="874559" h="874559">
                <a:moveTo>
                  <a:pt x="0" y="0"/>
                </a:moveTo>
                <a:lnTo>
                  <a:pt x="874559" y="0"/>
                </a:lnTo>
                <a:lnTo>
                  <a:pt x="874559" y="874559"/>
                </a:lnTo>
                <a:lnTo>
                  <a:pt x="0" y="874559"/>
                </a:lnTo>
                <a:lnTo>
                  <a:pt x="0" y="0"/>
                </a:lnTo>
                <a:close/>
              </a:path>
            </a:pathLst>
          </a:custGeom>
          <a:blipFill>
            <a:blip r:embed="rId6"/>
            <a:stretch>
              <a:fillRect/>
            </a:stretch>
          </a:blipFill>
        </p:spPr>
      </p:sp>
      <p:sp>
        <p:nvSpPr>
          <p:cNvPr id="7" name="Freeform 7"/>
          <p:cNvSpPr/>
          <p:nvPr/>
        </p:nvSpPr>
        <p:spPr>
          <a:xfrm>
            <a:off x="3043951" y="1071335"/>
            <a:ext cx="3716876" cy="218640"/>
          </a:xfrm>
          <a:custGeom>
            <a:avLst/>
            <a:gdLst/>
            <a:ahLst/>
            <a:cxnLst/>
            <a:rect l="l" t="t" r="r" b="b"/>
            <a:pathLst>
              <a:path w="3716876" h="218640">
                <a:moveTo>
                  <a:pt x="0" y="0"/>
                </a:moveTo>
                <a:lnTo>
                  <a:pt x="3716876" y="0"/>
                </a:lnTo>
                <a:lnTo>
                  <a:pt x="3716876" y="218639"/>
                </a:lnTo>
                <a:lnTo>
                  <a:pt x="0" y="218639"/>
                </a:lnTo>
                <a:lnTo>
                  <a:pt x="0" y="0"/>
                </a:lnTo>
                <a:close/>
              </a:path>
            </a:pathLst>
          </a:custGeom>
          <a:blipFill>
            <a:blip r:embed="rId7"/>
            <a:stretch>
              <a:fillRect/>
            </a:stretch>
          </a:blipFill>
        </p:spPr>
      </p:sp>
      <p:sp>
        <p:nvSpPr>
          <p:cNvPr id="8" name="TextBox 8"/>
          <p:cNvSpPr txBox="1"/>
          <p:nvPr/>
        </p:nvSpPr>
        <p:spPr>
          <a:xfrm>
            <a:off x="2112516" y="1513064"/>
            <a:ext cx="9543956" cy="4503527"/>
          </a:xfrm>
          <a:prstGeom prst="rect">
            <a:avLst/>
          </a:prstGeom>
        </p:spPr>
        <p:txBody>
          <a:bodyPr lIns="0" tIns="0" rIns="0" bIns="0" rtlCol="0" anchor="t">
            <a:spAutoFit/>
          </a:bodyPr>
          <a:lstStyle/>
          <a:p>
            <a:pPr algn="l">
              <a:lnSpc>
                <a:spcPts val="5156"/>
              </a:lnSpc>
            </a:pPr>
            <a:r>
              <a:rPr lang="en-US" sz="3222" b="1">
                <a:solidFill>
                  <a:srgbClr val="003C80"/>
                </a:solidFill>
                <a:latin typeface="Asap Semi-Bold"/>
                <a:ea typeface="Asap Semi-Bold"/>
                <a:cs typeface="Asap Semi-Bold"/>
                <a:sym typeface="Asap Semi-Bold"/>
              </a:rPr>
              <a:t>Trong thời đại số, AI có thể tạo ra nội dung, có thể dịch thuật, có thể tổng hợp dữ liệu nhưng AI không thể thay thế trách nhiệm xác minh thông tin của những nhà báo; không thể thay thế mạng lưới phóng viên hiện diện trên khắp 34 tỉnh thành cả nước và 30 CQTNN trên khắp các châu lạc; càng không thể có được uy tín được tích lẫy qua nhiều thế hệ.</a:t>
            </a:r>
          </a:p>
        </p:txBody>
      </p:sp>
      <p:sp>
        <p:nvSpPr>
          <p:cNvPr id="9" name="Freeform 9"/>
          <p:cNvSpPr/>
          <p:nvPr/>
        </p:nvSpPr>
        <p:spPr>
          <a:xfrm>
            <a:off x="1961684" y="6635716"/>
            <a:ext cx="6537328" cy="229572"/>
          </a:xfrm>
          <a:custGeom>
            <a:avLst/>
            <a:gdLst/>
            <a:ahLst/>
            <a:cxnLst/>
            <a:rect l="l" t="t" r="r" b="b"/>
            <a:pathLst>
              <a:path w="6537328" h="229572">
                <a:moveTo>
                  <a:pt x="0" y="0"/>
                </a:moveTo>
                <a:lnTo>
                  <a:pt x="6537329" y="0"/>
                </a:lnTo>
                <a:lnTo>
                  <a:pt x="6537329" y="229572"/>
                </a:lnTo>
                <a:lnTo>
                  <a:pt x="0" y="229572"/>
                </a:lnTo>
                <a:lnTo>
                  <a:pt x="0" y="0"/>
                </a:lnTo>
                <a:close/>
              </a:path>
            </a:pathLst>
          </a:custGeom>
          <a:blipFill>
            <a:blip r:embed="rId8"/>
            <a:stretch>
              <a:fillRect/>
            </a:stretch>
          </a:blipFill>
        </p:spPr>
      </p:sp>
      <p:sp>
        <p:nvSpPr>
          <p:cNvPr id="10" name="TextBox 10"/>
          <p:cNvSpPr txBox="1"/>
          <p:nvPr/>
        </p:nvSpPr>
        <p:spPr>
          <a:xfrm>
            <a:off x="2253087" y="6985514"/>
            <a:ext cx="9543956" cy="1821148"/>
          </a:xfrm>
          <a:prstGeom prst="rect">
            <a:avLst/>
          </a:prstGeom>
        </p:spPr>
        <p:txBody>
          <a:bodyPr lIns="0" tIns="0" rIns="0" bIns="0" rtlCol="0" anchor="t">
            <a:spAutoFit/>
          </a:bodyPr>
          <a:lstStyle/>
          <a:p>
            <a:pPr algn="l">
              <a:lnSpc>
                <a:spcPts val="4801"/>
              </a:lnSpc>
            </a:pPr>
            <a:r>
              <a:rPr lang="en-US" sz="3200" b="1">
                <a:solidFill>
                  <a:srgbClr val="003C80"/>
                </a:solidFill>
                <a:latin typeface="Asap Semi-Bold"/>
                <a:ea typeface="Asap Semi-Bold"/>
                <a:cs typeface="Asap Semi-Bold"/>
                <a:sym typeface="Asap Semi-Bold"/>
              </a:rPr>
              <a:t>Đó chính là những giá trị cốt lõi mà TTXVN nổi chung và báo chí đối ngoại TTX nổi riêng đã và đang đóng góp cho không gian thông tin quốc gia.</a:t>
            </a:r>
          </a:p>
        </p:txBody>
      </p:sp>
      <p:sp>
        <p:nvSpPr>
          <p:cNvPr id="11" name="Freeform 11"/>
          <p:cNvSpPr/>
          <p:nvPr/>
        </p:nvSpPr>
        <p:spPr>
          <a:xfrm>
            <a:off x="2180324" y="9423373"/>
            <a:ext cx="5444130" cy="229572"/>
          </a:xfrm>
          <a:custGeom>
            <a:avLst/>
            <a:gdLst/>
            <a:ahLst/>
            <a:cxnLst/>
            <a:rect l="l" t="t" r="r" b="b"/>
            <a:pathLst>
              <a:path w="5444130" h="229572">
                <a:moveTo>
                  <a:pt x="0" y="0"/>
                </a:moveTo>
                <a:lnTo>
                  <a:pt x="5444130" y="0"/>
                </a:lnTo>
                <a:lnTo>
                  <a:pt x="5444130" y="229572"/>
                </a:lnTo>
                <a:lnTo>
                  <a:pt x="0" y="229572"/>
                </a:lnTo>
                <a:lnTo>
                  <a:pt x="0" y="0"/>
                </a:lnTo>
                <a:close/>
              </a:path>
            </a:pathLst>
          </a:custGeom>
          <a:blipFill>
            <a:blip r:embed="rId9"/>
            <a:stretch>
              <a:fillRect/>
            </a:stretch>
          </a:blipFill>
        </p:spPr>
      </p:sp>
      <p:sp>
        <p:nvSpPr>
          <p:cNvPr id="12" name="Freeform 12"/>
          <p:cNvSpPr/>
          <p:nvPr/>
        </p:nvSpPr>
        <p:spPr>
          <a:xfrm>
            <a:off x="7613522" y="8997026"/>
            <a:ext cx="885491" cy="655919"/>
          </a:xfrm>
          <a:custGeom>
            <a:avLst/>
            <a:gdLst/>
            <a:ahLst/>
            <a:cxnLst/>
            <a:rect l="l" t="t" r="r" b="b"/>
            <a:pathLst>
              <a:path w="885491" h="655919">
                <a:moveTo>
                  <a:pt x="0" y="0"/>
                </a:moveTo>
                <a:lnTo>
                  <a:pt x="885491" y="0"/>
                </a:lnTo>
                <a:lnTo>
                  <a:pt x="885491" y="655919"/>
                </a:lnTo>
                <a:lnTo>
                  <a:pt x="0" y="655919"/>
                </a:lnTo>
                <a:lnTo>
                  <a:pt x="0" y="0"/>
                </a:lnTo>
                <a:close/>
              </a:path>
            </a:pathLst>
          </a:custGeom>
          <a:blipFill>
            <a:blip r:embed="rId10"/>
            <a:stretch>
              <a:fillRect/>
            </a:stretch>
          </a:blipFill>
        </p:spPr>
      </p:sp>
      <p:sp>
        <p:nvSpPr>
          <p:cNvPr id="13" name="Freeform 13"/>
          <p:cNvSpPr/>
          <p:nvPr/>
        </p:nvSpPr>
        <p:spPr>
          <a:xfrm>
            <a:off x="11797043" y="1797157"/>
            <a:ext cx="5312139" cy="3780645"/>
          </a:xfrm>
          <a:custGeom>
            <a:avLst/>
            <a:gdLst/>
            <a:ahLst/>
            <a:cxnLst/>
            <a:rect l="l" t="t" r="r" b="b"/>
            <a:pathLst>
              <a:path w="5312139" h="3780645">
                <a:moveTo>
                  <a:pt x="0" y="0"/>
                </a:moveTo>
                <a:lnTo>
                  <a:pt x="5312139" y="0"/>
                </a:lnTo>
                <a:lnTo>
                  <a:pt x="5312139" y="3780644"/>
                </a:lnTo>
                <a:lnTo>
                  <a:pt x="0" y="3780644"/>
                </a:lnTo>
                <a:lnTo>
                  <a:pt x="0" y="0"/>
                </a:lnTo>
                <a:close/>
              </a:path>
            </a:pathLst>
          </a:custGeom>
          <a:blipFill>
            <a:blip r:embed="rId11"/>
            <a:stretch>
              <a:fillRect/>
            </a:stretch>
          </a:blipFill>
        </p:spPr>
      </p:sp>
      <p:sp>
        <p:nvSpPr>
          <p:cNvPr id="14" name="Freeform 14"/>
          <p:cNvSpPr/>
          <p:nvPr/>
        </p:nvSpPr>
        <p:spPr>
          <a:xfrm>
            <a:off x="13417319" y="1508614"/>
            <a:ext cx="1775645" cy="1746051"/>
          </a:xfrm>
          <a:custGeom>
            <a:avLst/>
            <a:gdLst/>
            <a:ahLst/>
            <a:cxnLst/>
            <a:rect l="l" t="t" r="r" b="b"/>
            <a:pathLst>
              <a:path w="1775645" h="1746051">
                <a:moveTo>
                  <a:pt x="0" y="0"/>
                </a:moveTo>
                <a:lnTo>
                  <a:pt x="1775646" y="0"/>
                </a:lnTo>
                <a:lnTo>
                  <a:pt x="1775646" y="1746051"/>
                </a:lnTo>
                <a:lnTo>
                  <a:pt x="0" y="1746051"/>
                </a:lnTo>
                <a:lnTo>
                  <a:pt x="0" y="0"/>
                </a:lnTo>
                <a:close/>
              </a:path>
            </a:pathLst>
          </a:custGeom>
          <a:blipFill>
            <a:blip r:embed="rId12"/>
            <a:stretch>
              <a:fillRect/>
            </a:stretch>
          </a:blipFill>
        </p:spPr>
      </p:sp>
      <p:sp>
        <p:nvSpPr>
          <p:cNvPr id="15" name="Freeform 15"/>
          <p:cNvSpPr/>
          <p:nvPr/>
        </p:nvSpPr>
        <p:spPr>
          <a:xfrm>
            <a:off x="11656471" y="2522212"/>
            <a:ext cx="1620276" cy="1746051"/>
          </a:xfrm>
          <a:custGeom>
            <a:avLst/>
            <a:gdLst/>
            <a:ahLst/>
            <a:cxnLst/>
            <a:rect l="l" t="t" r="r" b="b"/>
            <a:pathLst>
              <a:path w="1620276" h="1746051">
                <a:moveTo>
                  <a:pt x="0" y="0"/>
                </a:moveTo>
                <a:lnTo>
                  <a:pt x="1620276" y="0"/>
                </a:lnTo>
                <a:lnTo>
                  <a:pt x="1620276" y="1746051"/>
                </a:lnTo>
                <a:lnTo>
                  <a:pt x="0" y="1746051"/>
                </a:lnTo>
                <a:lnTo>
                  <a:pt x="0" y="0"/>
                </a:lnTo>
                <a:close/>
              </a:path>
            </a:pathLst>
          </a:custGeom>
          <a:blipFill>
            <a:blip r:embed="rId13"/>
            <a:stretch>
              <a:fillRect/>
            </a:stretch>
          </a:blipFill>
        </p:spPr>
      </p:sp>
      <p:sp>
        <p:nvSpPr>
          <p:cNvPr id="16" name="Freeform 16"/>
          <p:cNvSpPr/>
          <p:nvPr/>
        </p:nvSpPr>
        <p:spPr>
          <a:xfrm>
            <a:off x="15481507" y="2522212"/>
            <a:ext cx="1627675" cy="1746051"/>
          </a:xfrm>
          <a:custGeom>
            <a:avLst/>
            <a:gdLst/>
            <a:ahLst/>
            <a:cxnLst/>
            <a:rect l="l" t="t" r="r" b="b"/>
            <a:pathLst>
              <a:path w="1627675" h="1746051">
                <a:moveTo>
                  <a:pt x="0" y="0"/>
                </a:moveTo>
                <a:lnTo>
                  <a:pt x="1627675" y="0"/>
                </a:lnTo>
                <a:lnTo>
                  <a:pt x="1627675" y="1746051"/>
                </a:lnTo>
                <a:lnTo>
                  <a:pt x="0" y="1746051"/>
                </a:lnTo>
                <a:lnTo>
                  <a:pt x="0" y="0"/>
                </a:lnTo>
                <a:close/>
              </a:path>
            </a:pathLst>
          </a:custGeom>
          <a:blipFill>
            <a:blip r:embed="rId14"/>
            <a:stretch>
              <a:fillRect/>
            </a:stretch>
          </a:blipFill>
        </p:spPr>
      </p:sp>
      <p:sp>
        <p:nvSpPr>
          <p:cNvPr id="17" name="Freeform 17"/>
          <p:cNvSpPr/>
          <p:nvPr/>
        </p:nvSpPr>
        <p:spPr>
          <a:xfrm>
            <a:off x="11360530" y="4549407"/>
            <a:ext cx="1775645" cy="1894022"/>
          </a:xfrm>
          <a:custGeom>
            <a:avLst/>
            <a:gdLst/>
            <a:ahLst/>
            <a:cxnLst/>
            <a:rect l="l" t="t" r="r" b="b"/>
            <a:pathLst>
              <a:path w="1775645" h="1894022">
                <a:moveTo>
                  <a:pt x="0" y="0"/>
                </a:moveTo>
                <a:lnTo>
                  <a:pt x="1775646" y="0"/>
                </a:lnTo>
                <a:lnTo>
                  <a:pt x="1775646" y="1894021"/>
                </a:lnTo>
                <a:lnTo>
                  <a:pt x="0" y="1894021"/>
                </a:lnTo>
                <a:lnTo>
                  <a:pt x="0" y="0"/>
                </a:lnTo>
                <a:close/>
              </a:path>
            </a:pathLst>
          </a:custGeom>
          <a:blipFill>
            <a:blip r:embed="rId15"/>
            <a:stretch>
              <a:fillRect/>
            </a:stretch>
          </a:blipFill>
        </p:spPr>
      </p:sp>
      <p:sp>
        <p:nvSpPr>
          <p:cNvPr id="18" name="Freeform 18"/>
          <p:cNvSpPr/>
          <p:nvPr/>
        </p:nvSpPr>
        <p:spPr>
          <a:xfrm>
            <a:off x="13269349" y="3683780"/>
            <a:ext cx="2219557" cy="2471106"/>
          </a:xfrm>
          <a:custGeom>
            <a:avLst/>
            <a:gdLst/>
            <a:ahLst/>
            <a:cxnLst/>
            <a:rect l="l" t="t" r="r" b="b"/>
            <a:pathLst>
              <a:path w="2219557" h="2471106">
                <a:moveTo>
                  <a:pt x="0" y="0"/>
                </a:moveTo>
                <a:lnTo>
                  <a:pt x="2219557" y="0"/>
                </a:lnTo>
                <a:lnTo>
                  <a:pt x="2219557" y="2471106"/>
                </a:lnTo>
                <a:lnTo>
                  <a:pt x="0" y="2471106"/>
                </a:lnTo>
                <a:lnTo>
                  <a:pt x="0" y="0"/>
                </a:lnTo>
                <a:close/>
              </a:path>
            </a:pathLst>
          </a:custGeom>
          <a:blipFill>
            <a:blip r:embed="rId16"/>
            <a:stretch>
              <a:fillRect/>
            </a:stretch>
          </a:blipFill>
        </p:spPr>
      </p:sp>
      <p:sp>
        <p:nvSpPr>
          <p:cNvPr id="19" name="Freeform 19"/>
          <p:cNvSpPr/>
          <p:nvPr/>
        </p:nvSpPr>
        <p:spPr>
          <a:xfrm>
            <a:off x="15481507" y="4549407"/>
            <a:ext cx="1923616" cy="1894022"/>
          </a:xfrm>
          <a:custGeom>
            <a:avLst/>
            <a:gdLst/>
            <a:ahLst/>
            <a:cxnLst/>
            <a:rect l="l" t="t" r="r" b="b"/>
            <a:pathLst>
              <a:path w="1923616" h="1894022">
                <a:moveTo>
                  <a:pt x="0" y="0"/>
                </a:moveTo>
                <a:lnTo>
                  <a:pt x="1923616" y="0"/>
                </a:lnTo>
                <a:lnTo>
                  <a:pt x="1923616" y="1894021"/>
                </a:lnTo>
                <a:lnTo>
                  <a:pt x="0" y="1894021"/>
                </a:lnTo>
                <a:lnTo>
                  <a:pt x="0" y="0"/>
                </a:lnTo>
                <a:close/>
              </a:path>
            </a:pathLst>
          </a:custGeom>
          <a:blipFill>
            <a:blip r:embed="rId17"/>
            <a:stretch>
              <a:fillRect/>
            </a:stretch>
          </a:blipFill>
        </p:spPr>
      </p:sp>
      <p:sp>
        <p:nvSpPr>
          <p:cNvPr id="20" name="Freeform 20"/>
          <p:cNvSpPr/>
          <p:nvPr/>
        </p:nvSpPr>
        <p:spPr>
          <a:xfrm>
            <a:off x="13417319" y="6147488"/>
            <a:ext cx="1923616" cy="1746051"/>
          </a:xfrm>
          <a:custGeom>
            <a:avLst/>
            <a:gdLst/>
            <a:ahLst/>
            <a:cxnLst/>
            <a:rect l="l" t="t" r="r" b="b"/>
            <a:pathLst>
              <a:path w="1923616" h="1746051">
                <a:moveTo>
                  <a:pt x="0" y="0"/>
                </a:moveTo>
                <a:lnTo>
                  <a:pt x="1923616" y="0"/>
                </a:lnTo>
                <a:lnTo>
                  <a:pt x="1923616" y="1746051"/>
                </a:lnTo>
                <a:lnTo>
                  <a:pt x="0" y="1746051"/>
                </a:lnTo>
                <a:lnTo>
                  <a:pt x="0" y="0"/>
                </a:lnTo>
                <a:close/>
              </a:path>
            </a:pathLst>
          </a:custGeom>
          <a:blipFill>
            <a:blip r:embed="rId18"/>
            <a:stretch>
              <a:fillRect/>
            </a:stretch>
          </a:blipFill>
        </p:spPr>
      </p:sp>
      <p:sp>
        <p:nvSpPr>
          <p:cNvPr id="21" name="Freeform 21"/>
          <p:cNvSpPr/>
          <p:nvPr/>
        </p:nvSpPr>
        <p:spPr>
          <a:xfrm>
            <a:off x="10916619" y="3247267"/>
            <a:ext cx="6925017" cy="4934814"/>
          </a:xfrm>
          <a:custGeom>
            <a:avLst/>
            <a:gdLst/>
            <a:ahLst/>
            <a:cxnLst/>
            <a:rect l="l" t="t" r="r" b="b"/>
            <a:pathLst>
              <a:path w="6925017" h="4934814">
                <a:moveTo>
                  <a:pt x="0" y="0"/>
                </a:moveTo>
                <a:lnTo>
                  <a:pt x="6925016" y="0"/>
                </a:lnTo>
                <a:lnTo>
                  <a:pt x="6925016" y="4934814"/>
                </a:lnTo>
                <a:lnTo>
                  <a:pt x="0" y="4934814"/>
                </a:lnTo>
                <a:lnTo>
                  <a:pt x="0" y="0"/>
                </a:lnTo>
                <a:close/>
              </a:path>
            </a:pathLst>
          </a:custGeom>
          <a:blipFill>
            <a:blip r:embed="rId19"/>
            <a:stretch>
              <a:fillRect/>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 b="-26"/>
            </a:stretch>
          </a:blipFill>
        </p:spPr>
      </p:sp>
      <p:sp>
        <p:nvSpPr>
          <p:cNvPr id="3" name="Freeform 3"/>
          <p:cNvSpPr/>
          <p:nvPr/>
        </p:nvSpPr>
        <p:spPr>
          <a:xfrm>
            <a:off x="3262591" y="0"/>
            <a:ext cx="15020550" cy="3224936"/>
          </a:xfrm>
          <a:custGeom>
            <a:avLst/>
            <a:gdLst/>
            <a:ahLst/>
            <a:cxnLst/>
            <a:rect l="l" t="t" r="r" b="b"/>
            <a:pathLst>
              <a:path w="15020550" h="3224936">
                <a:moveTo>
                  <a:pt x="0" y="0"/>
                </a:moveTo>
                <a:lnTo>
                  <a:pt x="15020550" y="0"/>
                </a:lnTo>
                <a:lnTo>
                  <a:pt x="15020550" y="3224936"/>
                </a:lnTo>
                <a:lnTo>
                  <a:pt x="0" y="3224936"/>
                </a:lnTo>
                <a:lnTo>
                  <a:pt x="0" y="0"/>
                </a:lnTo>
                <a:close/>
              </a:path>
            </a:pathLst>
          </a:custGeom>
          <a:blipFill>
            <a:blip r:embed="rId3"/>
            <a:stretch>
              <a:fillRect/>
            </a:stretch>
          </a:blipFill>
        </p:spPr>
      </p:sp>
      <p:sp>
        <p:nvSpPr>
          <p:cNvPr id="4" name="Freeform 4"/>
          <p:cNvSpPr/>
          <p:nvPr/>
        </p:nvSpPr>
        <p:spPr>
          <a:xfrm>
            <a:off x="3043951" y="0"/>
            <a:ext cx="1749118" cy="2579949"/>
          </a:xfrm>
          <a:custGeom>
            <a:avLst/>
            <a:gdLst/>
            <a:ahLst/>
            <a:cxnLst/>
            <a:rect l="l" t="t" r="r" b="b"/>
            <a:pathLst>
              <a:path w="1749118" h="2579949">
                <a:moveTo>
                  <a:pt x="0" y="0"/>
                </a:moveTo>
                <a:lnTo>
                  <a:pt x="1749118" y="0"/>
                </a:lnTo>
                <a:lnTo>
                  <a:pt x="1749118" y="2579949"/>
                </a:lnTo>
                <a:lnTo>
                  <a:pt x="0" y="2579949"/>
                </a:lnTo>
                <a:lnTo>
                  <a:pt x="0" y="0"/>
                </a:lnTo>
                <a:close/>
              </a:path>
            </a:pathLst>
          </a:custGeom>
          <a:blipFill>
            <a:blip r:embed="rId4"/>
            <a:stretch>
              <a:fillRect/>
            </a:stretch>
          </a:blipFill>
        </p:spPr>
      </p:sp>
      <p:sp>
        <p:nvSpPr>
          <p:cNvPr id="5" name="Freeform 5"/>
          <p:cNvSpPr/>
          <p:nvPr/>
        </p:nvSpPr>
        <p:spPr>
          <a:xfrm>
            <a:off x="14577198" y="207708"/>
            <a:ext cx="2186397" cy="1082267"/>
          </a:xfrm>
          <a:custGeom>
            <a:avLst/>
            <a:gdLst/>
            <a:ahLst/>
            <a:cxnLst/>
            <a:rect l="l" t="t" r="r" b="b"/>
            <a:pathLst>
              <a:path w="2186397" h="1082267">
                <a:moveTo>
                  <a:pt x="0" y="0"/>
                </a:moveTo>
                <a:lnTo>
                  <a:pt x="2186397" y="0"/>
                </a:lnTo>
                <a:lnTo>
                  <a:pt x="2186397" y="1082266"/>
                </a:lnTo>
                <a:lnTo>
                  <a:pt x="0" y="1082266"/>
                </a:lnTo>
                <a:lnTo>
                  <a:pt x="0" y="0"/>
                </a:lnTo>
                <a:close/>
              </a:path>
            </a:pathLst>
          </a:custGeom>
          <a:blipFill>
            <a:blip r:embed="rId5"/>
            <a:stretch>
              <a:fillRect/>
            </a:stretch>
          </a:blipFill>
        </p:spPr>
      </p:sp>
      <p:sp>
        <p:nvSpPr>
          <p:cNvPr id="6" name="TextBox 6"/>
          <p:cNvSpPr txBox="1"/>
          <p:nvPr/>
        </p:nvSpPr>
        <p:spPr>
          <a:xfrm>
            <a:off x="5548294" y="516898"/>
            <a:ext cx="8284610" cy="1625772"/>
          </a:xfrm>
          <a:prstGeom prst="rect">
            <a:avLst/>
          </a:prstGeom>
        </p:spPr>
        <p:txBody>
          <a:bodyPr lIns="0" tIns="0" rIns="0" bIns="0" rtlCol="0" anchor="t">
            <a:spAutoFit/>
          </a:bodyPr>
          <a:lstStyle/>
          <a:p>
            <a:pPr algn="ctr">
              <a:lnSpc>
                <a:spcPts val="6362"/>
              </a:lnSpc>
            </a:pPr>
            <a:r>
              <a:rPr lang="en-US" sz="6059" b="1" spc="121">
                <a:solidFill>
                  <a:srgbClr val="FFFFFF"/>
                </a:solidFill>
                <a:latin typeface="Saira ExtraCondensed Heavy"/>
                <a:ea typeface="Saira ExtraCondensed Heavy"/>
                <a:cs typeface="Saira ExtraCondensed Heavy"/>
                <a:sym typeface="Saira ExtraCondensed Heavy"/>
              </a:rPr>
              <a:t>PHÓNG VIÊN TTXVN TÁC NGHIỆP</a:t>
            </a:r>
          </a:p>
          <a:p>
            <a:pPr algn="ctr">
              <a:lnSpc>
                <a:spcPts val="6362"/>
              </a:lnSpc>
            </a:pPr>
            <a:r>
              <a:rPr lang="en-US" sz="6059" b="1" spc="121">
                <a:solidFill>
                  <a:srgbClr val="FFFFFF"/>
                </a:solidFill>
                <a:latin typeface="Saira ExtraCondensed Bold"/>
                <a:ea typeface="Saira ExtraCondensed Bold"/>
                <a:cs typeface="Saira ExtraCondensed Bold"/>
                <a:sym typeface="Saira ExtraCondensed Bold"/>
              </a:rPr>
              <a:t> GIỮA TÂM VÙNG LŨ</a:t>
            </a:r>
          </a:p>
        </p:txBody>
      </p:sp>
      <p:sp>
        <p:nvSpPr>
          <p:cNvPr id="7" name="Freeform 7"/>
          <p:cNvSpPr/>
          <p:nvPr/>
        </p:nvSpPr>
        <p:spPr>
          <a:xfrm>
            <a:off x="4355790" y="1705390"/>
            <a:ext cx="10669620" cy="874559"/>
          </a:xfrm>
          <a:custGeom>
            <a:avLst/>
            <a:gdLst/>
            <a:ahLst/>
            <a:cxnLst/>
            <a:rect l="l" t="t" r="r" b="b"/>
            <a:pathLst>
              <a:path w="10669620" h="874559">
                <a:moveTo>
                  <a:pt x="0" y="0"/>
                </a:moveTo>
                <a:lnTo>
                  <a:pt x="10669619" y="0"/>
                </a:lnTo>
                <a:lnTo>
                  <a:pt x="10669619" y="874559"/>
                </a:lnTo>
                <a:lnTo>
                  <a:pt x="0" y="874559"/>
                </a:lnTo>
                <a:lnTo>
                  <a:pt x="0" y="0"/>
                </a:lnTo>
                <a:close/>
              </a:path>
            </a:pathLst>
          </a:custGeom>
          <a:blipFill>
            <a:blip r:embed="rId6"/>
            <a:stretch>
              <a:fillRect/>
            </a:stretch>
          </a:blipFill>
        </p:spPr>
      </p:sp>
      <p:sp>
        <p:nvSpPr>
          <p:cNvPr id="8" name="TextBox 8"/>
          <p:cNvSpPr txBox="1"/>
          <p:nvPr/>
        </p:nvSpPr>
        <p:spPr>
          <a:xfrm>
            <a:off x="790825" y="8015"/>
            <a:ext cx="2357898" cy="1529687"/>
          </a:xfrm>
          <a:prstGeom prst="rect">
            <a:avLst/>
          </a:prstGeom>
        </p:spPr>
        <p:txBody>
          <a:bodyPr lIns="0" tIns="0" rIns="0" bIns="0" rtlCol="0" anchor="t">
            <a:spAutoFit/>
          </a:bodyPr>
          <a:lstStyle/>
          <a:p>
            <a:pPr algn="ctr">
              <a:lnSpc>
                <a:spcPts val="12583"/>
              </a:lnSpc>
            </a:pPr>
            <a:r>
              <a:rPr lang="en-US" sz="8988" b="1">
                <a:solidFill>
                  <a:srgbClr val="E61E25"/>
                </a:solidFill>
                <a:latin typeface="Saira Heavy"/>
                <a:ea typeface="Saira Heavy"/>
                <a:cs typeface="Saira Heavy"/>
                <a:sym typeface="Saira Heavy"/>
              </a:rPr>
              <a:t>V</a:t>
            </a:r>
            <a:r>
              <a:rPr lang="en-US" sz="8988" b="1">
                <a:solidFill>
                  <a:srgbClr val="004AAD"/>
                </a:solidFill>
                <a:latin typeface="Saira Heavy"/>
                <a:ea typeface="Saira Heavy"/>
                <a:cs typeface="Saira Heavy"/>
                <a:sym typeface="Saira Heavy"/>
              </a:rPr>
              <a:t>NA</a:t>
            </a:r>
          </a:p>
        </p:txBody>
      </p:sp>
      <p:sp>
        <p:nvSpPr>
          <p:cNvPr id="9" name="TextBox 9"/>
          <p:cNvSpPr txBox="1"/>
          <p:nvPr/>
        </p:nvSpPr>
        <p:spPr>
          <a:xfrm>
            <a:off x="754268" y="1311598"/>
            <a:ext cx="2449290" cy="290311"/>
          </a:xfrm>
          <a:prstGeom prst="rect">
            <a:avLst/>
          </a:prstGeom>
        </p:spPr>
        <p:txBody>
          <a:bodyPr lIns="0" tIns="0" rIns="0" bIns="0" rtlCol="0" anchor="t">
            <a:spAutoFit/>
          </a:bodyPr>
          <a:lstStyle/>
          <a:p>
            <a:pPr algn="ctr">
              <a:lnSpc>
                <a:spcPts val="2445"/>
              </a:lnSpc>
            </a:pPr>
            <a:r>
              <a:rPr lang="en-US" sz="1746" b="1">
                <a:solidFill>
                  <a:srgbClr val="E61E25"/>
                </a:solidFill>
                <a:latin typeface="Muli Bold"/>
                <a:ea typeface="Muli Bold"/>
                <a:cs typeface="Muli Bold"/>
                <a:sym typeface="Muli Bold"/>
              </a:rPr>
              <a:t>Vietnam News Agency</a:t>
            </a:r>
          </a:p>
        </p:txBody>
      </p:sp>
      <p:sp>
        <p:nvSpPr>
          <p:cNvPr id="10" name="Freeform 10"/>
          <p:cNvSpPr/>
          <p:nvPr/>
        </p:nvSpPr>
        <p:spPr>
          <a:xfrm>
            <a:off x="431206" y="2350377"/>
            <a:ext cx="6110981" cy="3443576"/>
          </a:xfrm>
          <a:custGeom>
            <a:avLst/>
            <a:gdLst/>
            <a:ahLst/>
            <a:cxnLst/>
            <a:rect l="l" t="t" r="r" b="b"/>
            <a:pathLst>
              <a:path w="6110981" h="3443576">
                <a:moveTo>
                  <a:pt x="0" y="0"/>
                </a:moveTo>
                <a:lnTo>
                  <a:pt x="6110981" y="0"/>
                </a:lnTo>
                <a:lnTo>
                  <a:pt x="6110981" y="3443576"/>
                </a:lnTo>
                <a:lnTo>
                  <a:pt x="0" y="3443576"/>
                </a:lnTo>
                <a:lnTo>
                  <a:pt x="0" y="0"/>
                </a:lnTo>
                <a:close/>
              </a:path>
            </a:pathLst>
          </a:custGeom>
          <a:blipFill>
            <a:blip r:embed="rId7"/>
            <a:stretch>
              <a:fillRect/>
            </a:stretch>
          </a:blipFill>
        </p:spPr>
      </p:sp>
      <p:sp>
        <p:nvSpPr>
          <p:cNvPr id="11" name="Freeform 11"/>
          <p:cNvSpPr/>
          <p:nvPr/>
        </p:nvSpPr>
        <p:spPr>
          <a:xfrm>
            <a:off x="6531255" y="2350377"/>
            <a:ext cx="5881409" cy="3443576"/>
          </a:xfrm>
          <a:custGeom>
            <a:avLst/>
            <a:gdLst/>
            <a:ahLst/>
            <a:cxnLst/>
            <a:rect l="l" t="t" r="r" b="b"/>
            <a:pathLst>
              <a:path w="5881409" h="3443576">
                <a:moveTo>
                  <a:pt x="0" y="0"/>
                </a:moveTo>
                <a:lnTo>
                  <a:pt x="5881409" y="0"/>
                </a:lnTo>
                <a:lnTo>
                  <a:pt x="5881409" y="3443576"/>
                </a:lnTo>
                <a:lnTo>
                  <a:pt x="0" y="3443576"/>
                </a:lnTo>
                <a:lnTo>
                  <a:pt x="0" y="0"/>
                </a:lnTo>
                <a:close/>
              </a:path>
            </a:pathLst>
          </a:custGeom>
          <a:blipFill>
            <a:blip r:embed="rId8"/>
            <a:stretch>
              <a:fillRect/>
            </a:stretch>
          </a:blipFill>
        </p:spPr>
      </p:sp>
      <p:sp>
        <p:nvSpPr>
          <p:cNvPr id="12" name="Freeform 12"/>
          <p:cNvSpPr/>
          <p:nvPr/>
        </p:nvSpPr>
        <p:spPr>
          <a:xfrm>
            <a:off x="12183092" y="2350377"/>
            <a:ext cx="5892341" cy="3443576"/>
          </a:xfrm>
          <a:custGeom>
            <a:avLst/>
            <a:gdLst/>
            <a:ahLst/>
            <a:cxnLst/>
            <a:rect l="l" t="t" r="r" b="b"/>
            <a:pathLst>
              <a:path w="5892341" h="3443576">
                <a:moveTo>
                  <a:pt x="0" y="0"/>
                </a:moveTo>
                <a:lnTo>
                  <a:pt x="5892342" y="0"/>
                </a:lnTo>
                <a:lnTo>
                  <a:pt x="5892342" y="3443576"/>
                </a:lnTo>
                <a:lnTo>
                  <a:pt x="0" y="3443576"/>
                </a:lnTo>
                <a:lnTo>
                  <a:pt x="0" y="0"/>
                </a:lnTo>
                <a:close/>
              </a:path>
            </a:pathLst>
          </a:custGeom>
          <a:blipFill>
            <a:blip r:embed="rId9"/>
            <a:stretch>
              <a:fillRect/>
            </a:stretch>
          </a:blipFill>
        </p:spPr>
      </p:sp>
      <p:sp>
        <p:nvSpPr>
          <p:cNvPr id="13" name="Freeform 13"/>
          <p:cNvSpPr/>
          <p:nvPr/>
        </p:nvSpPr>
        <p:spPr>
          <a:xfrm>
            <a:off x="431206" y="5783021"/>
            <a:ext cx="5892341" cy="3432644"/>
          </a:xfrm>
          <a:custGeom>
            <a:avLst/>
            <a:gdLst/>
            <a:ahLst/>
            <a:cxnLst/>
            <a:rect l="l" t="t" r="r" b="b"/>
            <a:pathLst>
              <a:path w="5892341" h="3432644">
                <a:moveTo>
                  <a:pt x="0" y="0"/>
                </a:moveTo>
                <a:lnTo>
                  <a:pt x="5892341" y="0"/>
                </a:lnTo>
                <a:lnTo>
                  <a:pt x="5892341" y="3432644"/>
                </a:lnTo>
                <a:lnTo>
                  <a:pt x="0" y="3432644"/>
                </a:lnTo>
                <a:lnTo>
                  <a:pt x="0" y="0"/>
                </a:lnTo>
                <a:close/>
              </a:path>
            </a:pathLst>
          </a:custGeom>
          <a:blipFill>
            <a:blip r:embed="rId10"/>
            <a:stretch>
              <a:fillRect/>
            </a:stretch>
          </a:blipFill>
        </p:spPr>
      </p:sp>
      <p:sp>
        <p:nvSpPr>
          <p:cNvPr id="14" name="Freeform 14"/>
          <p:cNvSpPr/>
          <p:nvPr/>
        </p:nvSpPr>
        <p:spPr>
          <a:xfrm>
            <a:off x="6312615" y="5783021"/>
            <a:ext cx="5881409" cy="3432644"/>
          </a:xfrm>
          <a:custGeom>
            <a:avLst/>
            <a:gdLst/>
            <a:ahLst/>
            <a:cxnLst/>
            <a:rect l="l" t="t" r="r" b="b"/>
            <a:pathLst>
              <a:path w="5881409" h="3432644">
                <a:moveTo>
                  <a:pt x="0" y="0"/>
                </a:moveTo>
                <a:lnTo>
                  <a:pt x="5881409" y="0"/>
                </a:lnTo>
                <a:lnTo>
                  <a:pt x="5881409" y="3432644"/>
                </a:lnTo>
                <a:lnTo>
                  <a:pt x="0" y="3432644"/>
                </a:lnTo>
                <a:lnTo>
                  <a:pt x="0" y="0"/>
                </a:lnTo>
                <a:close/>
              </a:path>
            </a:pathLst>
          </a:custGeom>
          <a:blipFill>
            <a:blip r:embed="rId11"/>
            <a:stretch>
              <a:fillRect/>
            </a:stretch>
          </a:blipFill>
        </p:spPr>
      </p:sp>
      <p:sp>
        <p:nvSpPr>
          <p:cNvPr id="15" name="Freeform 15"/>
          <p:cNvSpPr/>
          <p:nvPr/>
        </p:nvSpPr>
        <p:spPr>
          <a:xfrm>
            <a:off x="11964453" y="5783021"/>
            <a:ext cx="6110981" cy="3432644"/>
          </a:xfrm>
          <a:custGeom>
            <a:avLst/>
            <a:gdLst/>
            <a:ahLst/>
            <a:cxnLst/>
            <a:rect l="l" t="t" r="r" b="b"/>
            <a:pathLst>
              <a:path w="6110981" h="3432644">
                <a:moveTo>
                  <a:pt x="0" y="0"/>
                </a:moveTo>
                <a:lnTo>
                  <a:pt x="6110981" y="0"/>
                </a:lnTo>
                <a:lnTo>
                  <a:pt x="6110981" y="3432644"/>
                </a:lnTo>
                <a:lnTo>
                  <a:pt x="0" y="3432644"/>
                </a:lnTo>
                <a:lnTo>
                  <a:pt x="0" y="0"/>
                </a:lnTo>
                <a:close/>
              </a:path>
            </a:pathLst>
          </a:custGeom>
          <a:blipFill>
            <a:blip r:embed="rId12"/>
            <a:stretch>
              <a:fillRect/>
            </a:stretch>
          </a:blipFill>
        </p:spPr>
      </p:sp>
      <p:sp>
        <p:nvSpPr>
          <p:cNvPr id="16" name="Freeform 16"/>
          <p:cNvSpPr/>
          <p:nvPr/>
        </p:nvSpPr>
        <p:spPr>
          <a:xfrm>
            <a:off x="4859" y="9204733"/>
            <a:ext cx="18278283" cy="1082267"/>
          </a:xfrm>
          <a:custGeom>
            <a:avLst/>
            <a:gdLst/>
            <a:ahLst/>
            <a:cxnLst/>
            <a:rect l="l" t="t" r="r" b="b"/>
            <a:pathLst>
              <a:path w="18278283" h="1082267">
                <a:moveTo>
                  <a:pt x="0" y="0"/>
                </a:moveTo>
                <a:lnTo>
                  <a:pt x="18278282" y="0"/>
                </a:lnTo>
                <a:lnTo>
                  <a:pt x="18278282" y="1082267"/>
                </a:lnTo>
                <a:lnTo>
                  <a:pt x="0" y="1082267"/>
                </a:lnTo>
                <a:lnTo>
                  <a:pt x="0" y="0"/>
                </a:lnTo>
                <a:close/>
              </a:path>
            </a:pathLst>
          </a:custGeom>
          <a:blipFill>
            <a:blip r:embed="rId13"/>
            <a:stretch>
              <a:fillRect/>
            </a:stretch>
          </a:blipFill>
        </p:spPr>
      </p:sp>
      <p:sp>
        <p:nvSpPr>
          <p:cNvPr id="17" name="Freeform 17"/>
          <p:cNvSpPr/>
          <p:nvPr/>
        </p:nvSpPr>
        <p:spPr>
          <a:xfrm>
            <a:off x="431206" y="9204733"/>
            <a:ext cx="885491" cy="874559"/>
          </a:xfrm>
          <a:custGeom>
            <a:avLst/>
            <a:gdLst/>
            <a:ahLst/>
            <a:cxnLst/>
            <a:rect l="l" t="t" r="r" b="b"/>
            <a:pathLst>
              <a:path w="885491" h="874559">
                <a:moveTo>
                  <a:pt x="0" y="0"/>
                </a:moveTo>
                <a:lnTo>
                  <a:pt x="885491" y="0"/>
                </a:lnTo>
                <a:lnTo>
                  <a:pt x="885491" y="874559"/>
                </a:lnTo>
                <a:lnTo>
                  <a:pt x="0" y="874559"/>
                </a:lnTo>
                <a:lnTo>
                  <a:pt x="0" y="0"/>
                </a:lnTo>
                <a:close/>
              </a:path>
            </a:pathLst>
          </a:custGeom>
          <a:blipFill>
            <a:blip r:embed="rId14"/>
            <a:stretch>
              <a:fillRect/>
            </a:stretch>
          </a:blipFill>
        </p:spPr>
      </p:sp>
      <p:sp>
        <p:nvSpPr>
          <p:cNvPr id="18" name="TextBox 18"/>
          <p:cNvSpPr txBox="1"/>
          <p:nvPr/>
        </p:nvSpPr>
        <p:spPr>
          <a:xfrm>
            <a:off x="1485400" y="9455182"/>
            <a:ext cx="3692213" cy="402146"/>
          </a:xfrm>
          <a:prstGeom prst="rect">
            <a:avLst/>
          </a:prstGeom>
        </p:spPr>
        <p:txBody>
          <a:bodyPr lIns="0" tIns="0" rIns="0" bIns="0" rtlCol="0" anchor="t">
            <a:spAutoFit/>
          </a:bodyPr>
          <a:lstStyle/>
          <a:p>
            <a:pPr algn="l">
              <a:lnSpc>
                <a:spcPts val="3356"/>
              </a:lnSpc>
            </a:pPr>
            <a:r>
              <a:rPr lang="en-US" sz="2397" b="1">
                <a:solidFill>
                  <a:srgbClr val="FFFFFF"/>
                </a:solidFill>
                <a:latin typeface="Muli Semi-Bold"/>
                <a:ea typeface="Muli Semi-Bold"/>
                <a:cs typeface="Muli Semi-Bold"/>
                <a:sym typeface="Muli Semi-Bold"/>
              </a:rPr>
              <a:t>https://en.vietnamplus.vn/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 b="-26"/>
            </a:stretch>
          </a:blipFill>
        </p:spPr>
      </p:sp>
      <p:sp>
        <p:nvSpPr>
          <p:cNvPr id="3" name="Freeform 3"/>
          <p:cNvSpPr/>
          <p:nvPr/>
        </p:nvSpPr>
        <p:spPr>
          <a:xfrm>
            <a:off x="4859" y="0"/>
            <a:ext cx="5444130" cy="5793953"/>
          </a:xfrm>
          <a:custGeom>
            <a:avLst/>
            <a:gdLst/>
            <a:ahLst/>
            <a:cxnLst/>
            <a:rect l="l" t="t" r="r" b="b"/>
            <a:pathLst>
              <a:path w="5444130" h="5793953">
                <a:moveTo>
                  <a:pt x="0" y="0"/>
                </a:moveTo>
                <a:lnTo>
                  <a:pt x="5444129" y="0"/>
                </a:lnTo>
                <a:lnTo>
                  <a:pt x="5444129" y="5793953"/>
                </a:lnTo>
                <a:lnTo>
                  <a:pt x="0" y="5793953"/>
                </a:lnTo>
                <a:lnTo>
                  <a:pt x="0" y="0"/>
                </a:lnTo>
                <a:close/>
              </a:path>
            </a:pathLst>
          </a:custGeom>
          <a:blipFill>
            <a:blip r:embed="rId3"/>
            <a:stretch>
              <a:fillRect/>
            </a:stretch>
          </a:blipFill>
        </p:spPr>
      </p:sp>
      <p:sp>
        <p:nvSpPr>
          <p:cNvPr id="4" name="Freeform 4"/>
          <p:cNvSpPr/>
          <p:nvPr/>
        </p:nvSpPr>
        <p:spPr>
          <a:xfrm>
            <a:off x="9788987" y="207708"/>
            <a:ext cx="8494154" cy="4941258"/>
          </a:xfrm>
          <a:custGeom>
            <a:avLst/>
            <a:gdLst/>
            <a:ahLst/>
            <a:cxnLst/>
            <a:rect l="l" t="t" r="r" b="b"/>
            <a:pathLst>
              <a:path w="8494154" h="4941258">
                <a:moveTo>
                  <a:pt x="0" y="0"/>
                </a:moveTo>
                <a:lnTo>
                  <a:pt x="8494154" y="0"/>
                </a:lnTo>
                <a:lnTo>
                  <a:pt x="8494154" y="4941258"/>
                </a:lnTo>
                <a:lnTo>
                  <a:pt x="0" y="4941258"/>
                </a:lnTo>
                <a:lnTo>
                  <a:pt x="0" y="0"/>
                </a:lnTo>
                <a:close/>
              </a:path>
            </a:pathLst>
          </a:custGeom>
          <a:blipFill>
            <a:blip r:embed="rId4"/>
            <a:stretch>
              <a:fillRect/>
            </a:stretch>
          </a:blipFill>
        </p:spPr>
      </p:sp>
      <p:sp>
        <p:nvSpPr>
          <p:cNvPr id="5" name="Freeform 5"/>
          <p:cNvSpPr/>
          <p:nvPr/>
        </p:nvSpPr>
        <p:spPr>
          <a:xfrm>
            <a:off x="12183092" y="852695"/>
            <a:ext cx="5236422" cy="4296271"/>
          </a:xfrm>
          <a:custGeom>
            <a:avLst/>
            <a:gdLst/>
            <a:ahLst/>
            <a:cxnLst/>
            <a:rect l="l" t="t" r="r" b="b"/>
            <a:pathLst>
              <a:path w="5236422" h="4296271">
                <a:moveTo>
                  <a:pt x="0" y="0"/>
                </a:moveTo>
                <a:lnTo>
                  <a:pt x="5236422" y="0"/>
                </a:lnTo>
                <a:lnTo>
                  <a:pt x="5236422" y="4296271"/>
                </a:lnTo>
                <a:lnTo>
                  <a:pt x="0" y="4296271"/>
                </a:lnTo>
                <a:lnTo>
                  <a:pt x="0" y="0"/>
                </a:lnTo>
                <a:close/>
              </a:path>
            </a:pathLst>
          </a:custGeom>
          <a:blipFill>
            <a:blip r:embed="rId5"/>
            <a:stretch>
              <a:fillRect/>
            </a:stretch>
          </a:blipFill>
        </p:spPr>
      </p:sp>
      <p:sp>
        <p:nvSpPr>
          <p:cNvPr id="6" name="Freeform 6"/>
          <p:cNvSpPr/>
          <p:nvPr/>
        </p:nvSpPr>
        <p:spPr>
          <a:xfrm>
            <a:off x="4859" y="5356674"/>
            <a:ext cx="3705944" cy="2787657"/>
          </a:xfrm>
          <a:custGeom>
            <a:avLst/>
            <a:gdLst/>
            <a:ahLst/>
            <a:cxnLst/>
            <a:rect l="l" t="t" r="r" b="b"/>
            <a:pathLst>
              <a:path w="3705944" h="2787657">
                <a:moveTo>
                  <a:pt x="0" y="0"/>
                </a:moveTo>
                <a:lnTo>
                  <a:pt x="3705943" y="0"/>
                </a:lnTo>
                <a:lnTo>
                  <a:pt x="3705943" y="2787656"/>
                </a:lnTo>
                <a:lnTo>
                  <a:pt x="0" y="2787656"/>
                </a:lnTo>
                <a:lnTo>
                  <a:pt x="0" y="0"/>
                </a:lnTo>
                <a:close/>
              </a:path>
            </a:pathLst>
          </a:custGeom>
          <a:blipFill>
            <a:blip r:embed="rId6"/>
            <a:stretch>
              <a:fillRect/>
            </a:stretch>
          </a:blipFill>
        </p:spPr>
      </p:sp>
      <p:sp>
        <p:nvSpPr>
          <p:cNvPr id="7" name="Freeform 7"/>
          <p:cNvSpPr/>
          <p:nvPr/>
        </p:nvSpPr>
        <p:spPr>
          <a:xfrm>
            <a:off x="431206" y="5356674"/>
            <a:ext cx="2186397" cy="2579949"/>
          </a:xfrm>
          <a:custGeom>
            <a:avLst/>
            <a:gdLst/>
            <a:ahLst/>
            <a:cxnLst/>
            <a:rect l="l" t="t" r="r" b="b"/>
            <a:pathLst>
              <a:path w="2186397" h="2579949">
                <a:moveTo>
                  <a:pt x="0" y="0"/>
                </a:moveTo>
                <a:lnTo>
                  <a:pt x="2186398" y="0"/>
                </a:lnTo>
                <a:lnTo>
                  <a:pt x="2186398" y="2579949"/>
                </a:lnTo>
                <a:lnTo>
                  <a:pt x="0" y="2579949"/>
                </a:lnTo>
                <a:lnTo>
                  <a:pt x="0" y="0"/>
                </a:lnTo>
                <a:close/>
              </a:path>
            </a:pathLst>
          </a:custGeom>
          <a:blipFill>
            <a:blip r:embed="rId7"/>
            <a:stretch>
              <a:fillRect/>
            </a:stretch>
          </a:blipFill>
        </p:spPr>
      </p:sp>
      <p:sp>
        <p:nvSpPr>
          <p:cNvPr id="8" name="Freeform 8"/>
          <p:cNvSpPr/>
          <p:nvPr/>
        </p:nvSpPr>
        <p:spPr>
          <a:xfrm>
            <a:off x="5875336" y="4493047"/>
            <a:ext cx="7411887" cy="3869923"/>
          </a:xfrm>
          <a:custGeom>
            <a:avLst/>
            <a:gdLst/>
            <a:ahLst/>
            <a:cxnLst/>
            <a:rect l="l" t="t" r="r" b="b"/>
            <a:pathLst>
              <a:path w="7411887" h="3869923">
                <a:moveTo>
                  <a:pt x="0" y="0"/>
                </a:moveTo>
                <a:lnTo>
                  <a:pt x="7411887" y="0"/>
                </a:lnTo>
                <a:lnTo>
                  <a:pt x="7411887" y="3869923"/>
                </a:lnTo>
                <a:lnTo>
                  <a:pt x="0" y="3869923"/>
                </a:lnTo>
                <a:lnTo>
                  <a:pt x="0" y="0"/>
                </a:lnTo>
                <a:close/>
              </a:path>
            </a:pathLst>
          </a:custGeom>
          <a:blipFill>
            <a:blip r:embed="rId8"/>
            <a:stretch>
              <a:fillRect/>
            </a:stretch>
          </a:blipFill>
        </p:spPr>
      </p:sp>
      <p:sp>
        <p:nvSpPr>
          <p:cNvPr id="9" name="Freeform 9"/>
          <p:cNvSpPr/>
          <p:nvPr/>
        </p:nvSpPr>
        <p:spPr>
          <a:xfrm>
            <a:off x="4859" y="7925691"/>
            <a:ext cx="18278283" cy="2361309"/>
          </a:xfrm>
          <a:custGeom>
            <a:avLst/>
            <a:gdLst/>
            <a:ahLst/>
            <a:cxnLst/>
            <a:rect l="l" t="t" r="r" b="b"/>
            <a:pathLst>
              <a:path w="18278283" h="2361309">
                <a:moveTo>
                  <a:pt x="0" y="0"/>
                </a:moveTo>
                <a:lnTo>
                  <a:pt x="18278282" y="0"/>
                </a:lnTo>
                <a:lnTo>
                  <a:pt x="18278282" y="2361309"/>
                </a:lnTo>
                <a:lnTo>
                  <a:pt x="0" y="2361309"/>
                </a:lnTo>
                <a:lnTo>
                  <a:pt x="0" y="0"/>
                </a:lnTo>
                <a:close/>
              </a:path>
            </a:pathLst>
          </a:custGeom>
          <a:blipFill>
            <a:blip r:embed="rId9"/>
            <a:stretch>
              <a:fillRect/>
            </a:stretch>
          </a:blipFill>
        </p:spPr>
      </p:sp>
      <p:sp>
        <p:nvSpPr>
          <p:cNvPr id="10" name="Freeform 10"/>
          <p:cNvSpPr/>
          <p:nvPr/>
        </p:nvSpPr>
        <p:spPr>
          <a:xfrm>
            <a:off x="2606672" y="6635716"/>
            <a:ext cx="3935515" cy="3651284"/>
          </a:xfrm>
          <a:custGeom>
            <a:avLst/>
            <a:gdLst/>
            <a:ahLst/>
            <a:cxnLst/>
            <a:rect l="l" t="t" r="r" b="b"/>
            <a:pathLst>
              <a:path w="3935515" h="3651284">
                <a:moveTo>
                  <a:pt x="0" y="0"/>
                </a:moveTo>
                <a:lnTo>
                  <a:pt x="3935515" y="0"/>
                </a:lnTo>
                <a:lnTo>
                  <a:pt x="3935515" y="3651284"/>
                </a:lnTo>
                <a:lnTo>
                  <a:pt x="0" y="3651284"/>
                </a:lnTo>
                <a:lnTo>
                  <a:pt x="0" y="0"/>
                </a:lnTo>
                <a:close/>
              </a:path>
            </a:pathLst>
          </a:custGeom>
          <a:blipFill>
            <a:blip r:embed="rId10"/>
            <a:stretch>
              <a:fillRect/>
            </a:stretch>
          </a:blipFill>
        </p:spPr>
      </p:sp>
      <p:sp>
        <p:nvSpPr>
          <p:cNvPr id="11" name="Freeform 11"/>
          <p:cNvSpPr/>
          <p:nvPr/>
        </p:nvSpPr>
        <p:spPr>
          <a:xfrm>
            <a:off x="13276291" y="5138034"/>
            <a:ext cx="5006850" cy="5148966"/>
          </a:xfrm>
          <a:custGeom>
            <a:avLst/>
            <a:gdLst/>
            <a:ahLst/>
            <a:cxnLst/>
            <a:rect l="l" t="t" r="r" b="b"/>
            <a:pathLst>
              <a:path w="5006850" h="5148966">
                <a:moveTo>
                  <a:pt x="0" y="0"/>
                </a:moveTo>
                <a:lnTo>
                  <a:pt x="5006850" y="0"/>
                </a:lnTo>
                <a:lnTo>
                  <a:pt x="5006850" y="5148966"/>
                </a:lnTo>
                <a:lnTo>
                  <a:pt x="0" y="5148966"/>
                </a:lnTo>
                <a:lnTo>
                  <a:pt x="0" y="0"/>
                </a:lnTo>
                <a:close/>
              </a:path>
            </a:pathLst>
          </a:custGeom>
          <a:blipFill>
            <a:blip r:embed="rId11"/>
            <a:stretch>
              <a:fillRect/>
            </a:stretch>
          </a:blipFill>
        </p:spPr>
      </p:sp>
      <p:sp>
        <p:nvSpPr>
          <p:cNvPr id="12" name="TextBox 12"/>
          <p:cNvSpPr txBox="1"/>
          <p:nvPr/>
        </p:nvSpPr>
        <p:spPr>
          <a:xfrm>
            <a:off x="4574429" y="3425292"/>
            <a:ext cx="9413316" cy="2823648"/>
          </a:xfrm>
          <a:prstGeom prst="rect">
            <a:avLst/>
          </a:prstGeom>
        </p:spPr>
        <p:txBody>
          <a:bodyPr lIns="0" tIns="0" rIns="0" bIns="0" rtlCol="0" anchor="t">
            <a:spAutoFit/>
          </a:bodyPr>
          <a:lstStyle/>
          <a:p>
            <a:pPr algn="ctr">
              <a:lnSpc>
                <a:spcPts val="11092"/>
              </a:lnSpc>
            </a:pPr>
            <a:r>
              <a:rPr lang="en-US" sz="10084" b="1">
                <a:solidFill>
                  <a:srgbClr val="003382"/>
                </a:solidFill>
                <a:latin typeface="Saira Condensed Bold"/>
                <a:ea typeface="Saira Condensed Bold"/>
                <a:cs typeface="Saira Condensed Bold"/>
                <a:sym typeface="Saira Condensed Bold"/>
              </a:rPr>
              <a:t>XIN TRÂN TRỌNG</a:t>
            </a:r>
          </a:p>
          <a:p>
            <a:pPr algn="ctr">
              <a:lnSpc>
                <a:spcPts val="11092"/>
              </a:lnSpc>
            </a:pPr>
            <a:r>
              <a:rPr lang="en-US" sz="10084" b="1">
                <a:solidFill>
                  <a:srgbClr val="003382"/>
                </a:solidFill>
                <a:latin typeface="Saira Condensed Bold"/>
                <a:ea typeface="Saira Condensed Bold"/>
                <a:cs typeface="Saira Condensed Bold"/>
                <a:sym typeface="Saira Condensed Bold"/>
              </a:rPr>
              <a:t>CẢM ƠN</a:t>
            </a:r>
          </a:p>
        </p:txBody>
      </p:sp>
      <p:sp>
        <p:nvSpPr>
          <p:cNvPr id="13" name="TextBox 13"/>
          <p:cNvSpPr txBox="1"/>
          <p:nvPr/>
        </p:nvSpPr>
        <p:spPr>
          <a:xfrm>
            <a:off x="662877" y="92689"/>
            <a:ext cx="2412733" cy="1566842"/>
          </a:xfrm>
          <a:prstGeom prst="rect">
            <a:avLst/>
          </a:prstGeom>
        </p:spPr>
        <p:txBody>
          <a:bodyPr lIns="0" tIns="0" rIns="0" bIns="0" rtlCol="0" anchor="t">
            <a:spAutoFit/>
          </a:bodyPr>
          <a:lstStyle/>
          <a:p>
            <a:pPr algn="l">
              <a:lnSpc>
                <a:spcPts val="12868"/>
              </a:lnSpc>
            </a:pPr>
            <a:r>
              <a:rPr lang="en-US" sz="9191" b="1">
                <a:solidFill>
                  <a:srgbClr val="003382"/>
                </a:solidFill>
                <a:latin typeface="Saira Heavy"/>
                <a:ea typeface="Saira Heavy"/>
                <a:cs typeface="Saira Heavy"/>
                <a:sym typeface="Saira Heavy"/>
              </a:rPr>
              <a:t>VNA</a:t>
            </a:r>
          </a:p>
        </p:txBody>
      </p:sp>
      <p:sp>
        <p:nvSpPr>
          <p:cNvPr id="14" name="TextBox 14"/>
          <p:cNvSpPr txBox="1"/>
          <p:nvPr/>
        </p:nvSpPr>
        <p:spPr>
          <a:xfrm>
            <a:off x="662877" y="1373320"/>
            <a:ext cx="2412733" cy="290311"/>
          </a:xfrm>
          <a:prstGeom prst="rect">
            <a:avLst/>
          </a:prstGeom>
        </p:spPr>
        <p:txBody>
          <a:bodyPr lIns="0" tIns="0" rIns="0" bIns="0" rtlCol="0" anchor="t">
            <a:spAutoFit/>
          </a:bodyPr>
          <a:lstStyle/>
          <a:p>
            <a:pPr algn="l">
              <a:lnSpc>
                <a:spcPts val="2445"/>
              </a:lnSpc>
            </a:pPr>
            <a:r>
              <a:rPr lang="en-US" sz="1746" b="1" i="1">
                <a:solidFill>
                  <a:srgbClr val="FF0000"/>
                </a:solidFill>
                <a:latin typeface="Muli Bold Italics"/>
                <a:ea typeface="Muli Bold Italics"/>
                <a:cs typeface="Muli Bold Italics"/>
                <a:sym typeface="Muli Bold Italics"/>
              </a:rPr>
              <a:t>Vietnam News Agency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2DDF8"/>
        </a:solidFill>
        <a:effectLst/>
      </p:bgPr>
    </p:bg>
    <p:spTree>
      <p:nvGrpSpPr>
        <p:cNvPr id="1" name=""/>
        <p:cNvGrpSpPr/>
        <p:nvPr/>
      </p:nvGrpSpPr>
      <p:grpSpPr>
        <a:xfrm>
          <a:off x="0" y="0"/>
          <a:ext cx="0" cy="0"/>
          <a:chOff x="0" y="0"/>
          <a:chExt cx="0" cy="0"/>
        </a:xfrm>
      </p:grpSpPr>
      <p:sp>
        <p:nvSpPr>
          <p:cNvPr id="2" name="Freeform 2"/>
          <p:cNvSpPr/>
          <p:nvPr/>
        </p:nvSpPr>
        <p:spPr>
          <a:xfrm>
            <a:off x="1649386" y="0"/>
            <a:ext cx="15411236" cy="10287000"/>
          </a:xfrm>
          <a:custGeom>
            <a:avLst/>
            <a:gdLst/>
            <a:ahLst/>
            <a:cxnLst/>
            <a:rect l="l" t="t" r="r" b="b"/>
            <a:pathLst>
              <a:path w="15411236" h="10287000">
                <a:moveTo>
                  <a:pt x="0" y="0"/>
                </a:moveTo>
                <a:lnTo>
                  <a:pt x="15411236" y="0"/>
                </a:lnTo>
                <a:lnTo>
                  <a:pt x="15411236" y="10287000"/>
                </a:lnTo>
                <a:lnTo>
                  <a:pt x="0" y="10287000"/>
                </a:lnTo>
                <a:lnTo>
                  <a:pt x="0" y="0"/>
                </a:lnTo>
                <a:close/>
              </a:path>
            </a:pathLst>
          </a:custGeom>
          <a:blipFill>
            <a:blip r:embed="rId2"/>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FE3"/>
        </a:solidFill>
        <a:effectLst/>
      </p:bgPr>
    </p:bg>
    <p:spTree>
      <p:nvGrpSpPr>
        <p:cNvPr id="1" name=""/>
        <p:cNvGrpSpPr/>
        <p:nvPr/>
      </p:nvGrpSpPr>
      <p:grpSpPr>
        <a:xfrm>
          <a:off x="0" y="0"/>
          <a:ext cx="0" cy="0"/>
          <a:chOff x="0" y="0"/>
          <a:chExt cx="0" cy="0"/>
        </a:xfrm>
      </p:grpSpPr>
      <p:sp>
        <p:nvSpPr>
          <p:cNvPr id="2" name="Freeform 2"/>
          <p:cNvSpPr/>
          <p:nvPr/>
        </p:nvSpPr>
        <p:spPr>
          <a:xfrm>
            <a:off x="2894638" y="10096545"/>
            <a:ext cx="14359531" cy="844050"/>
          </a:xfrm>
          <a:custGeom>
            <a:avLst/>
            <a:gdLst/>
            <a:ahLst/>
            <a:cxnLst/>
            <a:rect l="l" t="t" r="r" b="b"/>
            <a:pathLst>
              <a:path w="14359531" h="844050">
                <a:moveTo>
                  <a:pt x="0" y="0"/>
                </a:moveTo>
                <a:lnTo>
                  <a:pt x="14359530" y="0"/>
                </a:lnTo>
                <a:lnTo>
                  <a:pt x="14359530" y="844050"/>
                </a:lnTo>
                <a:lnTo>
                  <a:pt x="0" y="844050"/>
                </a:lnTo>
                <a:lnTo>
                  <a:pt x="0" y="0"/>
                </a:lnTo>
                <a:close/>
              </a:path>
            </a:pathLst>
          </a:custGeom>
          <a:blipFill>
            <a:blip r:embed="rId2"/>
            <a:stretch>
              <a:fillRect/>
            </a:stretch>
          </a:blipFill>
        </p:spPr>
      </p:sp>
      <p:sp>
        <p:nvSpPr>
          <p:cNvPr id="3" name="Freeform 3"/>
          <p:cNvSpPr/>
          <p:nvPr/>
        </p:nvSpPr>
        <p:spPr>
          <a:xfrm>
            <a:off x="1407387" y="0"/>
            <a:ext cx="15430500" cy="10287000"/>
          </a:xfrm>
          <a:custGeom>
            <a:avLst/>
            <a:gdLst/>
            <a:ahLst/>
            <a:cxnLst/>
            <a:rect l="l" t="t" r="r" b="b"/>
            <a:pathLst>
              <a:path w="15430500" h="10287000">
                <a:moveTo>
                  <a:pt x="0" y="0"/>
                </a:moveTo>
                <a:lnTo>
                  <a:pt x="15430500" y="0"/>
                </a:lnTo>
                <a:lnTo>
                  <a:pt x="15430500" y="10287000"/>
                </a:lnTo>
                <a:lnTo>
                  <a:pt x="0" y="10287000"/>
                </a:lnTo>
                <a:lnTo>
                  <a:pt x="0" y="0"/>
                </a:lnTo>
                <a:close/>
              </a:path>
            </a:pathLst>
          </a:custGeom>
          <a:blipFill>
            <a:blip r:embed="rId3"/>
            <a:stretch>
              <a:fillRect/>
            </a:stretch>
          </a:blipFill>
        </p:spPr>
      </p:sp>
      <p:sp>
        <p:nvSpPr>
          <p:cNvPr id="4" name="Freeform 4"/>
          <p:cNvSpPr/>
          <p:nvPr/>
        </p:nvSpPr>
        <p:spPr>
          <a:xfrm>
            <a:off x="1407387" y="0"/>
            <a:ext cx="2702347" cy="2772668"/>
          </a:xfrm>
          <a:custGeom>
            <a:avLst/>
            <a:gdLst/>
            <a:ahLst/>
            <a:cxnLst/>
            <a:rect l="l" t="t" r="r" b="b"/>
            <a:pathLst>
              <a:path w="2702347" h="2772668">
                <a:moveTo>
                  <a:pt x="0" y="0"/>
                </a:moveTo>
                <a:lnTo>
                  <a:pt x="2702347" y="0"/>
                </a:lnTo>
                <a:lnTo>
                  <a:pt x="2702347" y="2772668"/>
                </a:lnTo>
                <a:lnTo>
                  <a:pt x="0" y="2772668"/>
                </a:lnTo>
                <a:lnTo>
                  <a:pt x="0" y="0"/>
                </a:lnTo>
                <a:close/>
              </a:path>
            </a:pathLst>
          </a:custGeom>
          <a:blipFill>
            <a:blip r:embed="rId4"/>
            <a:stretch>
              <a:fillRect/>
            </a:stretch>
          </a:blipFill>
        </p:spPr>
      </p:sp>
      <p:sp>
        <p:nvSpPr>
          <p:cNvPr id="5" name="Freeform 5"/>
          <p:cNvSpPr/>
          <p:nvPr/>
        </p:nvSpPr>
        <p:spPr>
          <a:xfrm>
            <a:off x="1407387" y="2370832"/>
            <a:ext cx="3475881" cy="5344418"/>
          </a:xfrm>
          <a:custGeom>
            <a:avLst/>
            <a:gdLst/>
            <a:ahLst/>
            <a:cxnLst/>
            <a:rect l="l" t="t" r="r" b="b"/>
            <a:pathLst>
              <a:path w="3475881" h="5344418">
                <a:moveTo>
                  <a:pt x="0" y="0"/>
                </a:moveTo>
                <a:lnTo>
                  <a:pt x="3475881" y="0"/>
                </a:lnTo>
                <a:lnTo>
                  <a:pt x="3475881" y="5344418"/>
                </a:lnTo>
                <a:lnTo>
                  <a:pt x="0" y="5344418"/>
                </a:lnTo>
                <a:lnTo>
                  <a:pt x="0" y="0"/>
                </a:lnTo>
                <a:close/>
              </a:path>
            </a:pathLst>
          </a:custGeom>
          <a:blipFill>
            <a:blip r:embed="rId5"/>
            <a:stretch>
              <a:fillRect/>
            </a:stretch>
          </a:blipFill>
        </p:spPr>
      </p:sp>
      <p:sp>
        <p:nvSpPr>
          <p:cNvPr id="6" name="Freeform 6"/>
          <p:cNvSpPr/>
          <p:nvPr/>
        </p:nvSpPr>
        <p:spPr>
          <a:xfrm>
            <a:off x="1407387" y="5143500"/>
            <a:ext cx="4631159" cy="3566294"/>
          </a:xfrm>
          <a:custGeom>
            <a:avLst/>
            <a:gdLst/>
            <a:ahLst/>
            <a:cxnLst/>
            <a:rect l="l" t="t" r="r" b="b"/>
            <a:pathLst>
              <a:path w="4631159" h="3566294">
                <a:moveTo>
                  <a:pt x="0" y="0"/>
                </a:moveTo>
                <a:lnTo>
                  <a:pt x="4631159" y="0"/>
                </a:lnTo>
                <a:lnTo>
                  <a:pt x="4631159" y="3566294"/>
                </a:lnTo>
                <a:lnTo>
                  <a:pt x="0" y="3566294"/>
                </a:lnTo>
                <a:lnTo>
                  <a:pt x="0" y="0"/>
                </a:lnTo>
                <a:close/>
              </a:path>
            </a:pathLst>
          </a:custGeom>
          <a:blipFill>
            <a:blip r:embed="rId6"/>
            <a:stretch>
              <a:fillRect/>
            </a:stretch>
          </a:blipFill>
        </p:spPr>
      </p:sp>
      <p:sp>
        <p:nvSpPr>
          <p:cNvPr id="7" name="Freeform 7"/>
          <p:cNvSpPr/>
          <p:nvPr/>
        </p:nvSpPr>
        <p:spPr>
          <a:xfrm>
            <a:off x="1407387" y="7313414"/>
            <a:ext cx="2893219" cy="2973586"/>
          </a:xfrm>
          <a:custGeom>
            <a:avLst/>
            <a:gdLst/>
            <a:ahLst/>
            <a:cxnLst/>
            <a:rect l="l" t="t" r="r" b="b"/>
            <a:pathLst>
              <a:path w="2893219" h="2973586">
                <a:moveTo>
                  <a:pt x="0" y="0"/>
                </a:moveTo>
                <a:lnTo>
                  <a:pt x="2893219" y="0"/>
                </a:lnTo>
                <a:lnTo>
                  <a:pt x="2893219" y="2973586"/>
                </a:lnTo>
                <a:lnTo>
                  <a:pt x="0" y="2973586"/>
                </a:lnTo>
                <a:lnTo>
                  <a:pt x="0" y="0"/>
                </a:lnTo>
                <a:close/>
              </a:path>
            </a:pathLst>
          </a:custGeom>
          <a:blipFill>
            <a:blip r:embed="rId7"/>
            <a:stretch>
              <a:fillRect/>
            </a:stretch>
          </a:blipFill>
        </p:spPr>
      </p:sp>
      <p:sp>
        <p:nvSpPr>
          <p:cNvPr id="8" name="TextBox 8"/>
          <p:cNvSpPr txBox="1"/>
          <p:nvPr/>
        </p:nvSpPr>
        <p:spPr>
          <a:xfrm>
            <a:off x="3860836" y="310883"/>
            <a:ext cx="9350883" cy="1043585"/>
          </a:xfrm>
          <a:prstGeom prst="rect">
            <a:avLst/>
          </a:prstGeom>
        </p:spPr>
        <p:txBody>
          <a:bodyPr lIns="0" tIns="0" rIns="0" bIns="0" rtlCol="0" anchor="t">
            <a:spAutoFit/>
          </a:bodyPr>
          <a:lstStyle/>
          <a:p>
            <a:pPr algn="ctr">
              <a:lnSpc>
                <a:spcPts val="8580"/>
              </a:lnSpc>
            </a:pPr>
            <a:r>
              <a:rPr lang="en-US" sz="6128">
                <a:solidFill>
                  <a:srgbClr val="003376"/>
                </a:solidFill>
                <a:latin typeface="Francois One"/>
                <a:ea typeface="Francois One"/>
                <a:cs typeface="Francois One"/>
                <a:sym typeface="Francois One"/>
              </a:rPr>
              <a:t>QUYỀN CHỦ ĐỘNG THÔNG TIN,</a:t>
            </a:r>
          </a:p>
        </p:txBody>
      </p:sp>
      <p:sp>
        <p:nvSpPr>
          <p:cNvPr id="9" name="Freeform 9"/>
          <p:cNvSpPr/>
          <p:nvPr/>
        </p:nvSpPr>
        <p:spPr>
          <a:xfrm>
            <a:off x="5455884" y="3556248"/>
            <a:ext cx="1165324" cy="1195462"/>
          </a:xfrm>
          <a:custGeom>
            <a:avLst/>
            <a:gdLst/>
            <a:ahLst/>
            <a:cxnLst/>
            <a:rect l="l" t="t" r="r" b="b"/>
            <a:pathLst>
              <a:path w="1165324" h="1195462">
                <a:moveTo>
                  <a:pt x="0" y="0"/>
                </a:moveTo>
                <a:lnTo>
                  <a:pt x="1165324" y="0"/>
                </a:lnTo>
                <a:lnTo>
                  <a:pt x="1165324" y="1195462"/>
                </a:lnTo>
                <a:lnTo>
                  <a:pt x="0" y="1195462"/>
                </a:lnTo>
                <a:lnTo>
                  <a:pt x="0" y="0"/>
                </a:lnTo>
                <a:close/>
              </a:path>
            </a:pathLst>
          </a:custGeom>
          <a:blipFill>
            <a:blip r:embed="rId8"/>
            <a:stretch>
              <a:fillRect/>
            </a:stretch>
          </a:blipFill>
        </p:spPr>
      </p:sp>
      <p:sp>
        <p:nvSpPr>
          <p:cNvPr id="10" name="TextBox 10"/>
          <p:cNvSpPr txBox="1"/>
          <p:nvPr/>
        </p:nvSpPr>
        <p:spPr>
          <a:xfrm>
            <a:off x="6869784" y="3769801"/>
            <a:ext cx="4937760" cy="1319029"/>
          </a:xfrm>
          <a:prstGeom prst="rect">
            <a:avLst/>
          </a:prstGeom>
        </p:spPr>
        <p:txBody>
          <a:bodyPr lIns="0" tIns="0" rIns="0" bIns="0" rtlCol="0" anchor="t">
            <a:spAutoFit/>
          </a:bodyPr>
          <a:lstStyle/>
          <a:p>
            <a:pPr algn="l">
              <a:lnSpc>
                <a:spcPts val="2669"/>
              </a:lnSpc>
            </a:pPr>
            <a:r>
              <a:rPr lang="en-US" sz="2053" b="1">
                <a:solidFill>
                  <a:srgbClr val="003C80"/>
                </a:solidFill>
                <a:latin typeface="Asap Semi-Bold"/>
                <a:ea typeface="Asap Semi-Bold"/>
                <a:cs typeface="Asap Semi-Bold"/>
                <a:sym typeface="Asap Semi-Bold"/>
              </a:rPr>
              <a:t>Báo chí đối ngoại cần nắm quyền chủ động</a:t>
            </a:r>
          </a:p>
          <a:p>
            <a:pPr algn="l">
              <a:lnSpc>
                <a:spcPts val="2669"/>
              </a:lnSpc>
            </a:pPr>
            <a:r>
              <a:rPr lang="en-US" sz="2053" b="1">
                <a:solidFill>
                  <a:srgbClr val="003C80"/>
                </a:solidFill>
                <a:latin typeface="Asap Semi-Bold"/>
                <a:ea typeface="Asap Semi-Bold"/>
                <a:cs typeface="Asap Semi-Bold"/>
                <a:sym typeface="Asap Semi-Bold"/>
              </a:rPr>
              <a:t>cung cấp thông tin kịp thời, chính xác</a:t>
            </a:r>
          </a:p>
          <a:p>
            <a:pPr algn="l">
              <a:lnSpc>
                <a:spcPts val="2669"/>
              </a:lnSpc>
            </a:pPr>
            <a:r>
              <a:rPr lang="en-US" sz="2053" b="1">
                <a:solidFill>
                  <a:srgbClr val="003C80"/>
                </a:solidFill>
                <a:latin typeface="Asap Semi-Bold"/>
                <a:ea typeface="Asap Semi-Bold"/>
                <a:cs typeface="Asap Semi-Bold"/>
                <a:sym typeface="Asap Semi-Bold"/>
              </a:rPr>
              <a:t>và có định hướng về những vấn đề</a:t>
            </a:r>
          </a:p>
          <a:p>
            <a:pPr algn="l">
              <a:lnSpc>
                <a:spcPts val="2669"/>
              </a:lnSpc>
            </a:pPr>
            <a:r>
              <a:rPr lang="en-US" sz="2053" b="1">
                <a:solidFill>
                  <a:srgbClr val="003C80"/>
                </a:solidFill>
                <a:latin typeface="Asap Semi-Bold"/>
                <a:ea typeface="Asap Semi-Bold"/>
                <a:cs typeface="Asap Semi-Bold"/>
                <a:sym typeface="Asap Semi-Bold"/>
              </a:rPr>
              <a:t>liên quan đến đất nước mình.</a:t>
            </a:r>
          </a:p>
        </p:txBody>
      </p:sp>
      <p:sp>
        <p:nvSpPr>
          <p:cNvPr id="11" name="Freeform 11"/>
          <p:cNvSpPr/>
          <p:nvPr/>
        </p:nvSpPr>
        <p:spPr>
          <a:xfrm>
            <a:off x="6611162" y="5143500"/>
            <a:ext cx="5987355" cy="200918"/>
          </a:xfrm>
          <a:custGeom>
            <a:avLst/>
            <a:gdLst/>
            <a:ahLst/>
            <a:cxnLst/>
            <a:rect l="l" t="t" r="r" b="b"/>
            <a:pathLst>
              <a:path w="5987355" h="200918">
                <a:moveTo>
                  <a:pt x="0" y="0"/>
                </a:moveTo>
                <a:lnTo>
                  <a:pt x="5987356" y="0"/>
                </a:lnTo>
                <a:lnTo>
                  <a:pt x="5987356" y="200918"/>
                </a:lnTo>
                <a:lnTo>
                  <a:pt x="0" y="200918"/>
                </a:lnTo>
                <a:lnTo>
                  <a:pt x="0" y="0"/>
                </a:lnTo>
                <a:close/>
              </a:path>
            </a:pathLst>
          </a:custGeom>
          <a:blipFill>
            <a:blip r:embed="rId9"/>
            <a:stretch>
              <a:fillRect/>
            </a:stretch>
          </a:blipFill>
        </p:spPr>
      </p:sp>
      <p:sp>
        <p:nvSpPr>
          <p:cNvPr id="12" name="Freeform 12"/>
          <p:cNvSpPr/>
          <p:nvPr/>
        </p:nvSpPr>
        <p:spPr>
          <a:xfrm>
            <a:off x="5455884" y="5143500"/>
            <a:ext cx="1165324" cy="1195462"/>
          </a:xfrm>
          <a:custGeom>
            <a:avLst/>
            <a:gdLst/>
            <a:ahLst/>
            <a:cxnLst/>
            <a:rect l="l" t="t" r="r" b="b"/>
            <a:pathLst>
              <a:path w="1165324" h="1195462">
                <a:moveTo>
                  <a:pt x="0" y="0"/>
                </a:moveTo>
                <a:lnTo>
                  <a:pt x="1165324" y="0"/>
                </a:lnTo>
                <a:lnTo>
                  <a:pt x="1165324" y="1195462"/>
                </a:lnTo>
                <a:lnTo>
                  <a:pt x="0" y="1195462"/>
                </a:lnTo>
                <a:lnTo>
                  <a:pt x="0" y="0"/>
                </a:lnTo>
                <a:close/>
              </a:path>
            </a:pathLst>
          </a:custGeom>
          <a:blipFill>
            <a:blip r:embed="rId10"/>
            <a:stretch>
              <a:fillRect/>
            </a:stretch>
          </a:blipFill>
        </p:spPr>
      </p:sp>
      <p:sp>
        <p:nvSpPr>
          <p:cNvPr id="13" name="TextBox 13"/>
          <p:cNvSpPr txBox="1"/>
          <p:nvPr/>
        </p:nvSpPr>
        <p:spPr>
          <a:xfrm>
            <a:off x="6869784" y="5292277"/>
            <a:ext cx="6048756" cy="1319029"/>
          </a:xfrm>
          <a:prstGeom prst="rect">
            <a:avLst/>
          </a:prstGeom>
        </p:spPr>
        <p:txBody>
          <a:bodyPr lIns="0" tIns="0" rIns="0" bIns="0" rtlCol="0" anchor="t">
            <a:spAutoFit/>
          </a:bodyPr>
          <a:lstStyle/>
          <a:p>
            <a:pPr algn="l">
              <a:lnSpc>
                <a:spcPts val="2669"/>
              </a:lnSpc>
            </a:pPr>
            <a:r>
              <a:rPr lang="en-US" sz="2053" b="1">
                <a:solidFill>
                  <a:srgbClr val="003C80"/>
                </a:solidFill>
                <a:latin typeface="Asap Semi-Bold"/>
                <a:ea typeface="Asap Semi-Bold"/>
                <a:cs typeface="Asap Semi-Bold"/>
                <a:sym typeface="Asap Semi-Bold"/>
              </a:rPr>
              <a:t>Quyền chủ động thông tin ảnh hưởng trực tiếp</a:t>
            </a:r>
          </a:p>
          <a:p>
            <a:pPr algn="l">
              <a:lnSpc>
                <a:spcPts val="2669"/>
              </a:lnSpc>
            </a:pPr>
            <a:r>
              <a:rPr lang="en-US" sz="2053" b="1">
                <a:solidFill>
                  <a:srgbClr val="003C80"/>
                </a:solidFill>
                <a:latin typeface="Asap Semi-Bold"/>
                <a:ea typeface="Asap Semi-Bold"/>
                <a:cs typeface="Asap Semi-Bold"/>
                <a:sym typeface="Asap Semi-Bold"/>
              </a:rPr>
              <a:t>đến khả năng thu hút đầu tư, du lịch, hợp tác quốc tế</a:t>
            </a:r>
          </a:p>
          <a:p>
            <a:pPr algn="l">
              <a:lnSpc>
                <a:spcPts val="2669"/>
              </a:lnSpc>
            </a:pPr>
            <a:r>
              <a:rPr lang="en-US" sz="2053" b="1">
                <a:solidFill>
                  <a:srgbClr val="003C80"/>
                </a:solidFill>
                <a:latin typeface="Asap Semi-Bold"/>
                <a:ea typeface="Asap Semi-Bold"/>
                <a:cs typeface="Asap Semi-Bold"/>
                <a:sym typeface="Asap Semi-Bold"/>
              </a:rPr>
              <a:t>và sự ủng hộ của dư luận thế giới đối với</a:t>
            </a:r>
          </a:p>
          <a:p>
            <a:pPr algn="l">
              <a:lnSpc>
                <a:spcPts val="2669"/>
              </a:lnSpc>
            </a:pPr>
            <a:r>
              <a:rPr lang="en-US" sz="2053" b="1">
                <a:solidFill>
                  <a:srgbClr val="003C80"/>
                </a:solidFill>
                <a:latin typeface="Asap Semi-Bold"/>
                <a:ea typeface="Asap Semi-Bold"/>
                <a:cs typeface="Asap Semi-Bold"/>
                <a:sym typeface="Asap Semi-Bold"/>
              </a:rPr>
              <a:t>các lợi ích chiến lược của quốc gia.</a:t>
            </a:r>
          </a:p>
        </p:txBody>
      </p:sp>
      <p:sp>
        <p:nvSpPr>
          <p:cNvPr id="14" name="Freeform 14"/>
          <p:cNvSpPr/>
          <p:nvPr/>
        </p:nvSpPr>
        <p:spPr>
          <a:xfrm>
            <a:off x="6611162" y="6519788"/>
            <a:ext cx="5796483" cy="210964"/>
          </a:xfrm>
          <a:custGeom>
            <a:avLst/>
            <a:gdLst/>
            <a:ahLst/>
            <a:cxnLst/>
            <a:rect l="l" t="t" r="r" b="b"/>
            <a:pathLst>
              <a:path w="5796483" h="210964">
                <a:moveTo>
                  <a:pt x="0" y="0"/>
                </a:moveTo>
                <a:lnTo>
                  <a:pt x="5796484" y="0"/>
                </a:lnTo>
                <a:lnTo>
                  <a:pt x="5796484" y="210964"/>
                </a:lnTo>
                <a:lnTo>
                  <a:pt x="0" y="210964"/>
                </a:lnTo>
                <a:lnTo>
                  <a:pt x="0" y="0"/>
                </a:lnTo>
                <a:close/>
              </a:path>
            </a:pathLst>
          </a:custGeom>
          <a:blipFill>
            <a:blip r:embed="rId11"/>
            <a:stretch>
              <a:fillRect/>
            </a:stretch>
          </a:blipFill>
        </p:spPr>
      </p:sp>
      <p:sp>
        <p:nvSpPr>
          <p:cNvPr id="15" name="Freeform 15"/>
          <p:cNvSpPr/>
          <p:nvPr/>
        </p:nvSpPr>
        <p:spPr>
          <a:xfrm>
            <a:off x="5455884" y="6519788"/>
            <a:ext cx="1165324" cy="1195462"/>
          </a:xfrm>
          <a:custGeom>
            <a:avLst/>
            <a:gdLst/>
            <a:ahLst/>
            <a:cxnLst/>
            <a:rect l="l" t="t" r="r" b="b"/>
            <a:pathLst>
              <a:path w="1165324" h="1195462">
                <a:moveTo>
                  <a:pt x="0" y="0"/>
                </a:moveTo>
                <a:lnTo>
                  <a:pt x="1165324" y="0"/>
                </a:lnTo>
                <a:lnTo>
                  <a:pt x="1165324" y="1195462"/>
                </a:lnTo>
                <a:lnTo>
                  <a:pt x="0" y="1195462"/>
                </a:lnTo>
                <a:lnTo>
                  <a:pt x="0" y="0"/>
                </a:lnTo>
                <a:close/>
              </a:path>
            </a:pathLst>
          </a:custGeom>
          <a:blipFill>
            <a:blip r:embed="rId12"/>
            <a:stretch>
              <a:fillRect/>
            </a:stretch>
          </a:blipFill>
        </p:spPr>
      </p:sp>
      <p:sp>
        <p:nvSpPr>
          <p:cNvPr id="16" name="TextBox 16"/>
          <p:cNvSpPr txBox="1"/>
          <p:nvPr/>
        </p:nvSpPr>
        <p:spPr>
          <a:xfrm>
            <a:off x="6869784" y="6846561"/>
            <a:ext cx="5863590" cy="904131"/>
          </a:xfrm>
          <a:prstGeom prst="rect">
            <a:avLst/>
          </a:prstGeom>
        </p:spPr>
        <p:txBody>
          <a:bodyPr lIns="0" tIns="0" rIns="0" bIns="0" rtlCol="0" anchor="t">
            <a:spAutoFit/>
          </a:bodyPr>
          <a:lstStyle/>
          <a:p>
            <a:pPr algn="l">
              <a:lnSpc>
                <a:spcPts val="2374"/>
              </a:lnSpc>
            </a:pPr>
            <a:r>
              <a:rPr lang="en-US" sz="1978" b="1">
                <a:solidFill>
                  <a:srgbClr val="003C80"/>
                </a:solidFill>
                <a:latin typeface="Asap Semi-Bold"/>
                <a:ea typeface="Asap Semi-Bold"/>
                <a:cs typeface="Asap Semi-Bold"/>
                <a:sym typeface="Asap Semi-Bold"/>
              </a:rPr>
              <a:t>Khi nắm quyền chủ động thông tin hiệu quả,</a:t>
            </a:r>
          </a:p>
          <a:p>
            <a:pPr algn="l">
              <a:lnSpc>
                <a:spcPts val="2374"/>
              </a:lnSpc>
            </a:pPr>
            <a:r>
              <a:rPr lang="en-US" sz="1978" b="1">
                <a:solidFill>
                  <a:srgbClr val="003C80"/>
                </a:solidFill>
                <a:latin typeface="Asap Semi-Bold"/>
                <a:ea typeface="Asap Semi-Bold"/>
                <a:cs typeface="Asap Semi-Bold"/>
                <a:sym typeface="Asap Semi-Bold"/>
              </a:rPr>
              <a:t>báo chí đối ngoại góp phần khiến cộng đồng quốc tế</a:t>
            </a:r>
          </a:p>
          <a:p>
            <a:pPr algn="l">
              <a:lnSpc>
                <a:spcPts val="2374"/>
              </a:lnSpc>
            </a:pPr>
            <a:r>
              <a:rPr lang="en-US" sz="1978" b="1">
                <a:solidFill>
                  <a:srgbClr val="003C80"/>
                </a:solidFill>
                <a:latin typeface="Asap Semi-Bold"/>
                <a:ea typeface="Asap Semi-Bold"/>
                <a:cs typeface="Asap Semi-Bold"/>
                <a:sym typeface="Asap Semi-Bold"/>
              </a:rPr>
              <a:t>hiểu, đồng cảm và tin tưởng Việt Nam hơn;</a:t>
            </a:r>
          </a:p>
        </p:txBody>
      </p:sp>
      <p:sp>
        <p:nvSpPr>
          <p:cNvPr id="17" name="Freeform 17"/>
          <p:cNvSpPr/>
          <p:nvPr/>
        </p:nvSpPr>
        <p:spPr>
          <a:xfrm>
            <a:off x="6611162" y="7715250"/>
            <a:ext cx="5987355" cy="200918"/>
          </a:xfrm>
          <a:custGeom>
            <a:avLst/>
            <a:gdLst/>
            <a:ahLst/>
            <a:cxnLst/>
            <a:rect l="l" t="t" r="r" b="b"/>
            <a:pathLst>
              <a:path w="5987355" h="200918">
                <a:moveTo>
                  <a:pt x="0" y="0"/>
                </a:moveTo>
                <a:lnTo>
                  <a:pt x="5987356" y="0"/>
                </a:lnTo>
                <a:lnTo>
                  <a:pt x="5987356" y="200918"/>
                </a:lnTo>
                <a:lnTo>
                  <a:pt x="0" y="200918"/>
                </a:lnTo>
                <a:lnTo>
                  <a:pt x="0" y="0"/>
                </a:lnTo>
                <a:close/>
              </a:path>
            </a:pathLst>
          </a:custGeom>
          <a:blipFill>
            <a:blip r:embed="rId13"/>
            <a:stretch>
              <a:fillRect/>
            </a:stretch>
          </a:blipFill>
        </p:spPr>
      </p:sp>
      <p:sp>
        <p:nvSpPr>
          <p:cNvPr id="18" name="Freeform 18"/>
          <p:cNvSpPr/>
          <p:nvPr/>
        </p:nvSpPr>
        <p:spPr>
          <a:xfrm>
            <a:off x="5455884" y="7906122"/>
            <a:ext cx="1165324" cy="1004590"/>
          </a:xfrm>
          <a:custGeom>
            <a:avLst/>
            <a:gdLst/>
            <a:ahLst/>
            <a:cxnLst/>
            <a:rect l="l" t="t" r="r" b="b"/>
            <a:pathLst>
              <a:path w="1165324" h="1004590">
                <a:moveTo>
                  <a:pt x="0" y="0"/>
                </a:moveTo>
                <a:lnTo>
                  <a:pt x="1165324" y="0"/>
                </a:lnTo>
                <a:lnTo>
                  <a:pt x="1165324" y="1004590"/>
                </a:lnTo>
                <a:lnTo>
                  <a:pt x="0" y="1004590"/>
                </a:lnTo>
                <a:lnTo>
                  <a:pt x="0" y="0"/>
                </a:lnTo>
                <a:close/>
              </a:path>
            </a:pathLst>
          </a:custGeom>
          <a:blipFill>
            <a:blip r:embed="rId14"/>
            <a:stretch>
              <a:fillRect/>
            </a:stretch>
          </a:blipFill>
        </p:spPr>
      </p:sp>
      <p:sp>
        <p:nvSpPr>
          <p:cNvPr id="19" name="TextBox 19"/>
          <p:cNvSpPr txBox="1"/>
          <p:nvPr/>
        </p:nvSpPr>
        <p:spPr>
          <a:xfrm>
            <a:off x="6869784" y="8097080"/>
            <a:ext cx="5030343" cy="1131434"/>
          </a:xfrm>
          <a:prstGeom prst="rect">
            <a:avLst/>
          </a:prstGeom>
        </p:spPr>
        <p:txBody>
          <a:bodyPr lIns="0" tIns="0" rIns="0" bIns="0" rtlCol="0" anchor="t">
            <a:spAutoFit/>
          </a:bodyPr>
          <a:lstStyle/>
          <a:p>
            <a:pPr algn="l">
              <a:lnSpc>
                <a:spcPts val="2280"/>
              </a:lnSpc>
            </a:pPr>
            <a:r>
              <a:rPr lang="en-US" sz="1754" b="1">
                <a:solidFill>
                  <a:srgbClr val="003C80"/>
                </a:solidFill>
                <a:latin typeface="Asap Semi-Bold"/>
                <a:ea typeface="Asap Semi-Bold"/>
                <a:cs typeface="Asap Semi-Bold"/>
                <a:sym typeface="Asap Semi-Bold"/>
              </a:rPr>
              <a:t>Khi công chúng quốc tế yêu thích văn hóa,</a:t>
            </a:r>
          </a:p>
          <a:p>
            <a:pPr algn="l">
              <a:lnSpc>
                <a:spcPts val="2280"/>
              </a:lnSpc>
            </a:pPr>
            <a:r>
              <a:rPr lang="en-US" sz="1754" b="1">
                <a:solidFill>
                  <a:srgbClr val="003C80"/>
                </a:solidFill>
                <a:latin typeface="Asap Semi-Bold"/>
                <a:ea typeface="Asap Semi-Bold"/>
                <a:cs typeface="Asap Semi-Bold"/>
                <a:sym typeface="Asap Semi-Bold"/>
              </a:rPr>
              <a:t>tôn trọng các giá trị và ánh giá cao mô hình</a:t>
            </a:r>
          </a:p>
          <a:p>
            <a:pPr algn="l">
              <a:lnSpc>
                <a:spcPts val="2280"/>
              </a:lnSpc>
            </a:pPr>
            <a:r>
              <a:rPr lang="en-US" sz="1754" b="1">
                <a:solidFill>
                  <a:srgbClr val="003C80"/>
                </a:solidFill>
                <a:latin typeface="Asap Semi-Bold"/>
                <a:ea typeface="Asap Semi-Bold"/>
                <a:cs typeface="Asap Semi-Bold"/>
                <a:sym typeface="Asap Semi-Bold"/>
              </a:rPr>
              <a:t>phát triển của Việt Nam thì Việt Nam đó</a:t>
            </a:r>
          </a:p>
          <a:p>
            <a:pPr algn="l">
              <a:lnSpc>
                <a:spcPts val="2280"/>
              </a:lnSpc>
            </a:pPr>
            <a:r>
              <a:rPr lang="en-US" sz="1754" b="1">
                <a:solidFill>
                  <a:srgbClr val="003C80"/>
                </a:solidFill>
                <a:latin typeface="Asap Semi-Bold"/>
                <a:ea typeface="Asap Semi-Bold"/>
                <a:cs typeface="Asap Semi-Bold"/>
                <a:sym typeface="Asap Semi-Bold"/>
              </a:rPr>
              <a:t>đã sở hữu một nguồn lực mềm vô cùng quan trọng.</a:t>
            </a:r>
          </a:p>
        </p:txBody>
      </p:sp>
      <p:sp>
        <p:nvSpPr>
          <p:cNvPr id="20" name="Freeform 20"/>
          <p:cNvSpPr/>
          <p:nvPr/>
        </p:nvSpPr>
        <p:spPr>
          <a:xfrm>
            <a:off x="5646756" y="3757166"/>
            <a:ext cx="783580" cy="793626"/>
          </a:xfrm>
          <a:custGeom>
            <a:avLst/>
            <a:gdLst/>
            <a:ahLst/>
            <a:cxnLst/>
            <a:rect l="l" t="t" r="r" b="b"/>
            <a:pathLst>
              <a:path w="783580" h="793626">
                <a:moveTo>
                  <a:pt x="0" y="0"/>
                </a:moveTo>
                <a:lnTo>
                  <a:pt x="783580" y="0"/>
                </a:lnTo>
                <a:lnTo>
                  <a:pt x="783580" y="793626"/>
                </a:lnTo>
                <a:lnTo>
                  <a:pt x="0" y="793626"/>
                </a:lnTo>
                <a:lnTo>
                  <a:pt x="0" y="0"/>
                </a:lnTo>
                <a:close/>
              </a:path>
            </a:pathLst>
          </a:custGeom>
          <a:blipFill>
            <a:blip r:embed="rId15"/>
            <a:stretch>
              <a:fillRect/>
            </a:stretch>
          </a:blipFill>
        </p:spPr>
      </p:sp>
      <p:sp>
        <p:nvSpPr>
          <p:cNvPr id="21" name="Freeform 21"/>
          <p:cNvSpPr/>
          <p:nvPr/>
        </p:nvSpPr>
        <p:spPr>
          <a:xfrm>
            <a:off x="5646756" y="5334372"/>
            <a:ext cx="783580" cy="803672"/>
          </a:xfrm>
          <a:custGeom>
            <a:avLst/>
            <a:gdLst/>
            <a:ahLst/>
            <a:cxnLst/>
            <a:rect l="l" t="t" r="r" b="b"/>
            <a:pathLst>
              <a:path w="783580" h="803672">
                <a:moveTo>
                  <a:pt x="0" y="0"/>
                </a:moveTo>
                <a:lnTo>
                  <a:pt x="783580" y="0"/>
                </a:lnTo>
                <a:lnTo>
                  <a:pt x="783580" y="803672"/>
                </a:lnTo>
                <a:lnTo>
                  <a:pt x="0" y="803672"/>
                </a:lnTo>
                <a:lnTo>
                  <a:pt x="0" y="0"/>
                </a:lnTo>
                <a:close/>
              </a:path>
            </a:pathLst>
          </a:custGeom>
          <a:blipFill>
            <a:blip r:embed="rId16"/>
            <a:stretch>
              <a:fillRect/>
            </a:stretch>
          </a:blipFill>
        </p:spPr>
      </p:sp>
      <p:sp>
        <p:nvSpPr>
          <p:cNvPr id="22" name="Freeform 22"/>
          <p:cNvSpPr/>
          <p:nvPr/>
        </p:nvSpPr>
        <p:spPr>
          <a:xfrm>
            <a:off x="5646756" y="6720706"/>
            <a:ext cx="783580" cy="994544"/>
          </a:xfrm>
          <a:custGeom>
            <a:avLst/>
            <a:gdLst/>
            <a:ahLst/>
            <a:cxnLst/>
            <a:rect l="l" t="t" r="r" b="b"/>
            <a:pathLst>
              <a:path w="783580" h="994544">
                <a:moveTo>
                  <a:pt x="0" y="0"/>
                </a:moveTo>
                <a:lnTo>
                  <a:pt x="783580" y="0"/>
                </a:lnTo>
                <a:lnTo>
                  <a:pt x="783580" y="994544"/>
                </a:lnTo>
                <a:lnTo>
                  <a:pt x="0" y="994544"/>
                </a:lnTo>
                <a:lnTo>
                  <a:pt x="0" y="0"/>
                </a:lnTo>
                <a:close/>
              </a:path>
            </a:pathLst>
          </a:custGeom>
          <a:blipFill>
            <a:blip r:embed="rId17"/>
            <a:stretch>
              <a:fillRect/>
            </a:stretch>
          </a:blipFill>
        </p:spPr>
      </p:sp>
      <p:sp>
        <p:nvSpPr>
          <p:cNvPr id="23" name="Freeform 23"/>
          <p:cNvSpPr/>
          <p:nvPr/>
        </p:nvSpPr>
        <p:spPr>
          <a:xfrm>
            <a:off x="5646756" y="8107040"/>
            <a:ext cx="783580" cy="602754"/>
          </a:xfrm>
          <a:custGeom>
            <a:avLst/>
            <a:gdLst/>
            <a:ahLst/>
            <a:cxnLst/>
            <a:rect l="l" t="t" r="r" b="b"/>
            <a:pathLst>
              <a:path w="783580" h="602754">
                <a:moveTo>
                  <a:pt x="0" y="0"/>
                </a:moveTo>
                <a:lnTo>
                  <a:pt x="783580" y="0"/>
                </a:lnTo>
                <a:lnTo>
                  <a:pt x="783580" y="602754"/>
                </a:lnTo>
                <a:lnTo>
                  <a:pt x="0" y="602754"/>
                </a:lnTo>
                <a:lnTo>
                  <a:pt x="0" y="0"/>
                </a:lnTo>
                <a:close/>
              </a:path>
            </a:pathLst>
          </a:custGeom>
          <a:blipFill>
            <a:blip r:embed="rId18"/>
            <a:stretch>
              <a:fillRect/>
            </a:stretch>
          </a:blipFill>
        </p:spPr>
      </p:sp>
      <p:sp>
        <p:nvSpPr>
          <p:cNvPr id="24" name="TextBox 24"/>
          <p:cNvSpPr txBox="1"/>
          <p:nvPr/>
        </p:nvSpPr>
        <p:spPr>
          <a:xfrm>
            <a:off x="4570639" y="1293305"/>
            <a:ext cx="8425053" cy="1209674"/>
          </a:xfrm>
          <a:prstGeom prst="rect">
            <a:avLst/>
          </a:prstGeom>
        </p:spPr>
        <p:txBody>
          <a:bodyPr lIns="0" tIns="0" rIns="0" bIns="0" rtlCol="0" anchor="t">
            <a:spAutoFit/>
          </a:bodyPr>
          <a:lstStyle/>
          <a:p>
            <a:pPr algn="ctr">
              <a:lnSpc>
                <a:spcPts val="9888"/>
              </a:lnSpc>
            </a:pPr>
            <a:r>
              <a:rPr lang="en-US" sz="7063">
                <a:solidFill>
                  <a:srgbClr val="B20000"/>
                </a:solidFill>
                <a:latin typeface="Francois One"/>
                <a:ea typeface="Francois One"/>
                <a:cs typeface="Francois One"/>
                <a:sym typeface="Francois One"/>
              </a:rPr>
              <a:t>QUYỀN KỂ CÂU CHUYỆN</a:t>
            </a:r>
          </a:p>
        </p:txBody>
      </p:sp>
      <p:sp>
        <p:nvSpPr>
          <p:cNvPr id="25" name="TextBox 25"/>
          <p:cNvSpPr txBox="1"/>
          <p:nvPr/>
        </p:nvSpPr>
        <p:spPr>
          <a:xfrm>
            <a:off x="5820510" y="2387533"/>
            <a:ext cx="5879020" cy="1243210"/>
          </a:xfrm>
          <a:prstGeom prst="rect">
            <a:avLst/>
          </a:prstGeom>
        </p:spPr>
        <p:txBody>
          <a:bodyPr lIns="0" tIns="0" rIns="0" bIns="0" rtlCol="0" anchor="t">
            <a:spAutoFit/>
          </a:bodyPr>
          <a:lstStyle/>
          <a:p>
            <a:pPr algn="ctr">
              <a:lnSpc>
                <a:spcPts val="10255"/>
              </a:lnSpc>
            </a:pPr>
            <a:r>
              <a:rPr lang="en-US" sz="7325">
                <a:solidFill>
                  <a:srgbClr val="B20000"/>
                </a:solidFill>
                <a:latin typeface="Francois One"/>
                <a:ea typeface="Francois One"/>
                <a:cs typeface="Francois One"/>
                <a:sym typeface="Francois One"/>
              </a:rPr>
              <a:t>CỦA VIỆT NAM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16000"/>
            </a:blip>
            <a:stretch>
              <a:fillRect t="-9111" b="-9111"/>
            </a:stretch>
          </a:blipFill>
        </p:spPr>
      </p:sp>
      <p:sp>
        <p:nvSpPr>
          <p:cNvPr id="4" name="Freeform 4"/>
          <p:cNvSpPr/>
          <p:nvPr/>
        </p:nvSpPr>
        <p:spPr>
          <a:xfrm>
            <a:off x="1028700" y="173656"/>
            <a:ext cx="2296855" cy="1015792"/>
          </a:xfrm>
          <a:custGeom>
            <a:avLst/>
            <a:gdLst/>
            <a:ahLst/>
            <a:cxnLst/>
            <a:rect l="l" t="t" r="r" b="b"/>
            <a:pathLst>
              <a:path w="2296855" h="1015792">
                <a:moveTo>
                  <a:pt x="0" y="0"/>
                </a:moveTo>
                <a:lnTo>
                  <a:pt x="2296855" y="0"/>
                </a:lnTo>
                <a:lnTo>
                  <a:pt x="2296855" y="1015792"/>
                </a:lnTo>
                <a:lnTo>
                  <a:pt x="0" y="1015792"/>
                </a:lnTo>
                <a:lnTo>
                  <a:pt x="0" y="0"/>
                </a:lnTo>
                <a:close/>
              </a:path>
            </a:pathLst>
          </a:custGeom>
          <a:blipFill>
            <a:blip r:embed="rId4"/>
            <a:stretch>
              <a:fillRect/>
            </a:stretch>
          </a:blipFill>
        </p:spPr>
      </p:sp>
      <p:sp>
        <p:nvSpPr>
          <p:cNvPr id="5" name="Freeform 5"/>
          <p:cNvSpPr/>
          <p:nvPr/>
        </p:nvSpPr>
        <p:spPr>
          <a:xfrm>
            <a:off x="1028700" y="5957079"/>
            <a:ext cx="7361861" cy="4023519"/>
          </a:xfrm>
          <a:custGeom>
            <a:avLst/>
            <a:gdLst/>
            <a:ahLst/>
            <a:cxnLst/>
            <a:rect l="l" t="t" r="r" b="b"/>
            <a:pathLst>
              <a:path w="7361861" h="4023519">
                <a:moveTo>
                  <a:pt x="0" y="0"/>
                </a:moveTo>
                <a:lnTo>
                  <a:pt x="7361861" y="0"/>
                </a:lnTo>
                <a:lnTo>
                  <a:pt x="7361861" y="4023520"/>
                </a:lnTo>
                <a:lnTo>
                  <a:pt x="0" y="4023520"/>
                </a:lnTo>
                <a:lnTo>
                  <a:pt x="0" y="0"/>
                </a:lnTo>
                <a:close/>
              </a:path>
            </a:pathLst>
          </a:custGeom>
          <a:blipFill>
            <a:blip r:embed="rId5"/>
            <a:stretch>
              <a:fillRect b="-2921"/>
            </a:stretch>
          </a:blipFill>
        </p:spPr>
      </p:sp>
      <p:sp>
        <p:nvSpPr>
          <p:cNvPr id="6" name="Freeform 6"/>
          <p:cNvSpPr/>
          <p:nvPr/>
        </p:nvSpPr>
        <p:spPr>
          <a:xfrm>
            <a:off x="9329010" y="2803519"/>
            <a:ext cx="7361861" cy="4316386"/>
          </a:xfrm>
          <a:custGeom>
            <a:avLst/>
            <a:gdLst/>
            <a:ahLst/>
            <a:cxnLst/>
            <a:rect l="l" t="t" r="r" b="b"/>
            <a:pathLst>
              <a:path w="7361861" h="4316386">
                <a:moveTo>
                  <a:pt x="0" y="0"/>
                </a:moveTo>
                <a:lnTo>
                  <a:pt x="7361861" y="0"/>
                </a:lnTo>
                <a:lnTo>
                  <a:pt x="7361861" y="4316386"/>
                </a:lnTo>
                <a:lnTo>
                  <a:pt x="0" y="4316386"/>
                </a:lnTo>
                <a:lnTo>
                  <a:pt x="0" y="0"/>
                </a:lnTo>
                <a:close/>
              </a:path>
            </a:pathLst>
          </a:custGeom>
          <a:blipFill>
            <a:blip r:embed="rId6"/>
            <a:stretch>
              <a:fillRect r="-4234"/>
            </a:stretch>
          </a:blipFill>
        </p:spPr>
      </p:sp>
      <p:sp>
        <p:nvSpPr>
          <p:cNvPr id="7" name="Freeform 7"/>
          <p:cNvSpPr/>
          <p:nvPr/>
        </p:nvSpPr>
        <p:spPr>
          <a:xfrm>
            <a:off x="1028700" y="1358967"/>
            <a:ext cx="7361861" cy="4202742"/>
          </a:xfrm>
          <a:custGeom>
            <a:avLst/>
            <a:gdLst/>
            <a:ahLst/>
            <a:cxnLst/>
            <a:rect l="l" t="t" r="r" b="b"/>
            <a:pathLst>
              <a:path w="7361861" h="4202742">
                <a:moveTo>
                  <a:pt x="0" y="0"/>
                </a:moveTo>
                <a:lnTo>
                  <a:pt x="7361861" y="0"/>
                </a:lnTo>
                <a:lnTo>
                  <a:pt x="7361861" y="4202742"/>
                </a:lnTo>
                <a:lnTo>
                  <a:pt x="0" y="4202742"/>
                </a:lnTo>
                <a:lnTo>
                  <a:pt x="0" y="0"/>
                </a:lnTo>
                <a:close/>
              </a:path>
            </a:pathLst>
          </a:custGeom>
          <a:blipFill>
            <a:blip r:embed="rId7"/>
            <a:stretch>
              <a:fillRect r="-1489"/>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ECFF"/>
        </a:solidFill>
        <a:effectLst/>
      </p:bgPr>
    </p:bg>
    <p:spTree>
      <p:nvGrpSpPr>
        <p:cNvPr id="1" name=""/>
        <p:cNvGrpSpPr/>
        <p:nvPr/>
      </p:nvGrpSpPr>
      <p:grpSpPr>
        <a:xfrm>
          <a:off x="0" y="0"/>
          <a:ext cx="0" cy="0"/>
          <a:chOff x="0" y="0"/>
          <a:chExt cx="0" cy="0"/>
        </a:xfrm>
      </p:grpSpPr>
      <p:sp>
        <p:nvSpPr>
          <p:cNvPr id="2" name="Freeform 2"/>
          <p:cNvSpPr/>
          <p:nvPr/>
        </p:nvSpPr>
        <p:spPr>
          <a:xfrm>
            <a:off x="476590" y="9560687"/>
            <a:ext cx="429292" cy="423926"/>
          </a:xfrm>
          <a:custGeom>
            <a:avLst/>
            <a:gdLst/>
            <a:ahLst/>
            <a:cxnLst/>
            <a:rect l="l" t="t" r="r" b="b"/>
            <a:pathLst>
              <a:path w="429292" h="423926">
                <a:moveTo>
                  <a:pt x="0" y="0"/>
                </a:moveTo>
                <a:lnTo>
                  <a:pt x="429292" y="0"/>
                </a:lnTo>
                <a:lnTo>
                  <a:pt x="429292" y="423926"/>
                </a:lnTo>
                <a:lnTo>
                  <a:pt x="0" y="4239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6811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F6FF"/>
        </a:solidFill>
        <a:effectLst/>
      </p:bgPr>
    </p:bg>
    <p:spTree>
      <p:nvGrpSpPr>
        <p:cNvPr id="1" name=""/>
        <p:cNvGrpSpPr/>
        <p:nvPr/>
      </p:nvGrpSpPr>
      <p:grpSpPr>
        <a:xfrm>
          <a:off x="0" y="0"/>
          <a:ext cx="0" cy="0"/>
          <a:chOff x="0" y="0"/>
          <a:chExt cx="0" cy="0"/>
        </a:xfrm>
      </p:grpSpPr>
      <p:sp>
        <p:nvSpPr>
          <p:cNvPr id="2" name="Freeform 2"/>
          <p:cNvSpPr/>
          <p:nvPr/>
        </p:nvSpPr>
        <p:spPr>
          <a:xfrm>
            <a:off x="1423925" y="0"/>
            <a:ext cx="1544015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stretch>
              <a:fillRect t="-31" b="-31"/>
            </a:stretch>
          </a:blipFill>
        </p:spPr>
      </p:sp>
      <p:sp>
        <p:nvSpPr>
          <p:cNvPr id="3" name="Freeform 3"/>
          <p:cNvSpPr/>
          <p:nvPr/>
        </p:nvSpPr>
        <p:spPr>
          <a:xfrm>
            <a:off x="1428750" y="0"/>
            <a:ext cx="9262318" cy="4751710"/>
          </a:xfrm>
          <a:custGeom>
            <a:avLst/>
            <a:gdLst/>
            <a:ahLst/>
            <a:cxnLst/>
            <a:rect l="l" t="t" r="r" b="b"/>
            <a:pathLst>
              <a:path w="9262318" h="4751710">
                <a:moveTo>
                  <a:pt x="0" y="0"/>
                </a:moveTo>
                <a:lnTo>
                  <a:pt x="9262318" y="0"/>
                </a:lnTo>
                <a:lnTo>
                  <a:pt x="9262318" y="4751710"/>
                </a:lnTo>
                <a:lnTo>
                  <a:pt x="0" y="4751710"/>
                </a:lnTo>
                <a:lnTo>
                  <a:pt x="0" y="0"/>
                </a:lnTo>
                <a:close/>
              </a:path>
            </a:pathLst>
          </a:custGeom>
          <a:blipFill>
            <a:blip r:embed="rId3"/>
            <a:stretch>
              <a:fillRect/>
            </a:stretch>
          </a:blipFill>
        </p:spPr>
      </p:sp>
      <p:sp>
        <p:nvSpPr>
          <p:cNvPr id="4" name="Freeform 4"/>
          <p:cNvSpPr/>
          <p:nvPr/>
        </p:nvSpPr>
        <p:spPr>
          <a:xfrm>
            <a:off x="1428750" y="0"/>
            <a:ext cx="8488784" cy="10287000"/>
          </a:xfrm>
          <a:custGeom>
            <a:avLst/>
            <a:gdLst/>
            <a:ahLst/>
            <a:cxnLst/>
            <a:rect l="l" t="t" r="r" b="b"/>
            <a:pathLst>
              <a:path w="8488784" h="10287000">
                <a:moveTo>
                  <a:pt x="0" y="0"/>
                </a:moveTo>
                <a:lnTo>
                  <a:pt x="8488784" y="0"/>
                </a:lnTo>
                <a:lnTo>
                  <a:pt x="8488784" y="10287000"/>
                </a:lnTo>
                <a:lnTo>
                  <a:pt x="0" y="10287000"/>
                </a:lnTo>
                <a:lnTo>
                  <a:pt x="0" y="0"/>
                </a:lnTo>
                <a:close/>
              </a:path>
            </a:pathLst>
          </a:custGeom>
          <a:blipFill>
            <a:blip r:embed="rId4"/>
            <a:stretch>
              <a:fillRect/>
            </a:stretch>
          </a:blipFill>
        </p:spPr>
      </p:sp>
      <p:sp>
        <p:nvSpPr>
          <p:cNvPr id="5" name="Freeform 5"/>
          <p:cNvSpPr/>
          <p:nvPr/>
        </p:nvSpPr>
        <p:spPr>
          <a:xfrm>
            <a:off x="11454557" y="1944243"/>
            <a:ext cx="253085" cy="3199257"/>
          </a:xfrm>
          <a:custGeom>
            <a:avLst/>
            <a:gdLst/>
            <a:ahLst/>
            <a:cxnLst/>
            <a:rect l="l" t="t" r="r" b="b"/>
            <a:pathLst>
              <a:path w="253085" h="3199257">
                <a:moveTo>
                  <a:pt x="0" y="0"/>
                </a:moveTo>
                <a:lnTo>
                  <a:pt x="253085" y="0"/>
                </a:lnTo>
                <a:lnTo>
                  <a:pt x="253085" y="3199257"/>
                </a:lnTo>
                <a:lnTo>
                  <a:pt x="0" y="3199257"/>
                </a:lnTo>
                <a:lnTo>
                  <a:pt x="0" y="0"/>
                </a:lnTo>
                <a:close/>
              </a:path>
            </a:pathLst>
          </a:custGeom>
          <a:blipFill>
            <a:blip r:embed="rId5"/>
            <a:stretch>
              <a:fillRect/>
            </a:stretch>
          </a:blipFill>
        </p:spPr>
      </p:sp>
      <p:sp>
        <p:nvSpPr>
          <p:cNvPr id="6" name="Freeform 6"/>
          <p:cNvSpPr/>
          <p:nvPr/>
        </p:nvSpPr>
        <p:spPr>
          <a:xfrm>
            <a:off x="11454557" y="1944243"/>
            <a:ext cx="2008284" cy="1269235"/>
          </a:xfrm>
          <a:custGeom>
            <a:avLst/>
            <a:gdLst/>
            <a:ahLst/>
            <a:cxnLst/>
            <a:rect l="l" t="t" r="r" b="b"/>
            <a:pathLst>
              <a:path w="2008284" h="1269235">
                <a:moveTo>
                  <a:pt x="0" y="0"/>
                </a:moveTo>
                <a:lnTo>
                  <a:pt x="2008283" y="0"/>
                </a:lnTo>
                <a:lnTo>
                  <a:pt x="2008283" y="1269235"/>
                </a:lnTo>
                <a:lnTo>
                  <a:pt x="0" y="1269235"/>
                </a:lnTo>
                <a:lnTo>
                  <a:pt x="0" y="0"/>
                </a:lnTo>
                <a:close/>
              </a:path>
            </a:pathLst>
          </a:custGeom>
          <a:blipFill>
            <a:blip r:embed="rId6"/>
            <a:stretch>
              <a:fillRect/>
            </a:stretch>
          </a:blipFill>
        </p:spPr>
      </p:sp>
      <p:sp>
        <p:nvSpPr>
          <p:cNvPr id="7" name="TextBox 7"/>
          <p:cNvSpPr txBox="1"/>
          <p:nvPr/>
        </p:nvSpPr>
        <p:spPr>
          <a:xfrm>
            <a:off x="1607206" y="1230199"/>
            <a:ext cx="5554980" cy="1285212"/>
          </a:xfrm>
          <a:prstGeom prst="rect">
            <a:avLst/>
          </a:prstGeom>
        </p:spPr>
        <p:txBody>
          <a:bodyPr lIns="0" tIns="0" rIns="0" bIns="0" rtlCol="0" anchor="t">
            <a:spAutoFit/>
          </a:bodyPr>
          <a:lstStyle/>
          <a:p>
            <a:pPr algn="l">
              <a:lnSpc>
                <a:spcPts val="10536"/>
              </a:lnSpc>
            </a:pPr>
            <a:r>
              <a:rPr lang="en-US" sz="7526" b="1" spc="225">
                <a:solidFill>
                  <a:srgbClr val="2C7BC4"/>
                </a:solidFill>
                <a:latin typeface="Saira ExtraCondensed Bold"/>
                <a:ea typeface="Saira ExtraCondensed Bold"/>
                <a:cs typeface="Saira ExtraCondensed Bold"/>
                <a:sym typeface="Saira ExtraCondensed Bold"/>
              </a:rPr>
              <a:t>Báo chí đối ngoại</a:t>
            </a:r>
          </a:p>
        </p:txBody>
      </p:sp>
      <p:sp>
        <p:nvSpPr>
          <p:cNvPr id="8" name="TextBox 8"/>
          <p:cNvSpPr txBox="1"/>
          <p:nvPr/>
        </p:nvSpPr>
        <p:spPr>
          <a:xfrm>
            <a:off x="1607206" y="2464561"/>
            <a:ext cx="7549210" cy="2998619"/>
          </a:xfrm>
          <a:prstGeom prst="rect">
            <a:avLst/>
          </a:prstGeom>
        </p:spPr>
        <p:txBody>
          <a:bodyPr lIns="0" tIns="0" rIns="0" bIns="0" rtlCol="0" anchor="t">
            <a:spAutoFit/>
          </a:bodyPr>
          <a:lstStyle/>
          <a:p>
            <a:pPr algn="l">
              <a:lnSpc>
                <a:spcPts val="7971"/>
              </a:lnSpc>
            </a:pPr>
            <a:r>
              <a:rPr lang="en-US" sz="5694" b="1">
                <a:solidFill>
                  <a:srgbClr val="2C7BC4"/>
                </a:solidFill>
                <a:latin typeface="Saira ExtraCondensed Bold"/>
                <a:ea typeface="Saira ExtraCondensed Bold"/>
                <a:cs typeface="Saira ExtraCondensed Bold"/>
                <a:sym typeface="Saira ExtraCondensed Bold"/>
              </a:rPr>
              <a:t>phải giúp thế giới hiểu được con đường mà Việt Nam chọn đi, cách thức mà Việt Nam chọn tiếp cận</a:t>
            </a:r>
          </a:p>
        </p:txBody>
      </p:sp>
      <p:sp>
        <p:nvSpPr>
          <p:cNvPr id="9" name="Freeform 9"/>
          <p:cNvSpPr/>
          <p:nvPr/>
        </p:nvSpPr>
        <p:spPr>
          <a:xfrm>
            <a:off x="1428750" y="5927080"/>
            <a:ext cx="3475881" cy="4359920"/>
          </a:xfrm>
          <a:custGeom>
            <a:avLst/>
            <a:gdLst/>
            <a:ahLst/>
            <a:cxnLst/>
            <a:rect l="l" t="t" r="r" b="b"/>
            <a:pathLst>
              <a:path w="3475881" h="4359920">
                <a:moveTo>
                  <a:pt x="0" y="0"/>
                </a:moveTo>
                <a:lnTo>
                  <a:pt x="3475881" y="0"/>
                </a:lnTo>
                <a:lnTo>
                  <a:pt x="3475881" y="4359920"/>
                </a:lnTo>
                <a:lnTo>
                  <a:pt x="0" y="4359920"/>
                </a:lnTo>
                <a:lnTo>
                  <a:pt x="0" y="0"/>
                </a:lnTo>
                <a:close/>
              </a:path>
            </a:pathLst>
          </a:custGeom>
          <a:blipFill>
            <a:blip r:embed="rId7"/>
            <a:stretch>
              <a:fillRect/>
            </a:stretch>
          </a:blipFill>
        </p:spPr>
      </p:sp>
      <p:sp>
        <p:nvSpPr>
          <p:cNvPr id="10" name="Freeform 10"/>
          <p:cNvSpPr/>
          <p:nvPr/>
        </p:nvSpPr>
        <p:spPr>
          <a:xfrm>
            <a:off x="3930179" y="7514332"/>
            <a:ext cx="2903265" cy="2772668"/>
          </a:xfrm>
          <a:custGeom>
            <a:avLst/>
            <a:gdLst/>
            <a:ahLst/>
            <a:cxnLst/>
            <a:rect l="l" t="t" r="r" b="b"/>
            <a:pathLst>
              <a:path w="2903265" h="2772668">
                <a:moveTo>
                  <a:pt x="0" y="0"/>
                </a:moveTo>
                <a:lnTo>
                  <a:pt x="2903264" y="0"/>
                </a:lnTo>
                <a:lnTo>
                  <a:pt x="2903264" y="2772668"/>
                </a:lnTo>
                <a:lnTo>
                  <a:pt x="0" y="2772668"/>
                </a:lnTo>
                <a:lnTo>
                  <a:pt x="0" y="0"/>
                </a:lnTo>
                <a:close/>
              </a:path>
            </a:pathLst>
          </a:custGeom>
          <a:blipFill>
            <a:blip r:embed="rId8"/>
            <a:stretch>
              <a:fillRect/>
            </a:stretch>
          </a:blipFill>
        </p:spPr>
      </p:sp>
      <p:sp>
        <p:nvSpPr>
          <p:cNvPr id="11" name="Freeform 11"/>
          <p:cNvSpPr/>
          <p:nvPr/>
        </p:nvSpPr>
        <p:spPr>
          <a:xfrm>
            <a:off x="6632525" y="8307958"/>
            <a:ext cx="3094137" cy="1979042"/>
          </a:xfrm>
          <a:custGeom>
            <a:avLst/>
            <a:gdLst/>
            <a:ahLst/>
            <a:cxnLst/>
            <a:rect l="l" t="t" r="r" b="b"/>
            <a:pathLst>
              <a:path w="3094137" h="1979042">
                <a:moveTo>
                  <a:pt x="0" y="0"/>
                </a:moveTo>
                <a:lnTo>
                  <a:pt x="3094137" y="0"/>
                </a:lnTo>
                <a:lnTo>
                  <a:pt x="3094137" y="1979042"/>
                </a:lnTo>
                <a:lnTo>
                  <a:pt x="0" y="1979042"/>
                </a:lnTo>
                <a:lnTo>
                  <a:pt x="0" y="0"/>
                </a:lnTo>
                <a:close/>
              </a:path>
            </a:pathLst>
          </a:custGeom>
          <a:blipFill>
            <a:blip r:embed="rId9"/>
            <a:stretch>
              <a:fillRect/>
            </a:stretch>
          </a:blipFill>
        </p:spPr>
      </p:sp>
      <p:sp>
        <p:nvSpPr>
          <p:cNvPr id="12" name="Freeform 12"/>
          <p:cNvSpPr/>
          <p:nvPr/>
        </p:nvSpPr>
        <p:spPr>
          <a:xfrm>
            <a:off x="9525744" y="8498830"/>
            <a:ext cx="2129730" cy="1788170"/>
          </a:xfrm>
          <a:custGeom>
            <a:avLst/>
            <a:gdLst/>
            <a:ahLst/>
            <a:cxnLst/>
            <a:rect l="l" t="t" r="r" b="b"/>
            <a:pathLst>
              <a:path w="2129730" h="1788170">
                <a:moveTo>
                  <a:pt x="0" y="0"/>
                </a:moveTo>
                <a:lnTo>
                  <a:pt x="2129731" y="0"/>
                </a:lnTo>
                <a:lnTo>
                  <a:pt x="2129731" y="1788170"/>
                </a:lnTo>
                <a:lnTo>
                  <a:pt x="0" y="1788170"/>
                </a:lnTo>
                <a:lnTo>
                  <a:pt x="0" y="0"/>
                </a:lnTo>
                <a:close/>
              </a:path>
            </a:pathLst>
          </a:custGeom>
          <a:blipFill>
            <a:blip r:embed="rId10"/>
            <a:stretch>
              <a:fillRect/>
            </a:stretch>
          </a:blipFill>
        </p:spPr>
      </p:sp>
      <p:sp>
        <p:nvSpPr>
          <p:cNvPr id="13" name="Freeform 13"/>
          <p:cNvSpPr/>
          <p:nvPr/>
        </p:nvSpPr>
        <p:spPr>
          <a:xfrm>
            <a:off x="11072813" y="6720706"/>
            <a:ext cx="3285009" cy="3566294"/>
          </a:xfrm>
          <a:custGeom>
            <a:avLst/>
            <a:gdLst/>
            <a:ahLst/>
            <a:cxnLst/>
            <a:rect l="l" t="t" r="r" b="b"/>
            <a:pathLst>
              <a:path w="3285009" h="3566294">
                <a:moveTo>
                  <a:pt x="0" y="0"/>
                </a:moveTo>
                <a:lnTo>
                  <a:pt x="3285008" y="0"/>
                </a:lnTo>
                <a:lnTo>
                  <a:pt x="3285008" y="3566294"/>
                </a:lnTo>
                <a:lnTo>
                  <a:pt x="0" y="3566294"/>
                </a:lnTo>
                <a:lnTo>
                  <a:pt x="0" y="0"/>
                </a:lnTo>
                <a:close/>
              </a:path>
            </a:pathLst>
          </a:custGeom>
          <a:blipFill>
            <a:blip r:embed="rId11"/>
            <a:stretch>
              <a:fillRect/>
            </a:stretch>
          </a:blipFill>
        </p:spPr>
      </p:sp>
      <p:sp>
        <p:nvSpPr>
          <p:cNvPr id="14" name="Freeform 14"/>
          <p:cNvSpPr/>
          <p:nvPr/>
        </p:nvSpPr>
        <p:spPr>
          <a:xfrm>
            <a:off x="13765113" y="7112496"/>
            <a:ext cx="3094137" cy="3174504"/>
          </a:xfrm>
          <a:custGeom>
            <a:avLst/>
            <a:gdLst/>
            <a:ahLst/>
            <a:cxnLst/>
            <a:rect l="l" t="t" r="r" b="b"/>
            <a:pathLst>
              <a:path w="3094137" h="3174504">
                <a:moveTo>
                  <a:pt x="0" y="0"/>
                </a:moveTo>
                <a:lnTo>
                  <a:pt x="3094137" y="0"/>
                </a:lnTo>
                <a:lnTo>
                  <a:pt x="3094137" y="3174504"/>
                </a:lnTo>
                <a:lnTo>
                  <a:pt x="0" y="3174504"/>
                </a:lnTo>
                <a:lnTo>
                  <a:pt x="0" y="0"/>
                </a:lnTo>
                <a:close/>
              </a:path>
            </a:pathLst>
          </a:custGeom>
          <a:blipFill>
            <a:blip r:embed="rId12"/>
            <a:stretch>
              <a:fillRect/>
            </a:stretch>
          </a:blipFill>
        </p:spPr>
      </p:sp>
      <p:sp>
        <p:nvSpPr>
          <p:cNvPr id="15" name="TextBox 15"/>
          <p:cNvSpPr txBox="1"/>
          <p:nvPr/>
        </p:nvSpPr>
        <p:spPr>
          <a:xfrm rot="399599">
            <a:off x="12218355" y="7278527"/>
            <a:ext cx="1234440" cy="321253"/>
          </a:xfrm>
          <a:prstGeom prst="rect">
            <a:avLst/>
          </a:prstGeom>
        </p:spPr>
        <p:txBody>
          <a:bodyPr lIns="0" tIns="0" rIns="0" bIns="0" rtlCol="0" anchor="t">
            <a:spAutoFit/>
          </a:bodyPr>
          <a:lstStyle/>
          <a:p>
            <a:pPr algn="ctr">
              <a:lnSpc>
                <a:spcPts val="2665"/>
              </a:lnSpc>
            </a:pPr>
            <a:r>
              <a:rPr lang="en-US" sz="1903" b="1">
                <a:solidFill>
                  <a:srgbClr val="2C7BC4"/>
                </a:solidFill>
                <a:latin typeface="Playfair Display Heavy"/>
                <a:ea typeface="Playfair Display Heavy"/>
                <a:cs typeface="Playfair Display Heavy"/>
                <a:sym typeface="Playfair Display Heavy"/>
              </a:rPr>
              <a:t>VIỆT NAM</a:t>
            </a:r>
          </a:p>
        </p:txBody>
      </p:sp>
      <p:sp>
        <p:nvSpPr>
          <p:cNvPr id="16" name="TextBox 16"/>
          <p:cNvSpPr txBox="1"/>
          <p:nvPr/>
        </p:nvSpPr>
        <p:spPr>
          <a:xfrm rot="864000">
            <a:off x="15165338" y="7614674"/>
            <a:ext cx="1666494" cy="338067"/>
          </a:xfrm>
          <a:prstGeom prst="rect">
            <a:avLst/>
          </a:prstGeom>
        </p:spPr>
        <p:txBody>
          <a:bodyPr lIns="0" tIns="0" rIns="0" bIns="0" rtlCol="0" anchor="t">
            <a:spAutoFit/>
          </a:bodyPr>
          <a:lstStyle/>
          <a:p>
            <a:pPr algn="ctr">
              <a:lnSpc>
                <a:spcPts val="2874"/>
              </a:lnSpc>
            </a:pPr>
            <a:r>
              <a:rPr lang="en-US" sz="2053" b="1">
                <a:solidFill>
                  <a:srgbClr val="2C2C2C"/>
                </a:solidFill>
                <a:latin typeface="Playfair Display Heavy"/>
                <a:ea typeface="Playfair Display Heavy"/>
                <a:cs typeface="Playfair Display Heavy"/>
                <a:sym typeface="Playfair Display Heavy"/>
              </a:rPr>
              <a:t>VIỆT NAM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1140</Words>
  <Application>Microsoft Office PowerPoint</Application>
  <PresentationFormat>Custom</PresentationFormat>
  <Paragraphs>84</Paragraphs>
  <Slides>35</Slides>
  <Notes>0</Notes>
  <HiddenSlides>0</HiddenSlides>
  <MMClips>7</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35</vt:i4>
      </vt:variant>
    </vt:vector>
  </HeadingPairs>
  <TitlesOfParts>
    <vt:vector size="51" baseType="lpstr">
      <vt:lpstr>Asap</vt:lpstr>
      <vt:lpstr>Asap Bold</vt:lpstr>
      <vt:lpstr>Asap Semi-Bold</vt:lpstr>
      <vt:lpstr>Saira ExtraCondensed Bold</vt:lpstr>
      <vt:lpstr>Francois One</vt:lpstr>
      <vt:lpstr>Saira ExtraCondensed Heavy</vt:lpstr>
      <vt:lpstr>Asap Medium</vt:lpstr>
      <vt:lpstr>Calibri</vt:lpstr>
      <vt:lpstr>Muli Bold</vt:lpstr>
      <vt:lpstr>Playfair Display Heavy</vt:lpstr>
      <vt:lpstr>Saira Condensed Bold</vt:lpstr>
      <vt:lpstr>Arial</vt:lpstr>
      <vt:lpstr>Muli Semi-Bold</vt:lpstr>
      <vt:lpstr>Saira Heavy</vt:lpstr>
      <vt:lpstr>Muli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tham luận for edited</dc:title>
  <dc:creator>TTXVN</dc:creator>
  <cp:lastModifiedBy>TTXVN</cp:lastModifiedBy>
  <cp:revision>2</cp:revision>
  <dcterms:created xsi:type="dcterms:W3CDTF">2006-08-16T00:00:00Z</dcterms:created>
  <dcterms:modified xsi:type="dcterms:W3CDTF">2026-06-16T03:36:24Z</dcterms:modified>
  <dc:identifier>DAHMhnVBnEc</dc:identifier>
</cp:coreProperties>
</file>