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Bricolage Grotesque Bold" panose="020B0604020202020204" charset="0"/>
      <p:regular r:id="rId31"/>
    </p:embeddedFont>
    <p:embeddedFont>
      <p:font typeface="Playfair Display" panose="020B0604020202020204" charset="0"/>
      <p:regular r:id="rId32"/>
    </p:embeddedFont>
    <p:embeddedFont>
      <p:font typeface="Neue Montreal" panose="020B0604020202020204" charset="0"/>
      <p:regular r:id="rId33"/>
    </p:embeddedFont>
    <p:embeddedFont>
      <p:font typeface="Roboto Condensed Italics" panose="020B0604020202020204" charset="0"/>
      <p:regular r:id="rId34"/>
    </p:embeddedFont>
    <p:embeddedFont>
      <p:font typeface="Anton" panose="020B0604020202020204" charset="0"/>
      <p:regular r:id="rId35"/>
    </p:embeddedFont>
    <p:embeddedFont>
      <p:font typeface="Calibri" panose="020F0502020204030204" pitchFamily="34" charset="0"/>
      <p:regular r:id="rId36"/>
      <p:bold r:id="rId37"/>
      <p:italic r:id="rId38"/>
      <p:boldItalic r:id="rId39"/>
    </p:embeddedFont>
    <p:embeddedFont>
      <p:font typeface="Roboto Condensed" panose="020B0604020202020204" charset="0"/>
      <p:regular r:id="rId40"/>
    </p:embeddedFont>
    <p:embeddedFont>
      <p:font typeface="Playfair Display Medium" panose="020B0604020202020204" charset="0"/>
      <p:regular r:id="rId41"/>
    </p:embeddedFont>
    <p:embeddedFont>
      <p:font typeface="Canva Sans" panose="020B0604020202020204" charset="0"/>
      <p:regular r:id="rId42"/>
    </p:embeddedFont>
    <p:embeddedFont>
      <p:font typeface="Canva Sans Bold" panose="020B0604020202020204" charset="0"/>
      <p:regular r:id="rId43"/>
    </p:embeddedFont>
    <p:embeddedFont>
      <p:font typeface="Roboto Condensed Bold" panose="020B0604020202020204" charset="0"/>
      <p:regular r:id="rId44"/>
    </p:embeddedFont>
    <p:embeddedFont>
      <p:font typeface="Neue Montreal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sv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sv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7.svg"/><Relationship Id="rId3" Type="http://schemas.openxmlformats.org/officeDocument/2006/relationships/image" Target="../media/image5.sv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svg"/><Relationship Id="rId7"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3.sv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svg"/><Relationship Id="rId7"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hyperlink" Target="https://virtualmart.tourismthailand.org" TargetMode="External"/><Relationship Id="rId5" Type="http://schemas.openxmlformats.org/officeDocument/2006/relationships/image" Target="../media/image3.png"/><Relationship Id="rId10"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jpeg"/><Relationship Id="rId3" Type="http://schemas.openxmlformats.org/officeDocument/2006/relationships/image" Target="../media/image5.svg"/><Relationship Id="rId7" Type="http://schemas.openxmlformats.org/officeDocument/2006/relationships/image" Target="../media/image50.png"/><Relationship Id="rId12" Type="http://schemas.openxmlformats.org/officeDocument/2006/relationships/image" Target="../media/image54.jpeg"/><Relationship Id="rId2" Type="http://schemas.openxmlformats.org/officeDocument/2006/relationships/image" Target="../media/image4.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3.png"/><Relationship Id="rId15" Type="http://schemas.openxmlformats.org/officeDocument/2006/relationships/image" Target="../media/image57.png"/><Relationship Id="rId10" Type="http://schemas.openxmlformats.org/officeDocument/2006/relationships/image" Target="../media/image72.sv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sv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3.png"/><Relationship Id="rId10" Type="http://schemas.openxmlformats.org/officeDocument/2006/relationships/image" Target="../media/image66.jpeg"/><Relationship Id="rId4" Type="http://schemas.openxmlformats.org/officeDocument/2006/relationships/image" Target="../media/image2.png"/><Relationship Id="rId9" Type="http://schemas.openxmlformats.org/officeDocument/2006/relationships/image" Target="../media/image65.png"/><Relationship Id="rId1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0.svg"/><Relationship Id="rId18" Type="http://schemas.openxmlformats.org/officeDocument/2006/relationships/image" Target="../media/image78.png"/><Relationship Id="rId26" Type="http://schemas.openxmlformats.org/officeDocument/2006/relationships/image" Target="../media/image23.jpeg"/><Relationship Id="rId3" Type="http://schemas.openxmlformats.org/officeDocument/2006/relationships/image" Target="../media/image5.svg"/><Relationship Id="rId21" Type="http://schemas.openxmlformats.org/officeDocument/2006/relationships/image" Target="../media/image108.svg"/><Relationship Id="rId7" Type="http://schemas.openxmlformats.org/officeDocument/2006/relationships/image" Target="../media/image94.svg"/><Relationship Id="rId12" Type="http://schemas.openxmlformats.org/officeDocument/2006/relationships/image" Target="../media/image75.png"/><Relationship Id="rId17" Type="http://schemas.openxmlformats.org/officeDocument/2006/relationships/image" Target="../media/image104.svg"/><Relationship Id="rId25" Type="http://schemas.openxmlformats.org/officeDocument/2006/relationships/image" Target="../media/image112.svg"/><Relationship Id="rId2" Type="http://schemas.openxmlformats.org/officeDocument/2006/relationships/image" Target="../media/image4.png"/><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98.svg"/><Relationship Id="rId24" Type="http://schemas.openxmlformats.org/officeDocument/2006/relationships/image" Target="../media/image81.png"/><Relationship Id="rId5" Type="http://schemas.openxmlformats.org/officeDocument/2006/relationships/image" Target="../media/image3.png"/><Relationship Id="rId15" Type="http://schemas.openxmlformats.org/officeDocument/2006/relationships/image" Target="../media/image102.svg"/><Relationship Id="rId23" Type="http://schemas.openxmlformats.org/officeDocument/2006/relationships/image" Target="../media/image110.svg"/><Relationship Id="rId10" Type="http://schemas.openxmlformats.org/officeDocument/2006/relationships/image" Target="../media/image74.png"/><Relationship Id="rId19" Type="http://schemas.openxmlformats.org/officeDocument/2006/relationships/image" Target="../media/image106.svg"/><Relationship Id="rId4" Type="http://schemas.openxmlformats.org/officeDocument/2006/relationships/image" Target="../media/image2.png"/><Relationship Id="rId9" Type="http://schemas.openxmlformats.org/officeDocument/2006/relationships/image" Target="../media/image96.svg"/><Relationship Id="rId14" Type="http://schemas.openxmlformats.org/officeDocument/2006/relationships/image" Target="../media/image76.png"/><Relationship Id="rId22"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6.png"/><Relationship Id="rId5" Type="http://schemas.openxmlformats.org/officeDocument/2006/relationships/image" Target="../media/image2.png"/><Relationship Id="rId10" Type="http://schemas.openxmlformats.org/officeDocument/2006/relationships/image" Target="../media/image85.png"/><Relationship Id="rId4" Type="http://schemas.openxmlformats.org/officeDocument/2006/relationships/image" Target="../media/image5.svg"/><Relationship Id="rId9" Type="http://schemas.openxmlformats.org/officeDocument/2006/relationships/image" Target="../media/image84.pn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2.jpeg"/><Relationship Id="rId5" Type="http://schemas.openxmlformats.org/officeDocument/2006/relationships/image" Target="../media/image3.png"/><Relationship Id="rId10" Type="http://schemas.openxmlformats.org/officeDocument/2006/relationships/image" Target="../media/image91.png"/><Relationship Id="rId4" Type="http://schemas.openxmlformats.org/officeDocument/2006/relationships/image" Target="../media/image2.png"/><Relationship Id="rId9" Type="http://schemas.openxmlformats.org/officeDocument/2006/relationships/image" Target="../media/image90.jpeg"/></Relationships>
</file>

<file path=ppt/slides/_rels/slide2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5.sv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93.png"/><Relationship Id="rId5" Type="http://schemas.openxmlformats.org/officeDocument/2006/relationships/image" Target="../media/image3.png"/><Relationship Id="rId10" Type="http://schemas.openxmlformats.org/officeDocument/2006/relationships/image" Target="../media/image57.svg"/><Relationship Id="rId4" Type="http://schemas.openxmlformats.org/officeDocument/2006/relationships/image" Target="../media/image2.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7.png"/><Relationship Id="rId18" Type="http://schemas.openxmlformats.org/officeDocument/2006/relationships/image" Target="../media/image99.png"/><Relationship Id="rId3" Type="http://schemas.openxmlformats.org/officeDocument/2006/relationships/image" Target="../media/image5.svg"/><Relationship Id="rId7" Type="http://schemas.openxmlformats.org/officeDocument/2006/relationships/image" Target="../media/image127.svg"/><Relationship Id="rId12" Type="http://schemas.openxmlformats.org/officeDocument/2006/relationships/image" Target="../media/image17.png"/><Relationship Id="rId17" Type="http://schemas.openxmlformats.org/officeDocument/2006/relationships/image" Target="../media/image39.svg"/><Relationship Id="rId2" Type="http://schemas.openxmlformats.org/officeDocument/2006/relationships/image" Target="../media/image4.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31.svg"/><Relationship Id="rId5" Type="http://schemas.openxmlformats.org/officeDocument/2006/relationships/image" Target="../media/image3.png"/><Relationship Id="rId15" Type="http://schemas.openxmlformats.org/officeDocument/2006/relationships/image" Target="../media/image98.png"/><Relationship Id="rId10" Type="http://schemas.openxmlformats.org/officeDocument/2006/relationships/image" Target="../media/image96.png"/><Relationship Id="rId19" Type="http://schemas.openxmlformats.org/officeDocument/2006/relationships/image" Target="../media/image136.svg"/><Relationship Id="rId4" Type="http://schemas.openxmlformats.org/officeDocument/2006/relationships/image" Target="../media/image2.png"/><Relationship Id="rId9" Type="http://schemas.openxmlformats.org/officeDocument/2006/relationships/image" Target="../media/image129.svg"/><Relationship Id="rId14" Type="http://schemas.openxmlformats.org/officeDocument/2006/relationships/image" Target="../media/image133.sv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3" Type="http://schemas.openxmlformats.org/officeDocument/2006/relationships/image" Target="../media/image5.sv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3.png"/><Relationship Id="rId1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image" Target="../media/image5.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23.jpe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28.sv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5.sv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39.sv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 y="-2734"/>
            <a:ext cx="18283141" cy="10289734"/>
          </a:xfrm>
          <a:custGeom>
            <a:avLst/>
            <a:gdLst/>
            <a:ahLst/>
            <a:cxnLst/>
            <a:rect l="l" t="t" r="r" b="b"/>
            <a:pathLst>
              <a:path w="18283141" h="10289734">
                <a:moveTo>
                  <a:pt x="0" y="0"/>
                </a:moveTo>
                <a:lnTo>
                  <a:pt x="18283141" y="0"/>
                </a:lnTo>
                <a:lnTo>
                  <a:pt x="18283141" y="10289734"/>
                </a:lnTo>
                <a:lnTo>
                  <a:pt x="0" y="10289734"/>
                </a:lnTo>
                <a:lnTo>
                  <a:pt x="0" y="0"/>
                </a:lnTo>
                <a:close/>
              </a:path>
            </a:pathLst>
          </a:custGeom>
          <a:blipFill>
            <a:blip r:embed="rId2"/>
            <a:stretch>
              <a:fillRect/>
            </a:stretch>
          </a:blipFill>
        </p:spPr>
      </p:sp>
      <p:grpSp>
        <p:nvGrpSpPr>
          <p:cNvPr id="3" name="Group 3"/>
          <p:cNvGrpSpPr/>
          <p:nvPr/>
        </p:nvGrpSpPr>
        <p:grpSpPr>
          <a:xfrm>
            <a:off x="7475867" y="873698"/>
            <a:ext cx="4172982" cy="758678"/>
            <a:chOff x="0" y="0"/>
            <a:chExt cx="5563976" cy="1011571"/>
          </a:xfrm>
        </p:grpSpPr>
        <p:sp>
          <p:nvSpPr>
            <p:cNvPr id="4" name="Freeform 4"/>
            <p:cNvSpPr/>
            <p:nvPr/>
          </p:nvSpPr>
          <p:spPr>
            <a:xfrm>
              <a:off x="0" y="396194"/>
              <a:ext cx="2051256" cy="615377"/>
            </a:xfrm>
            <a:custGeom>
              <a:avLst/>
              <a:gdLst/>
              <a:ahLst/>
              <a:cxnLst/>
              <a:rect l="l" t="t" r="r" b="b"/>
              <a:pathLst>
                <a:path w="2051256" h="615377">
                  <a:moveTo>
                    <a:pt x="0" y="0"/>
                  </a:moveTo>
                  <a:lnTo>
                    <a:pt x="2051256" y="0"/>
                  </a:lnTo>
                  <a:lnTo>
                    <a:pt x="2051256" y="615377"/>
                  </a:lnTo>
                  <a:lnTo>
                    <a:pt x="0" y="615377"/>
                  </a:lnTo>
                  <a:lnTo>
                    <a:pt x="0" y="0"/>
                  </a:lnTo>
                  <a:close/>
                </a:path>
              </a:pathLst>
            </a:custGeom>
            <a:blipFill>
              <a:blip r:embed="rId3"/>
              <a:stretch>
                <a:fillRect/>
              </a:stretch>
            </a:blipFill>
          </p:spPr>
        </p:sp>
        <p:sp>
          <p:nvSpPr>
            <p:cNvPr id="5" name="Freeform 5"/>
            <p:cNvSpPr/>
            <p:nvPr/>
          </p:nvSpPr>
          <p:spPr>
            <a:xfrm>
              <a:off x="2224177" y="0"/>
              <a:ext cx="3339799" cy="952959"/>
            </a:xfrm>
            <a:custGeom>
              <a:avLst/>
              <a:gdLst/>
              <a:ahLst/>
              <a:cxnLst/>
              <a:rect l="l" t="t" r="r" b="b"/>
              <a:pathLst>
                <a:path w="3339799" h="952959">
                  <a:moveTo>
                    <a:pt x="0" y="0"/>
                  </a:moveTo>
                  <a:lnTo>
                    <a:pt x="3339799" y="0"/>
                  </a:lnTo>
                  <a:lnTo>
                    <a:pt x="3339799" y="952959"/>
                  </a:lnTo>
                  <a:lnTo>
                    <a:pt x="0" y="952959"/>
                  </a:lnTo>
                  <a:lnTo>
                    <a:pt x="0" y="0"/>
                  </a:lnTo>
                  <a:close/>
                </a:path>
              </a:pathLst>
            </a:custGeom>
            <a:blipFill>
              <a:blip r:embed="rId4"/>
              <a:stretch>
                <a:fillRect t="-6939" r="-3243" b="-73976"/>
              </a:stretch>
            </a:blipFill>
          </p:spPr>
        </p:sp>
        <p:sp>
          <p:nvSpPr>
            <p:cNvPr id="6" name="AutoShape 6"/>
            <p:cNvSpPr/>
            <p:nvPr/>
          </p:nvSpPr>
          <p:spPr>
            <a:xfrm flipV="1">
              <a:off x="2224177" y="321614"/>
              <a:ext cx="0" cy="689956"/>
            </a:xfrm>
            <a:prstGeom prst="line">
              <a:avLst/>
            </a:prstGeom>
            <a:ln w="25400" cap="flat">
              <a:solidFill>
                <a:srgbClr val="FFFFFF"/>
              </a:solidFill>
              <a:prstDash val="solid"/>
              <a:headEnd type="none" w="sm" len="sm"/>
              <a:tailEnd type="none" w="sm" len="sm"/>
            </a:ln>
          </p:spPr>
        </p:sp>
      </p:grpSp>
      <p:sp>
        <p:nvSpPr>
          <p:cNvPr id="8" name="TextBox 8"/>
          <p:cNvSpPr txBox="1"/>
          <p:nvPr/>
        </p:nvSpPr>
        <p:spPr>
          <a:xfrm>
            <a:off x="3025195" y="2204260"/>
            <a:ext cx="12263230" cy="2000548"/>
          </a:xfrm>
          <a:prstGeom prst="rect">
            <a:avLst/>
          </a:prstGeom>
        </p:spPr>
        <p:txBody>
          <a:bodyPr lIns="0" tIns="0" rIns="0" bIns="0" rtlCol="0" anchor="t">
            <a:spAutoFit/>
          </a:bodyPr>
          <a:lstStyle/>
          <a:p>
            <a:pPr algn="ctr">
              <a:lnSpc>
                <a:spcPts val="7839"/>
              </a:lnSpc>
            </a:pPr>
            <a:r>
              <a:rPr lang="en-US" sz="4800" b="1" dirty="0" smtClean="0">
                <a:solidFill>
                  <a:srgbClr val="FFFFFF"/>
                </a:solidFill>
                <a:latin typeface="Times New Roman" panose="02020603050405020304" pitchFamily="18" charset="0"/>
                <a:ea typeface="Canva Sans Bold"/>
                <a:cs typeface="Times New Roman" panose="02020603050405020304" pitchFamily="18" charset="0"/>
                <a:sym typeface="Canva Sans Bold"/>
              </a:rPr>
              <a:t>DỮ LIỆU SỐ VÀ BÁO CHÍ ĐA NGÔN NGỮ</a:t>
            </a:r>
          </a:p>
          <a:p>
            <a:pPr algn="ctr">
              <a:lnSpc>
                <a:spcPts val="7839"/>
              </a:lnSpc>
            </a:pPr>
            <a:r>
              <a:rPr lang="en-US" sz="4800" b="1" dirty="0" smtClean="0">
                <a:solidFill>
                  <a:srgbClr val="FFF418"/>
                </a:solidFill>
                <a:latin typeface="Times New Roman" panose="02020603050405020304" pitchFamily="18" charset="0"/>
                <a:ea typeface="Canva Sans Bold"/>
                <a:cs typeface="Times New Roman" panose="02020603050405020304" pitchFamily="18" charset="0"/>
                <a:sym typeface="Canva Sans Bold"/>
              </a:rPr>
              <a:t>TRONG QUẢNG BÁ HÌNH ẢNH VIỆT NAM</a:t>
            </a:r>
            <a:endParaRPr lang="en-US" sz="4800" b="1" dirty="0">
              <a:solidFill>
                <a:srgbClr val="FFF418"/>
              </a:solidFill>
              <a:latin typeface="Times New Roman" panose="02020603050405020304" pitchFamily="18" charset="0"/>
              <a:ea typeface="Canva Sans Bold"/>
              <a:cs typeface="Times New Roman" panose="02020603050405020304" pitchFamily="18" charset="0"/>
              <a:sym typeface="Canva Sans Bold"/>
            </a:endParaRPr>
          </a:p>
        </p:txBody>
      </p:sp>
      <p:sp>
        <p:nvSpPr>
          <p:cNvPr id="9" name="TextBox 9"/>
          <p:cNvSpPr txBox="1"/>
          <p:nvPr/>
        </p:nvSpPr>
        <p:spPr>
          <a:xfrm>
            <a:off x="5890109" y="4380321"/>
            <a:ext cx="6248400" cy="761812"/>
          </a:xfrm>
          <a:prstGeom prst="rect">
            <a:avLst/>
          </a:prstGeom>
        </p:spPr>
        <p:txBody>
          <a:bodyPr wrap="square" lIns="0" tIns="0" rIns="0" bIns="0" rtlCol="0" anchor="t">
            <a:spAutoFit/>
          </a:bodyPr>
          <a:lstStyle/>
          <a:p>
            <a:pPr algn="ctr">
              <a:lnSpc>
                <a:spcPts val="3077"/>
              </a:lnSpc>
            </a:pP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Nhà</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báo</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Trần</a:t>
            </a:r>
            <a:r>
              <a:rPr lang="en-US" sz="240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240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Tiến</a:t>
            </a:r>
            <a:r>
              <a:rPr lang="en-US" sz="240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240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Duẩn</a:t>
            </a:r>
            <a:endParaRPr lang="en-US" sz="2400" b="1" dirty="0">
              <a:solidFill>
                <a:srgbClr val="FFFFFF"/>
              </a:solidFill>
              <a:latin typeface="Times New Roman" panose="02020603050405020304" pitchFamily="18" charset="0"/>
              <a:ea typeface="Canva Sans Bold"/>
              <a:cs typeface="Times New Roman" panose="02020603050405020304" pitchFamily="18" charset="0"/>
              <a:sym typeface="Canva Sans Bold"/>
            </a:endParaRPr>
          </a:p>
          <a:p>
            <a:pPr algn="ctr">
              <a:lnSpc>
                <a:spcPts val="3077"/>
              </a:lnSpc>
            </a:pP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Tổng</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smtClean="0">
                <a:solidFill>
                  <a:srgbClr val="FFFFFF"/>
                </a:solidFill>
                <a:latin typeface="Times New Roman" panose="02020603050405020304" pitchFamily="18" charset="0"/>
                <a:ea typeface="Canva Sans"/>
                <a:cs typeface="Times New Roman" panose="02020603050405020304" pitchFamily="18" charset="0"/>
                <a:sym typeface="Canva Sans"/>
              </a:rPr>
              <a:t>Biên</a:t>
            </a:r>
            <a:r>
              <a:rPr lang="en-US" sz="2400" dirty="0" smtClean="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tập</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Báo</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Điện</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a:solidFill>
                  <a:srgbClr val="FFFFFF"/>
                </a:solidFill>
                <a:latin typeface="Times New Roman" panose="02020603050405020304" pitchFamily="18" charset="0"/>
                <a:ea typeface="Canva Sans"/>
                <a:cs typeface="Times New Roman" panose="02020603050405020304" pitchFamily="18" charset="0"/>
                <a:sym typeface="Canva Sans"/>
              </a:rPr>
              <a:t>tử</a:t>
            </a:r>
            <a:r>
              <a:rPr lang="en-US" sz="2400" dirty="0">
                <a:solidFill>
                  <a:srgbClr val="FFFFFF"/>
                </a:solidFill>
                <a:latin typeface="Times New Roman" panose="02020603050405020304" pitchFamily="18" charset="0"/>
                <a:ea typeface="Canva Sans"/>
                <a:cs typeface="Times New Roman" panose="02020603050405020304" pitchFamily="18" charset="0"/>
                <a:sym typeface="Canva Sans"/>
              </a:rPr>
              <a:t> </a:t>
            </a:r>
            <a:r>
              <a:rPr lang="en-US" sz="2400" dirty="0" err="1" smtClean="0">
                <a:solidFill>
                  <a:srgbClr val="FFFFFF"/>
                </a:solidFill>
                <a:latin typeface="Times New Roman" panose="02020603050405020304" pitchFamily="18" charset="0"/>
                <a:ea typeface="Canva Sans"/>
                <a:cs typeface="Times New Roman" panose="02020603050405020304" pitchFamily="18" charset="0"/>
                <a:sym typeface="Canva Sans"/>
              </a:rPr>
              <a:t>VietnamPlus</a:t>
            </a:r>
            <a:r>
              <a:rPr lang="en-US" sz="2400" dirty="0" smtClean="0">
                <a:solidFill>
                  <a:srgbClr val="FFFFFF"/>
                </a:solidFill>
                <a:latin typeface="Times New Roman" panose="02020603050405020304" pitchFamily="18" charset="0"/>
                <a:ea typeface="Canva Sans"/>
                <a:cs typeface="Times New Roman" panose="02020603050405020304" pitchFamily="18" charset="0"/>
                <a:sym typeface="Canva Sans"/>
              </a:rPr>
              <a:t>, TTXVN</a:t>
            </a:r>
            <a:endParaRPr lang="en-US" sz="2400" dirty="0">
              <a:solidFill>
                <a:srgbClr val="FFFFFF"/>
              </a:solidFill>
              <a:latin typeface="Times New Roman" panose="02020603050405020304" pitchFamily="18" charset="0"/>
              <a:ea typeface="Canva Sans"/>
              <a:cs typeface="Times New Roman" panose="02020603050405020304" pitchFamily="18" charset="0"/>
              <a:sym typeface="Canv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TextBox 10"/>
          <p:cNvSpPr txBox="1"/>
          <p:nvPr/>
        </p:nvSpPr>
        <p:spPr>
          <a:xfrm>
            <a:off x="1028700" y="1452884"/>
            <a:ext cx="14744362" cy="939653"/>
          </a:xfrm>
          <a:prstGeom prst="rect">
            <a:avLst/>
          </a:prstGeom>
        </p:spPr>
        <p:txBody>
          <a:bodyPr lIns="0" tIns="0" rIns="0" bIns="0" rtlCol="0" anchor="t">
            <a:spAutoFit/>
          </a:bodyPr>
          <a:lstStyle/>
          <a:p>
            <a:pPr algn="l">
              <a:lnSpc>
                <a:spcPts val="7456"/>
              </a:lnSpc>
            </a:pPr>
            <a:r>
              <a:rPr lang="en-US" sz="5692" b="1">
                <a:solidFill>
                  <a:srgbClr val="FFFFFF"/>
                </a:solidFill>
                <a:latin typeface="Roboto Condensed Bold"/>
                <a:ea typeface="Roboto Condensed Bold"/>
                <a:cs typeface="Roboto Condensed Bold"/>
                <a:sym typeface="Roboto Condensed Bold"/>
              </a:rPr>
              <a:t>DỮ LIỆU SỐ GIÚP HIỂU NHIỀU ĐỐI TƯỢNG ĐỘC GIẢ </a:t>
            </a:r>
          </a:p>
        </p:txBody>
      </p:sp>
      <p:grpSp>
        <p:nvGrpSpPr>
          <p:cNvPr id="11" name="Group 11"/>
          <p:cNvGrpSpPr/>
          <p:nvPr/>
        </p:nvGrpSpPr>
        <p:grpSpPr>
          <a:xfrm>
            <a:off x="1314167" y="2802112"/>
            <a:ext cx="343373" cy="34337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78D00"/>
              </a:solidFill>
              <a:prstDash val="lgDash"/>
              <a:miter/>
            </a:ln>
          </p:spPr>
        </p:sp>
        <p:sp>
          <p:nvSpPr>
            <p:cNvPr id="13" name="TextBox 13"/>
            <p:cNvSpPr txBox="1"/>
            <p:nvPr/>
          </p:nvSpPr>
          <p:spPr>
            <a:xfrm>
              <a:off x="76200" y="9525"/>
              <a:ext cx="660400" cy="727075"/>
            </a:xfrm>
            <a:prstGeom prst="rect">
              <a:avLst/>
            </a:prstGeom>
          </p:spPr>
          <p:txBody>
            <a:bodyPr lIns="72597" tIns="72597" rIns="72597" bIns="72597" rtlCol="0" anchor="ctr"/>
            <a:lstStyle/>
            <a:p>
              <a:pPr algn="ctr">
                <a:lnSpc>
                  <a:spcPts val="2800"/>
                </a:lnSpc>
              </a:pPr>
              <a:endParaRPr/>
            </a:p>
          </p:txBody>
        </p:sp>
      </p:grpSp>
      <p:grpSp>
        <p:nvGrpSpPr>
          <p:cNvPr id="14" name="Group 14"/>
          <p:cNvGrpSpPr/>
          <p:nvPr/>
        </p:nvGrpSpPr>
        <p:grpSpPr>
          <a:xfrm>
            <a:off x="1375368" y="2863313"/>
            <a:ext cx="220971" cy="2209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p:spPr>
        </p:sp>
        <p:sp>
          <p:nvSpPr>
            <p:cNvPr id="16" name="TextBox 16"/>
            <p:cNvSpPr txBox="1"/>
            <p:nvPr/>
          </p:nvSpPr>
          <p:spPr>
            <a:xfrm>
              <a:off x="76200" y="9525"/>
              <a:ext cx="660400" cy="727075"/>
            </a:xfrm>
            <a:prstGeom prst="rect">
              <a:avLst/>
            </a:prstGeom>
          </p:spPr>
          <p:txBody>
            <a:bodyPr lIns="72597" tIns="72597" rIns="72597" bIns="72597" rtlCol="0" anchor="ctr"/>
            <a:lstStyle/>
            <a:p>
              <a:pPr algn="ctr">
                <a:lnSpc>
                  <a:spcPts val="2800"/>
                </a:lnSpc>
              </a:pPr>
              <a:endParaRPr/>
            </a:p>
          </p:txBody>
        </p:sp>
      </p:grpSp>
      <p:grpSp>
        <p:nvGrpSpPr>
          <p:cNvPr id="17" name="Group 17"/>
          <p:cNvGrpSpPr/>
          <p:nvPr/>
        </p:nvGrpSpPr>
        <p:grpSpPr>
          <a:xfrm>
            <a:off x="1314167" y="4569606"/>
            <a:ext cx="343373" cy="343373"/>
            <a:chOff x="0" y="0"/>
            <a:chExt cx="457831" cy="457831"/>
          </a:xfrm>
        </p:grpSpPr>
        <p:grpSp>
          <p:nvGrpSpPr>
            <p:cNvPr id="18" name="Group 18"/>
            <p:cNvGrpSpPr/>
            <p:nvPr/>
          </p:nvGrpSpPr>
          <p:grpSpPr>
            <a:xfrm>
              <a:off x="0" y="0"/>
              <a:ext cx="457831" cy="457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78D00"/>
                </a:solidFill>
                <a:prstDash val="lgDash"/>
                <a:miter/>
              </a:ln>
            </p:spPr>
          </p:sp>
          <p:sp>
            <p:nvSpPr>
              <p:cNvPr id="20" name="TextBox 20"/>
              <p:cNvSpPr txBox="1"/>
              <p:nvPr/>
            </p:nvSpPr>
            <p:spPr>
              <a:xfrm>
                <a:off x="76200" y="9525"/>
                <a:ext cx="660400" cy="727075"/>
              </a:xfrm>
              <a:prstGeom prst="rect">
                <a:avLst/>
              </a:prstGeom>
            </p:spPr>
            <p:txBody>
              <a:bodyPr lIns="72597" tIns="72597" rIns="72597" bIns="72597" rtlCol="0" anchor="ctr"/>
              <a:lstStyle/>
              <a:p>
                <a:pPr algn="ctr">
                  <a:lnSpc>
                    <a:spcPts val="2800"/>
                  </a:lnSpc>
                </a:pPr>
                <a:endParaRPr/>
              </a:p>
            </p:txBody>
          </p:sp>
        </p:grpSp>
        <p:grpSp>
          <p:nvGrpSpPr>
            <p:cNvPr id="21" name="Group 21"/>
            <p:cNvGrpSpPr/>
            <p:nvPr/>
          </p:nvGrpSpPr>
          <p:grpSpPr>
            <a:xfrm>
              <a:off x="81601" y="81601"/>
              <a:ext cx="294628" cy="29462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p:spPr>
          </p:sp>
          <p:sp>
            <p:nvSpPr>
              <p:cNvPr id="23" name="TextBox 23"/>
              <p:cNvSpPr txBox="1"/>
              <p:nvPr/>
            </p:nvSpPr>
            <p:spPr>
              <a:xfrm>
                <a:off x="76200" y="9525"/>
                <a:ext cx="660400" cy="727075"/>
              </a:xfrm>
              <a:prstGeom prst="rect">
                <a:avLst/>
              </a:prstGeom>
            </p:spPr>
            <p:txBody>
              <a:bodyPr lIns="72597" tIns="72597" rIns="72597" bIns="72597" rtlCol="0" anchor="ctr"/>
              <a:lstStyle/>
              <a:p>
                <a:pPr algn="ctr">
                  <a:lnSpc>
                    <a:spcPts val="2800"/>
                  </a:lnSpc>
                </a:pPr>
                <a:endParaRPr/>
              </a:p>
            </p:txBody>
          </p:sp>
        </p:grpSp>
      </p:grpSp>
      <p:sp>
        <p:nvSpPr>
          <p:cNvPr id="24" name="TextBox 24"/>
          <p:cNvSpPr txBox="1"/>
          <p:nvPr/>
        </p:nvSpPr>
        <p:spPr>
          <a:xfrm>
            <a:off x="1903544" y="2659237"/>
            <a:ext cx="7716577" cy="3455264"/>
          </a:xfrm>
          <a:prstGeom prst="rect">
            <a:avLst/>
          </a:prstGeom>
        </p:spPr>
        <p:txBody>
          <a:bodyPr lIns="0" tIns="0" rIns="0" bIns="0" rtlCol="0" anchor="t">
            <a:spAutoFit/>
          </a:bodyPr>
          <a:lstStyle/>
          <a:p>
            <a:pPr algn="l">
              <a:lnSpc>
                <a:spcPts val="4587"/>
              </a:lnSpc>
            </a:pPr>
            <a:r>
              <a:rPr lang="en-US" sz="2682">
                <a:solidFill>
                  <a:srgbClr val="FFFFFF"/>
                </a:solidFill>
                <a:latin typeface="Roboto Condensed"/>
                <a:ea typeface="Roboto Condensed"/>
                <a:cs typeface="Roboto Condensed"/>
                <a:sym typeface="Roboto Condensed"/>
              </a:rPr>
              <a:t>TTXVN có 10 phiên bản ngôn ngữ: Việt Nam, Anh, Pháp, Tây Ban Nha, Trung Quốc, Nga, Lào, Khmer, Hàn Quốc, Nhật Bản</a:t>
            </a:r>
          </a:p>
          <a:p>
            <a:pPr algn="l">
              <a:lnSpc>
                <a:spcPts val="4587"/>
              </a:lnSpc>
            </a:pPr>
            <a:r>
              <a:rPr lang="en-US" sz="2682">
                <a:solidFill>
                  <a:srgbClr val="FFFFFF"/>
                </a:solidFill>
                <a:latin typeface="Roboto Condensed"/>
                <a:ea typeface="Roboto Condensed"/>
                <a:cs typeface="Roboto Condensed"/>
                <a:sym typeface="Roboto Condensed"/>
              </a:rPr>
              <a:t>Đa ngôn ngữ giúp tiếp cận nhiều nhóm độc giả hơn</a:t>
            </a:r>
          </a:p>
          <a:p>
            <a:pPr algn="l">
              <a:lnSpc>
                <a:spcPts val="4587"/>
              </a:lnSpc>
            </a:pPr>
            <a:r>
              <a:rPr lang="en-US" sz="2682">
                <a:solidFill>
                  <a:srgbClr val="FFFFFF"/>
                </a:solidFill>
                <a:latin typeface="Roboto Condensed"/>
                <a:ea typeface="Roboto Condensed"/>
                <a:cs typeface="Roboto Condensed"/>
                <a:sym typeface="Roboto Condensed"/>
              </a:rPr>
              <a:t>Một câu chuyện về Việt Nam nhưng nhu cầu tiếp nhận của từng cộng đồng độc giả lại rất khác nhau.</a:t>
            </a:r>
          </a:p>
        </p:txBody>
      </p:sp>
      <p:sp>
        <p:nvSpPr>
          <p:cNvPr id="25" name="Freeform 25"/>
          <p:cNvSpPr/>
          <p:nvPr/>
        </p:nvSpPr>
        <p:spPr>
          <a:xfrm>
            <a:off x="1314167" y="6368833"/>
            <a:ext cx="7206022" cy="584836"/>
          </a:xfrm>
          <a:custGeom>
            <a:avLst/>
            <a:gdLst/>
            <a:ahLst/>
            <a:cxnLst/>
            <a:rect l="l" t="t" r="r" b="b"/>
            <a:pathLst>
              <a:path w="7206022" h="584836">
                <a:moveTo>
                  <a:pt x="0" y="0"/>
                </a:moveTo>
                <a:lnTo>
                  <a:pt x="7206023" y="0"/>
                </a:lnTo>
                <a:lnTo>
                  <a:pt x="7206023" y="584837"/>
                </a:lnTo>
                <a:lnTo>
                  <a:pt x="0" y="584837"/>
                </a:lnTo>
                <a:lnTo>
                  <a:pt x="0" y="0"/>
                </a:lnTo>
                <a:close/>
              </a:path>
            </a:pathLst>
          </a:custGeom>
          <a:blipFill>
            <a:blip r:embed="rId6"/>
            <a:stretch>
              <a:fillRect l="-139320" r="-3507" b="-2180465"/>
            </a:stretch>
          </a:blipFill>
        </p:spPr>
      </p:sp>
      <p:grpSp>
        <p:nvGrpSpPr>
          <p:cNvPr id="26" name="Group 26"/>
          <p:cNvGrpSpPr/>
          <p:nvPr/>
        </p:nvGrpSpPr>
        <p:grpSpPr>
          <a:xfrm>
            <a:off x="10657557" y="2802112"/>
            <a:ext cx="6513730" cy="6442716"/>
            <a:chOff x="0" y="0"/>
            <a:chExt cx="1481805" cy="1465650"/>
          </a:xfrm>
        </p:grpSpPr>
        <p:sp>
          <p:nvSpPr>
            <p:cNvPr id="27" name="Freeform 27"/>
            <p:cNvSpPr/>
            <p:nvPr/>
          </p:nvSpPr>
          <p:spPr>
            <a:xfrm>
              <a:off x="0" y="0"/>
              <a:ext cx="1481805" cy="1465650"/>
            </a:xfrm>
            <a:custGeom>
              <a:avLst/>
              <a:gdLst/>
              <a:ahLst/>
              <a:cxnLst/>
              <a:rect l="l" t="t" r="r" b="b"/>
              <a:pathLst>
                <a:path w="1481805" h="1465650">
                  <a:moveTo>
                    <a:pt x="30902" y="0"/>
                  </a:moveTo>
                  <a:lnTo>
                    <a:pt x="1450903" y="0"/>
                  </a:lnTo>
                  <a:cubicBezTo>
                    <a:pt x="1459098" y="0"/>
                    <a:pt x="1466958" y="3256"/>
                    <a:pt x="1472754" y="9051"/>
                  </a:cubicBezTo>
                  <a:cubicBezTo>
                    <a:pt x="1478549" y="14846"/>
                    <a:pt x="1481805" y="22707"/>
                    <a:pt x="1481805" y="30902"/>
                  </a:cubicBezTo>
                  <a:lnTo>
                    <a:pt x="1481805" y="1434748"/>
                  </a:lnTo>
                  <a:cubicBezTo>
                    <a:pt x="1481805" y="1442943"/>
                    <a:pt x="1478549" y="1450804"/>
                    <a:pt x="1472754" y="1456599"/>
                  </a:cubicBezTo>
                  <a:cubicBezTo>
                    <a:pt x="1466958" y="1462394"/>
                    <a:pt x="1459098" y="1465650"/>
                    <a:pt x="1450903" y="1465650"/>
                  </a:cubicBezTo>
                  <a:lnTo>
                    <a:pt x="30902" y="1465650"/>
                  </a:lnTo>
                  <a:cubicBezTo>
                    <a:pt x="13835" y="1465650"/>
                    <a:pt x="0" y="1451814"/>
                    <a:pt x="0" y="1434748"/>
                  </a:cubicBezTo>
                  <a:lnTo>
                    <a:pt x="0" y="30902"/>
                  </a:lnTo>
                  <a:cubicBezTo>
                    <a:pt x="0" y="22707"/>
                    <a:pt x="3256" y="14846"/>
                    <a:pt x="9051" y="9051"/>
                  </a:cubicBezTo>
                  <a:cubicBezTo>
                    <a:pt x="14846" y="3256"/>
                    <a:pt x="22707" y="0"/>
                    <a:pt x="30902" y="0"/>
                  </a:cubicBezTo>
                  <a:close/>
                </a:path>
              </a:pathLst>
            </a:custGeom>
            <a:solidFill>
              <a:srgbClr val="092143"/>
            </a:solidFill>
          </p:spPr>
        </p:sp>
        <p:sp>
          <p:nvSpPr>
            <p:cNvPr id="28" name="TextBox 28"/>
            <p:cNvSpPr txBox="1"/>
            <p:nvPr/>
          </p:nvSpPr>
          <p:spPr>
            <a:xfrm>
              <a:off x="0" y="-47625"/>
              <a:ext cx="1481805" cy="1513275"/>
            </a:xfrm>
            <a:prstGeom prst="rect">
              <a:avLst/>
            </a:prstGeom>
          </p:spPr>
          <p:txBody>
            <a:bodyPr lIns="50800" tIns="50800" rIns="50800" bIns="50800" rtlCol="0" anchor="ctr"/>
            <a:lstStyle/>
            <a:p>
              <a:pPr algn="ctr">
                <a:lnSpc>
                  <a:spcPts val="2591"/>
                </a:lnSpc>
              </a:pPr>
              <a:endParaRPr/>
            </a:p>
          </p:txBody>
        </p:sp>
      </p:grpSp>
      <p:grpSp>
        <p:nvGrpSpPr>
          <p:cNvPr id="29" name="Group 29"/>
          <p:cNvGrpSpPr/>
          <p:nvPr/>
        </p:nvGrpSpPr>
        <p:grpSpPr>
          <a:xfrm>
            <a:off x="1168446" y="7208002"/>
            <a:ext cx="8143419" cy="2036826"/>
            <a:chOff x="0" y="0"/>
            <a:chExt cx="1675601" cy="419100"/>
          </a:xfrm>
        </p:grpSpPr>
        <p:sp>
          <p:nvSpPr>
            <p:cNvPr id="30" name="Freeform 30"/>
            <p:cNvSpPr/>
            <p:nvPr/>
          </p:nvSpPr>
          <p:spPr>
            <a:xfrm>
              <a:off x="0" y="0"/>
              <a:ext cx="1675601" cy="419100"/>
            </a:xfrm>
            <a:custGeom>
              <a:avLst/>
              <a:gdLst/>
              <a:ahLst/>
              <a:cxnLst/>
              <a:rect l="l" t="t" r="r" b="b"/>
              <a:pathLst>
                <a:path w="1675601" h="419100">
                  <a:moveTo>
                    <a:pt x="18568" y="0"/>
                  </a:moveTo>
                  <a:lnTo>
                    <a:pt x="1657032" y="0"/>
                  </a:lnTo>
                  <a:cubicBezTo>
                    <a:pt x="1661957" y="0"/>
                    <a:pt x="1666680" y="1956"/>
                    <a:pt x="1670162" y="5439"/>
                  </a:cubicBezTo>
                  <a:cubicBezTo>
                    <a:pt x="1673644" y="8921"/>
                    <a:pt x="1675601" y="13644"/>
                    <a:pt x="1675601" y="18568"/>
                  </a:cubicBezTo>
                  <a:lnTo>
                    <a:pt x="1675601" y="400532"/>
                  </a:lnTo>
                  <a:cubicBezTo>
                    <a:pt x="1675601" y="410787"/>
                    <a:pt x="1667287" y="419100"/>
                    <a:pt x="1657032" y="419100"/>
                  </a:cubicBezTo>
                  <a:lnTo>
                    <a:pt x="18568" y="419100"/>
                  </a:lnTo>
                  <a:cubicBezTo>
                    <a:pt x="8313" y="419100"/>
                    <a:pt x="0" y="410787"/>
                    <a:pt x="0" y="400532"/>
                  </a:cubicBezTo>
                  <a:lnTo>
                    <a:pt x="0" y="18568"/>
                  </a:lnTo>
                  <a:cubicBezTo>
                    <a:pt x="0" y="8313"/>
                    <a:pt x="8313" y="0"/>
                    <a:pt x="18568" y="0"/>
                  </a:cubicBezTo>
                  <a:close/>
                </a:path>
              </a:pathLst>
            </a:custGeom>
            <a:ln w="19050" cap="rnd">
              <a:solidFill>
                <a:srgbClr val="FFFFFF"/>
              </a:solidFill>
              <a:prstDash val="solid"/>
              <a:round/>
            </a:ln>
          </p:spPr>
        </p:sp>
        <p:sp>
          <p:nvSpPr>
            <p:cNvPr id="31" name="TextBox 31"/>
            <p:cNvSpPr txBox="1"/>
            <p:nvPr/>
          </p:nvSpPr>
          <p:spPr>
            <a:xfrm>
              <a:off x="0" y="-47625"/>
              <a:ext cx="1675601" cy="466725"/>
            </a:xfrm>
            <a:prstGeom prst="rect">
              <a:avLst/>
            </a:prstGeom>
          </p:spPr>
          <p:txBody>
            <a:bodyPr lIns="50800" tIns="50800" rIns="50800" bIns="50800" rtlCol="0" anchor="ctr"/>
            <a:lstStyle/>
            <a:p>
              <a:pPr algn="ctr">
                <a:lnSpc>
                  <a:spcPts val="2659"/>
                </a:lnSpc>
              </a:pPr>
              <a:endParaRPr/>
            </a:p>
          </p:txBody>
        </p:sp>
      </p:grpSp>
      <p:sp>
        <p:nvSpPr>
          <p:cNvPr id="32" name="AutoShape 32"/>
          <p:cNvSpPr/>
          <p:nvPr/>
        </p:nvSpPr>
        <p:spPr>
          <a:xfrm flipV="1">
            <a:off x="3749513" y="8050586"/>
            <a:ext cx="0" cy="940462"/>
          </a:xfrm>
          <a:prstGeom prst="line">
            <a:avLst/>
          </a:prstGeom>
          <a:ln w="38100" cap="flat">
            <a:solidFill>
              <a:srgbClr val="26B6B0"/>
            </a:solidFill>
            <a:prstDash val="solid"/>
            <a:headEnd type="none" w="sm" len="sm"/>
            <a:tailEnd type="none" w="sm" len="sm"/>
          </a:ln>
        </p:spPr>
      </p:sp>
      <p:sp>
        <p:nvSpPr>
          <p:cNvPr id="33" name="AutoShape 33"/>
          <p:cNvSpPr/>
          <p:nvPr/>
        </p:nvSpPr>
        <p:spPr>
          <a:xfrm flipV="1">
            <a:off x="6773070" y="8106888"/>
            <a:ext cx="0" cy="940462"/>
          </a:xfrm>
          <a:prstGeom prst="line">
            <a:avLst/>
          </a:prstGeom>
          <a:ln w="38100" cap="flat">
            <a:solidFill>
              <a:srgbClr val="26B6B0"/>
            </a:solidFill>
            <a:prstDash val="solid"/>
            <a:headEnd type="none" w="sm" len="sm"/>
            <a:tailEnd type="none" w="sm" len="sm"/>
          </a:ln>
        </p:spPr>
      </p:sp>
      <p:sp>
        <p:nvSpPr>
          <p:cNvPr id="34" name="Freeform 34"/>
          <p:cNvSpPr/>
          <p:nvPr/>
        </p:nvSpPr>
        <p:spPr>
          <a:xfrm>
            <a:off x="1351409" y="8106888"/>
            <a:ext cx="634720" cy="634720"/>
          </a:xfrm>
          <a:custGeom>
            <a:avLst/>
            <a:gdLst/>
            <a:ahLst/>
            <a:cxnLst/>
            <a:rect l="l" t="t" r="r" b="b"/>
            <a:pathLst>
              <a:path w="634720" h="634720">
                <a:moveTo>
                  <a:pt x="0" y="0"/>
                </a:moveTo>
                <a:lnTo>
                  <a:pt x="634720" y="0"/>
                </a:lnTo>
                <a:lnTo>
                  <a:pt x="634720" y="634720"/>
                </a:lnTo>
                <a:lnTo>
                  <a:pt x="0" y="634720"/>
                </a:lnTo>
                <a:lnTo>
                  <a:pt x="0" y="0"/>
                </a:lnTo>
                <a:close/>
              </a:path>
            </a:pathLst>
          </a:custGeom>
          <a:blipFill>
            <a:blip r:embed="rId7"/>
            <a:stretch>
              <a:fillRect/>
            </a:stretch>
          </a:blipFill>
        </p:spPr>
      </p:sp>
      <p:sp>
        <p:nvSpPr>
          <p:cNvPr id="35" name="Freeform 35"/>
          <p:cNvSpPr/>
          <p:nvPr/>
        </p:nvSpPr>
        <p:spPr>
          <a:xfrm>
            <a:off x="3913283" y="8109749"/>
            <a:ext cx="631860" cy="631860"/>
          </a:xfrm>
          <a:custGeom>
            <a:avLst/>
            <a:gdLst/>
            <a:ahLst/>
            <a:cxnLst/>
            <a:rect l="l" t="t" r="r" b="b"/>
            <a:pathLst>
              <a:path w="631860" h="631860">
                <a:moveTo>
                  <a:pt x="0" y="0"/>
                </a:moveTo>
                <a:lnTo>
                  <a:pt x="631859" y="0"/>
                </a:lnTo>
                <a:lnTo>
                  <a:pt x="631859" y="631859"/>
                </a:lnTo>
                <a:lnTo>
                  <a:pt x="0" y="6318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6" name="Freeform 36"/>
          <p:cNvSpPr/>
          <p:nvPr/>
        </p:nvSpPr>
        <p:spPr>
          <a:xfrm>
            <a:off x="6904534" y="8109749"/>
            <a:ext cx="634720" cy="634720"/>
          </a:xfrm>
          <a:custGeom>
            <a:avLst/>
            <a:gdLst/>
            <a:ahLst/>
            <a:cxnLst/>
            <a:rect l="l" t="t" r="r" b="b"/>
            <a:pathLst>
              <a:path w="634720" h="634720">
                <a:moveTo>
                  <a:pt x="0" y="0"/>
                </a:moveTo>
                <a:lnTo>
                  <a:pt x="634721" y="0"/>
                </a:lnTo>
                <a:lnTo>
                  <a:pt x="634721" y="634720"/>
                </a:lnTo>
                <a:lnTo>
                  <a:pt x="0" y="634720"/>
                </a:lnTo>
                <a:lnTo>
                  <a:pt x="0" y="0"/>
                </a:lnTo>
                <a:close/>
              </a:path>
            </a:pathLst>
          </a:custGeom>
          <a:blipFill>
            <a:blip r:embed="rId10"/>
            <a:stretch>
              <a:fillRect/>
            </a:stretch>
          </a:blipFill>
        </p:spPr>
      </p:sp>
      <p:sp>
        <p:nvSpPr>
          <p:cNvPr id="37" name="Freeform 37"/>
          <p:cNvSpPr/>
          <p:nvPr/>
        </p:nvSpPr>
        <p:spPr>
          <a:xfrm>
            <a:off x="10876210" y="2964042"/>
            <a:ext cx="6093776" cy="6093776"/>
          </a:xfrm>
          <a:custGeom>
            <a:avLst/>
            <a:gdLst/>
            <a:ahLst/>
            <a:cxnLst/>
            <a:rect l="l" t="t" r="r" b="b"/>
            <a:pathLst>
              <a:path w="6093776" h="6093776">
                <a:moveTo>
                  <a:pt x="0" y="0"/>
                </a:moveTo>
                <a:lnTo>
                  <a:pt x="6093776" y="0"/>
                </a:lnTo>
                <a:lnTo>
                  <a:pt x="6093776" y="6093776"/>
                </a:lnTo>
                <a:lnTo>
                  <a:pt x="0" y="6093776"/>
                </a:lnTo>
                <a:lnTo>
                  <a:pt x="0" y="0"/>
                </a:lnTo>
                <a:close/>
              </a:path>
            </a:pathLst>
          </a:custGeom>
          <a:blipFill>
            <a:blip r:embed="rId11"/>
            <a:stretch>
              <a:fillRect/>
            </a:stretch>
          </a:blipFill>
        </p:spPr>
      </p:sp>
      <p:sp>
        <p:nvSpPr>
          <p:cNvPr id="38" name="TextBox 38"/>
          <p:cNvSpPr txBox="1"/>
          <p:nvPr/>
        </p:nvSpPr>
        <p:spPr>
          <a:xfrm>
            <a:off x="1626506" y="7434068"/>
            <a:ext cx="7373021" cy="316842"/>
          </a:xfrm>
          <a:prstGeom prst="rect">
            <a:avLst/>
          </a:prstGeom>
        </p:spPr>
        <p:txBody>
          <a:bodyPr lIns="0" tIns="0" rIns="0" bIns="0" rtlCol="0" anchor="t">
            <a:spAutoFit/>
          </a:bodyPr>
          <a:lstStyle/>
          <a:p>
            <a:pPr algn="l">
              <a:lnSpc>
                <a:spcPts val="2521"/>
              </a:lnSpc>
            </a:pPr>
            <a:r>
              <a:rPr lang="en-US" sz="1867" b="1">
                <a:solidFill>
                  <a:srgbClr val="FFFFFF"/>
                </a:solidFill>
                <a:latin typeface="Roboto Condensed Bold"/>
                <a:ea typeface="Roboto Condensed Bold"/>
                <a:cs typeface="Roboto Condensed Bold"/>
                <a:sym typeface="Roboto Condensed Bold"/>
              </a:rPr>
              <a:t>SỰ KHÁC BIỆT TRONG MỐI QUAN TÂM CỦA CÁC NHÓM ĐỘC GIẢ</a:t>
            </a:r>
          </a:p>
        </p:txBody>
      </p:sp>
      <p:sp>
        <p:nvSpPr>
          <p:cNvPr id="39" name="TextBox 39"/>
          <p:cNvSpPr txBox="1"/>
          <p:nvPr/>
        </p:nvSpPr>
        <p:spPr>
          <a:xfrm>
            <a:off x="2196601" y="8068788"/>
            <a:ext cx="1088155" cy="277153"/>
          </a:xfrm>
          <a:prstGeom prst="rect">
            <a:avLst/>
          </a:prstGeom>
        </p:spPr>
        <p:txBody>
          <a:bodyPr lIns="0" tIns="0" rIns="0" bIns="0" rtlCol="0" anchor="t">
            <a:spAutoFit/>
          </a:bodyPr>
          <a:lstStyle/>
          <a:p>
            <a:pPr algn="l">
              <a:lnSpc>
                <a:spcPts val="2162"/>
              </a:lnSpc>
            </a:pPr>
            <a:r>
              <a:rPr lang="en-US" sz="1601" b="1">
                <a:solidFill>
                  <a:srgbClr val="FFFFFF"/>
                </a:solidFill>
                <a:latin typeface="Roboto Condensed Bold"/>
                <a:ea typeface="Roboto Condensed Bold"/>
                <a:cs typeface="Roboto Condensed Bold"/>
                <a:sym typeface="Roboto Condensed Bold"/>
              </a:rPr>
              <a:t>CHÂU ÂU</a:t>
            </a:r>
          </a:p>
        </p:txBody>
      </p:sp>
      <p:sp>
        <p:nvSpPr>
          <p:cNvPr id="40" name="TextBox 40"/>
          <p:cNvSpPr txBox="1"/>
          <p:nvPr/>
        </p:nvSpPr>
        <p:spPr>
          <a:xfrm>
            <a:off x="4607998" y="8068788"/>
            <a:ext cx="2229862" cy="277153"/>
          </a:xfrm>
          <a:prstGeom prst="rect">
            <a:avLst/>
          </a:prstGeom>
        </p:spPr>
        <p:txBody>
          <a:bodyPr lIns="0" tIns="0" rIns="0" bIns="0" rtlCol="0" anchor="t">
            <a:spAutoFit/>
          </a:bodyPr>
          <a:lstStyle/>
          <a:p>
            <a:pPr algn="l">
              <a:lnSpc>
                <a:spcPts val="2162"/>
              </a:lnSpc>
            </a:pPr>
            <a:r>
              <a:rPr lang="en-US" sz="1601" b="1">
                <a:solidFill>
                  <a:srgbClr val="FFFFFF"/>
                </a:solidFill>
                <a:latin typeface="Roboto Condensed Bold"/>
                <a:ea typeface="Roboto Condensed Bold"/>
                <a:cs typeface="Roboto Condensed Bold"/>
                <a:sym typeface="Roboto Condensed Bold"/>
              </a:rPr>
              <a:t>TRUNG QUỐC</a:t>
            </a:r>
          </a:p>
        </p:txBody>
      </p:sp>
      <p:sp>
        <p:nvSpPr>
          <p:cNvPr id="41" name="TextBox 41"/>
          <p:cNvSpPr txBox="1"/>
          <p:nvPr/>
        </p:nvSpPr>
        <p:spPr>
          <a:xfrm>
            <a:off x="7658036" y="8068788"/>
            <a:ext cx="1653829" cy="277153"/>
          </a:xfrm>
          <a:prstGeom prst="rect">
            <a:avLst/>
          </a:prstGeom>
        </p:spPr>
        <p:txBody>
          <a:bodyPr lIns="0" tIns="0" rIns="0" bIns="0" rtlCol="0" anchor="t">
            <a:spAutoFit/>
          </a:bodyPr>
          <a:lstStyle/>
          <a:p>
            <a:pPr algn="l">
              <a:lnSpc>
                <a:spcPts val="2162"/>
              </a:lnSpc>
            </a:pPr>
            <a:r>
              <a:rPr lang="en-US" sz="1601" b="1">
                <a:solidFill>
                  <a:srgbClr val="FFFFFF"/>
                </a:solidFill>
                <a:latin typeface="Roboto Condensed Bold"/>
                <a:ea typeface="Roboto Condensed Bold"/>
                <a:cs typeface="Roboto Condensed Bold"/>
                <a:sym typeface="Roboto Condensed Bold"/>
              </a:rPr>
              <a:t>LIÊN BANG NGA</a:t>
            </a:r>
          </a:p>
        </p:txBody>
      </p:sp>
      <p:sp>
        <p:nvSpPr>
          <p:cNvPr id="42" name="TextBox 42"/>
          <p:cNvSpPr txBox="1"/>
          <p:nvPr/>
        </p:nvSpPr>
        <p:spPr>
          <a:xfrm>
            <a:off x="2196601" y="8406349"/>
            <a:ext cx="1410038" cy="651468"/>
          </a:xfrm>
          <a:prstGeom prst="rect">
            <a:avLst/>
          </a:prstGeom>
        </p:spPr>
        <p:txBody>
          <a:bodyPr lIns="0" tIns="0" rIns="0" bIns="0" rtlCol="0" anchor="t">
            <a:spAutoFit/>
          </a:bodyPr>
          <a:lstStyle/>
          <a:p>
            <a:pPr algn="l">
              <a:lnSpc>
                <a:spcPts val="1757"/>
              </a:lnSpc>
            </a:pPr>
            <a:r>
              <a:rPr lang="en-US" sz="1302">
                <a:solidFill>
                  <a:srgbClr val="FFFFFF"/>
                </a:solidFill>
                <a:latin typeface="Roboto Condensed"/>
                <a:ea typeface="Roboto Condensed"/>
                <a:cs typeface="Roboto Condensed"/>
                <a:sym typeface="Roboto Condensed"/>
              </a:rPr>
              <a:t>Quan tâm văn hóa, di sản, trải nghiệm bản địa</a:t>
            </a:r>
          </a:p>
        </p:txBody>
      </p:sp>
      <p:sp>
        <p:nvSpPr>
          <p:cNvPr id="43" name="TextBox 43"/>
          <p:cNvSpPr txBox="1"/>
          <p:nvPr/>
        </p:nvSpPr>
        <p:spPr>
          <a:xfrm>
            <a:off x="4607998" y="8406349"/>
            <a:ext cx="1410038" cy="432393"/>
          </a:xfrm>
          <a:prstGeom prst="rect">
            <a:avLst/>
          </a:prstGeom>
        </p:spPr>
        <p:txBody>
          <a:bodyPr lIns="0" tIns="0" rIns="0" bIns="0" rtlCol="0" anchor="t">
            <a:spAutoFit/>
          </a:bodyPr>
          <a:lstStyle/>
          <a:p>
            <a:pPr algn="l">
              <a:lnSpc>
                <a:spcPts val="1757"/>
              </a:lnSpc>
            </a:pPr>
            <a:r>
              <a:rPr lang="en-US" sz="1302">
                <a:solidFill>
                  <a:srgbClr val="FFFFFF"/>
                </a:solidFill>
                <a:latin typeface="Roboto Condensed"/>
                <a:ea typeface="Roboto Condensed"/>
                <a:cs typeface="Roboto Condensed"/>
                <a:sym typeface="Roboto Condensed"/>
              </a:rPr>
              <a:t>Quan tâm tiện ích, mua sắm, ẩm thực</a:t>
            </a:r>
          </a:p>
        </p:txBody>
      </p:sp>
      <p:sp>
        <p:nvSpPr>
          <p:cNvPr id="44" name="TextBox 44"/>
          <p:cNvSpPr txBox="1"/>
          <p:nvPr/>
        </p:nvSpPr>
        <p:spPr>
          <a:xfrm>
            <a:off x="7666161" y="8406349"/>
            <a:ext cx="1410038" cy="432393"/>
          </a:xfrm>
          <a:prstGeom prst="rect">
            <a:avLst/>
          </a:prstGeom>
        </p:spPr>
        <p:txBody>
          <a:bodyPr lIns="0" tIns="0" rIns="0" bIns="0" rtlCol="0" anchor="t">
            <a:spAutoFit/>
          </a:bodyPr>
          <a:lstStyle/>
          <a:p>
            <a:pPr algn="l">
              <a:lnSpc>
                <a:spcPts val="1757"/>
              </a:lnSpc>
            </a:pPr>
            <a:r>
              <a:rPr lang="en-US" sz="1302">
                <a:solidFill>
                  <a:srgbClr val="FFFFFF"/>
                </a:solidFill>
                <a:latin typeface="Roboto Condensed"/>
                <a:ea typeface="Roboto Condensed"/>
                <a:cs typeface="Roboto Condensed"/>
                <a:sym typeface="Roboto Condensed"/>
              </a:rPr>
              <a:t>Quan tâm nghỉ dưỡng biển, lưu trú dài hạn</a:t>
            </a:r>
          </a:p>
        </p:txBody>
      </p:sp>
      <p:grpSp>
        <p:nvGrpSpPr>
          <p:cNvPr id="45" name="Group 45"/>
          <p:cNvGrpSpPr/>
          <p:nvPr/>
        </p:nvGrpSpPr>
        <p:grpSpPr>
          <a:xfrm>
            <a:off x="1314167" y="5143500"/>
            <a:ext cx="343373" cy="343373"/>
            <a:chOff x="0" y="0"/>
            <a:chExt cx="457831" cy="457831"/>
          </a:xfrm>
        </p:grpSpPr>
        <p:grpSp>
          <p:nvGrpSpPr>
            <p:cNvPr id="46" name="Group 46"/>
            <p:cNvGrpSpPr/>
            <p:nvPr/>
          </p:nvGrpSpPr>
          <p:grpSpPr>
            <a:xfrm>
              <a:off x="0" y="0"/>
              <a:ext cx="457831" cy="457831"/>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78D00"/>
                </a:solidFill>
                <a:prstDash val="lgDash"/>
                <a:miter/>
              </a:ln>
            </p:spPr>
          </p:sp>
          <p:sp>
            <p:nvSpPr>
              <p:cNvPr id="48" name="TextBox 48"/>
              <p:cNvSpPr txBox="1"/>
              <p:nvPr/>
            </p:nvSpPr>
            <p:spPr>
              <a:xfrm>
                <a:off x="76200" y="9525"/>
                <a:ext cx="660400" cy="727075"/>
              </a:xfrm>
              <a:prstGeom prst="rect">
                <a:avLst/>
              </a:prstGeom>
            </p:spPr>
            <p:txBody>
              <a:bodyPr lIns="72597" tIns="72597" rIns="72597" bIns="72597" rtlCol="0" anchor="ctr"/>
              <a:lstStyle/>
              <a:p>
                <a:pPr algn="ctr">
                  <a:lnSpc>
                    <a:spcPts val="2800"/>
                  </a:lnSpc>
                </a:pPr>
                <a:endParaRPr/>
              </a:p>
            </p:txBody>
          </p:sp>
        </p:grpSp>
        <p:grpSp>
          <p:nvGrpSpPr>
            <p:cNvPr id="49" name="Group 49"/>
            <p:cNvGrpSpPr/>
            <p:nvPr/>
          </p:nvGrpSpPr>
          <p:grpSpPr>
            <a:xfrm>
              <a:off x="81601" y="81601"/>
              <a:ext cx="294628" cy="294628"/>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p:spPr>
          </p:sp>
          <p:sp>
            <p:nvSpPr>
              <p:cNvPr id="51" name="TextBox 51"/>
              <p:cNvSpPr txBox="1"/>
              <p:nvPr/>
            </p:nvSpPr>
            <p:spPr>
              <a:xfrm>
                <a:off x="76200" y="9525"/>
                <a:ext cx="660400" cy="727075"/>
              </a:xfrm>
              <a:prstGeom prst="rect">
                <a:avLst/>
              </a:prstGeom>
            </p:spPr>
            <p:txBody>
              <a:bodyPr lIns="72597" tIns="72597" rIns="72597" bIns="72597" rtlCol="0" anchor="ctr"/>
              <a:lstStyle/>
              <a:p>
                <a:pPr algn="ctr">
                  <a:lnSpc>
                    <a:spcPts val="2800"/>
                  </a:lnSpc>
                </a:pP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1994776" y="3644853"/>
            <a:ext cx="5675321" cy="5613447"/>
            <a:chOff x="0" y="0"/>
            <a:chExt cx="7567094" cy="7484596"/>
          </a:xfrm>
        </p:grpSpPr>
        <p:grpSp>
          <p:nvGrpSpPr>
            <p:cNvPr id="11" name="Group 11"/>
            <p:cNvGrpSpPr/>
            <p:nvPr/>
          </p:nvGrpSpPr>
          <p:grpSpPr>
            <a:xfrm>
              <a:off x="0" y="0"/>
              <a:ext cx="7567094" cy="7484596"/>
              <a:chOff x="0" y="0"/>
              <a:chExt cx="1481805" cy="1465650"/>
            </a:xfrm>
          </p:grpSpPr>
          <p:sp>
            <p:nvSpPr>
              <p:cNvPr id="12" name="Freeform 12"/>
              <p:cNvSpPr/>
              <p:nvPr/>
            </p:nvSpPr>
            <p:spPr>
              <a:xfrm>
                <a:off x="0" y="0"/>
                <a:ext cx="1481805" cy="1465650"/>
              </a:xfrm>
              <a:custGeom>
                <a:avLst/>
                <a:gdLst/>
                <a:ahLst/>
                <a:cxnLst/>
                <a:rect l="l" t="t" r="r" b="b"/>
                <a:pathLst>
                  <a:path w="1481805" h="1465650">
                    <a:moveTo>
                      <a:pt x="30902" y="0"/>
                    </a:moveTo>
                    <a:lnTo>
                      <a:pt x="1450903" y="0"/>
                    </a:lnTo>
                    <a:cubicBezTo>
                      <a:pt x="1459098" y="0"/>
                      <a:pt x="1466958" y="3256"/>
                      <a:pt x="1472754" y="9051"/>
                    </a:cubicBezTo>
                    <a:cubicBezTo>
                      <a:pt x="1478549" y="14846"/>
                      <a:pt x="1481805" y="22707"/>
                      <a:pt x="1481805" y="30902"/>
                    </a:cubicBezTo>
                    <a:lnTo>
                      <a:pt x="1481805" y="1434748"/>
                    </a:lnTo>
                    <a:cubicBezTo>
                      <a:pt x="1481805" y="1442943"/>
                      <a:pt x="1478549" y="1450804"/>
                      <a:pt x="1472754" y="1456599"/>
                    </a:cubicBezTo>
                    <a:cubicBezTo>
                      <a:pt x="1466958" y="1462394"/>
                      <a:pt x="1459098" y="1465650"/>
                      <a:pt x="1450903" y="1465650"/>
                    </a:cubicBezTo>
                    <a:lnTo>
                      <a:pt x="30902" y="1465650"/>
                    </a:lnTo>
                    <a:cubicBezTo>
                      <a:pt x="13835" y="1465650"/>
                      <a:pt x="0" y="1451814"/>
                      <a:pt x="0" y="1434748"/>
                    </a:cubicBezTo>
                    <a:lnTo>
                      <a:pt x="0" y="30902"/>
                    </a:lnTo>
                    <a:cubicBezTo>
                      <a:pt x="0" y="22707"/>
                      <a:pt x="3256" y="14846"/>
                      <a:pt x="9051" y="9051"/>
                    </a:cubicBezTo>
                    <a:cubicBezTo>
                      <a:pt x="14846" y="3256"/>
                      <a:pt x="22707" y="0"/>
                      <a:pt x="30902" y="0"/>
                    </a:cubicBezTo>
                    <a:close/>
                  </a:path>
                </a:pathLst>
              </a:custGeom>
              <a:solidFill>
                <a:srgbClr val="092143"/>
              </a:solidFill>
            </p:spPr>
          </p:sp>
          <p:sp>
            <p:nvSpPr>
              <p:cNvPr id="13" name="TextBox 13"/>
              <p:cNvSpPr txBox="1"/>
              <p:nvPr/>
            </p:nvSpPr>
            <p:spPr>
              <a:xfrm>
                <a:off x="0" y="-47625"/>
                <a:ext cx="1481805" cy="1513275"/>
              </a:xfrm>
              <a:prstGeom prst="rect">
                <a:avLst/>
              </a:prstGeom>
            </p:spPr>
            <p:txBody>
              <a:bodyPr lIns="50800" tIns="50800" rIns="50800" bIns="50800" rtlCol="0" anchor="ctr"/>
              <a:lstStyle/>
              <a:p>
                <a:pPr algn="ctr">
                  <a:lnSpc>
                    <a:spcPts val="2591"/>
                  </a:lnSpc>
                </a:pPr>
                <a:endParaRPr/>
              </a:p>
            </p:txBody>
          </p:sp>
        </p:grpSp>
        <p:sp>
          <p:nvSpPr>
            <p:cNvPr id="14" name="Freeform 14"/>
            <p:cNvSpPr/>
            <p:nvPr/>
          </p:nvSpPr>
          <p:spPr>
            <a:xfrm>
              <a:off x="254012" y="188116"/>
              <a:ext cx="7079228" cy="7079228"/>
            </a:xfrm>
            <a:custGeom>
              <a:avLst/>
              <a:gdLst/>
              <a:ahLst/>
              <a:cxnLst/>
              <a:rect l="l" t="t" r="r" b="b"/>
              <a:pathLst>
                <a:path w="7079228" h="7079228">
                  <a:moveTo>
                    <a:pt x="0" y="0"/>
                  </a:moveTo>
                  <a:lnTo>
                    <a:pt x="7079228" y="0"/>
                  </a:lnTo>
                  <a:lnTo>
                    <a:pt x="7079228" y="7079228"/>
                  </a:lnTo>
                  <a:lnTo>
                    <a:pt x="0" y="7079228"/>
                  </a:lnTo>
                  <a:lnTo>
                    <a:pt x="0" y="0"/>
                  </a:lnTo>
                  <a:close/>
                </a:path>
              </a:pathLst>
            </a:custGeom>
            <a:blipFill>
              <a:blip r:embed="rId6"/>
              <a:stretch>
                <a:fillRect/>
              </a:stretch>
            </a:blipFill>
          </p:spPr>
        </p:sp>
      </p:grpSp>
      <p:sp>
        <p:nvSpPr>
          <p:cNvPr id="15" name="Freeform 15"/>
          <p:cNvSpPr/>
          <p:nvPr/>
        </p:nvSpPr>
        <p:spPr>
          <a:xfrm>
            <a:off x="8055530" y="4937254"/>
            <a:ext cx="8963723" cy="3305373"/>
          </a:xfrm>
          <a:custGeom>
            <a:avLst/>
            <a:gdLst/>
            <a:ahLst/>
            <a:cxnLst/>
            <a:rect l="l" t="t" r="r" b="b"/>
            <a:pathLst>
              <a:path w="8963723" h="3305373">
                <a:moveTo>
                  <a:pt x="0" y="0"/>
                </a:moveTo>
                <a:lnTo>
                  <a:pt x="8963723" y="0"/>
                </a:lnTo>
                <a:lnTo>
                  <a:pt x="8963723" y="3305373"/>
                </a:lnTo>
                <a:lnTo>
                  <a:pt x="0" y="33053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TextBox 16"/>
          <p:cNvSpPr txBox="1"/>
          <p:nvPr/>
        </p:nvSpPr>
        <p:spPr>
          <a:xfrm>
            <a:off x="8910576" y="5352049"/>
            <a:ext cx="7343866" cy="2282174"/>
          </a:xfrm>
          <a:prstGeom prst="rect">
            <a:avLst/>
          </a:prstGeom>
        </p:spPr>
        <p:txBody>
          <a:bodyPr lIns="0" tIns="0" rIns="0" bIns="0" rtlCol="0" anchor="t">
            <a:spAutoFit/>
          </a:bodyPr>
          <a:lstStyle/>
          <a:p>
            <a:pPr algn="just">
              <a:lnSpc>
                <a:spcPts val="6163"/>
              </a:lnSpc>
            </a:pPr>
            <a:r>
              <a:rPr lang="en-US" sz="3604" i="1">
                <a:solidFill>
                  <a:srgbClr val="FFFFFF"/>
                </a:solidFill>
                <a:latin typeface="Roboto Condensed Italics"/>
                <a:ea typeface="Roboto Condensed Italics"/>
                <a:cs typeface="Roboto Condensed Italics"/>
                <a:sym typeface="Roboto Condensed Italics"/>
              </a:rPr>
              <a:t>“Từ việc kể những điều chúng ta muốn nói sang kể những điều công chúng quốc tế thực sự quan tâm về Việt Nam.”</a:t>
            </a:r>
          </a:p>
        </p:txBody>
      </p:sp>
      <p:sp>
        <p:nvSpPr>
          <p:cNvPr id="17" name="TextBox 17"/>
          <p:cNvSpPr txBox="1"/>
          <p:nvPr/>
        </p:nvSpPr>
        <p:spPr>
          <a:xfrm>
            <a:off x="1028700" y="1542067"/>
            <a:ext cx="13631490" cy="1608509"/>
          </a:xfrm>
          <a:prstGeom prst="rect">
            <a:avLst/>
          </a:prstGeom>
        </p:spPr>
        <p:txBody>
          <a:bodyPr lIns="0" tIns="0" rIns="0" bIns="0" rtlCol="0" anchor="t">
            <a:spAutoFit/>
          </a:bodyPr>
          <a:lstStyle/>
          <a:p>
            <a:pPr algn="l">
              <a:lnSpc>
                <a:spcPts val="7455"/>
              </a:lnSpc>
            </a:pPr>
            <a:r>
              <a:rPr lang="en-US" sz="5691" b="1">
                <a:solidFill>
                  <a:srgbClr val="FFFFFF"/>
                </a:solidFill>
                <a:latin typeface="Roboto Condensed Bold"/>
                <a:ea typeface="Roboto Condensed Bold"/>
                <a:cs typeface="Roboto Condensed Bold"/>
                <a:sym typeface="Roboto Condensed Bold"/>
              </a:rPr>
              <a:t>DỮ LIỆU SỐ GIÚP CHUYỂN DỊCH TỪ MÔ HÌNH</a:t>
            </a:r>
          </a:p>
          <a:p>
            <a:pPr algn="l">
              <a:lnSpc>
                <a:spcPts val="5229"/>
              </a:lnSpc>
            </a:pPr>
            <a:r>
              <a:rPr lang="en-US" sz="3991" b="1">
                <a:solidFill>
                  <a:srgbClr val="FFFFFF"/>
                </a:solidFill>
                <a:latin typeface="Roboto Condensed Bold"/>
                <a:ea typeface="Roboto Condensed Bold"/>
                <a:cs typeface="Roboto Condensed Bold"/>
                <a:sym typeface="Roboto Condensed Bold"/>
              </a:rPr>
              <a:t>TRUYỀN THÔNG ĐẠI TRÀ SANG TRUYỀN THÔNG THEO NHU CẦU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9899279" y="1313742"/>
            <a:ext cx="6967940" cy="7659517"/>
          </a:xfrm>
          <a:custGeom>
            <a:avLst/>
            <a:gdLst/>
            <a:ahLst/>
            <a:cxnLst/>
            <a:rect l="l" t="t" r="r" b="b"/>
            <a:pathLst>
              <a:path w="6967940" h="7659517">
                <a:moveTo>
                  <a:pt x="0" y="0"/>
                </a:moveTo>
                <a:lnTo>
                  <a:pt x="6967941" y="0"/>
                </a:lnTo>
                <a:lnTo>
                  <a:pt x="6967941" y="7659516"/>
                </a:lnTo>
                <a:lnTo>
                  <a:pt x="0" y="7659516"/>
                </a:lnTo>
                <a:lnTo>
                  <a:pt x="0" y="0"/>
                </a:lnTo>
                <a:close/>
              </a:path>
            </a:pathLst>
          </a:custGeom>
          <a:blipFill>
            <a:blip r:embed="rId6"/>
            <a:stretch>
              <a:fillRect l="-96733"/>
            </a:stretch>
          </a:blipFill>
        </p:spPr>
      </p:sp>
      <p:sp>
        <p:nvSpPr>
          <p:cNvPr id="11" name="Freeform 11"/>
          <p:cNvSpPr/>
          <p:nvPr/>
        </p:nvSpPr>
        <p:spPr>
          <a:xfrm rot="-1892080">
            <a:off x="1113360" y="888635"/>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7">
              <a:alphaModFix amt="54000"/>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028700" y="6266847"/>
            <a:ext cx="9024790" cy="1246848"/>
          </a:xfrm>
          <a:prstGeom prst="rect">
            <a:avLst/>
          </a:prstGeom>
        </p:spPr>
        <p:txBody>
          <a:bodyPr lIns="0" tIns="0" rIns="0" bIns="0" rtlCol="0" anchor="t">
            <a:spAutoFit/>
          </a:bodyPr>
          <a:lstStyle/>
          <a:p>
            <a:pPr algn="l">
              <a:lnSpc>
                <a:spcPts val="9488"/>
              </a:lnSpc>
            </a:pPr>
            <a:r>
              <a:rPr lang="en-US" sz="9037" b="1">
                <a:solidFill>
                  <a:srgbClr val="F5F5F5"/>
                </a:solidFill>
                <a:latin typeface="Roboto Condensed Bold"/>
                <a:ea typeface="Roboto Condensed Bold"/>
                <a:cs typeface="Roboto Condensed Bold"/>
                <a:sym typeface="Roboto Condensed Bold"/>
              </a:rPr>
              <a:t>CƠ QUAN BÁO CHÍ </a:t>
            </a:r>
          </a:p>
        </p:txBody>
      </p:sp>
      <p:sp>
        <p:nvSpPr>
          <p:cNvPr id="13" name="TextBox 13"/>
          <p:cNvSpPr txBox="1"/>
          <p:nvPr/>
        </p:nvSpPr>
        <p:spPr>
          <a:xfrm>
            <a:off x="1028700" y="7507792"/>
            <a:ext cx="8870579" cy="1457922"/>
          </a:xfrm>
          <a:prstGeom prst="rect">
            <a:avLst/>
          </a:prstGeom>
        </p:spPr>
        <p:txBody>
          <a:bodyPr lIns="0" tIns="0" rIns="0" bIns="0" rtlCol="0" anchor="t">
            <a:spAutoFit/>
          </a:bodyPr>
          <a:lstStyle/>
          <a:p>
            <a:pPr algn="l">
              <a:lnSpc>
                <a:spcPts val="5788"/>
              </a:lnSpc>
            </a:pPr>
            <a:r>
              <a:rPr lang="en-US" sz="4452" b="1">
                <a:solidFill>
                  <a:srgbClr val="F5F5F5"/>
                </a:solidFill>
                <a:latin typeface="Roboto Condensed Bold"/>
                <a:ea typeface="Roboto Condensed Bold"/>
                <a:cs typeface="Roboto Condensed Bold"/>
                <a:sym typeface="Roboto Condensed Bold"/>
              </a:rPr>
              <a:t>NGUỒN DỮ LIỆU TIN CẬY </a:t>
            </a:r>
          </a:p>
          <a:p>
            <a:pPr algn="l">
              <a:lnSpc>
                <a:spcPts val="5788"/>
              </a:lnSpc>
            </a:pPr>
            <a:r>
              <a:rPr lang="en-US" sz="4452" b="1">
                <a:solidFill>
                  <a:srgbClr val="F5F5F5"/>
                </a:solidFill>
                <a:latin typeface="Roboto Condensed Bold"/>
                <a:ea typeface="Roboto Condensed Bold"/>
                <a:cs typeface="Roboto Condensed Bold"/>
                <a:sym typeface="Roboto Condensed Bold"/>
              </a:rPr>
              <a:t>TRONG HỆ SINH THÁI SỐ TOÀN CẦU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3826201" y="8816244"/>
            <a:ext cx="10637729" cy="750332"/>
            <a:chOff x="0" y="0"/>
            <a:chExt cx="14183639" cy="1000443"/>
          </a:xfrm>
        </p:grpSpPr>
        <p:grpSp>
          <p:nvGrpSpPr>
            <p:cNvPr id="11" name="Group 11"/>
            <p:cNvGrpSpPr/>
            <p:nvPr/>
          </p:nvGrpSpPr>
          <p:grpSpPr>
            <a:xfrm>
              <a:off x="0" y="0"/>
              <a:ext cx="14183639" cy="1000443"/>
              <a:chOff x="0" y="0"/>
              <a:chExt cx="2801706" cy="197618"/>
            </a:xfrm>
          </p:grpSpPr>
          <p:sp>
            <p:nvSpPr>
              <p:cNvPr id="12" name="Freeform 12"/>
              <p:cNvSpPr/>
              <p:nvPr/>
            </p:nvSpPr>
            <p:spPr>
              <a:xfrm>
                <a:off x="0" y="0"/>
                <a:ext cx="2801707" cy="197618"/>
              </a:xfrm>
              <a:custGeom>
                <a:avLst/>
                <a:gdLst/>
                <a:ahLst/>
                <a:cxnLst/>
                <a:rect l="l" t="t" r="r" b="b"/>
                <a:pathLst>
                  <a:path w="2801707" h="197618">
                    <a:moveTo>
                      <a:pt x="18922" y="0"/>
                    </a:moveTo>
                    <a:lnTo>
                      <a:pt x="2782784" y="0"/>
                    </a:lnTo>
                    <a:cubicBezTo>
                      <a:pt x="2793235" y="0"/>
                      <a:pt x="2801707" y="8472"/>
                      <a:pt x="2801707" y="18922"/>
                    </a:cubicBezTo>
                    <a:lnTo>
                      <a:pt x="2801707" y="178696"/>
                    </a:lnTo>
                    <a:cubicBezTo>
                      <a:pt x="2801707" y="183715"/>
                      <a:pt x="2799713" y="188528"/>
                      <a:pt x="2796164" y="192076"/>
                    </a:cubicBezTo>
                    <a:cubicBezTo>
                      <a:pt x="2792616" y="195625"/>
                      <a:pt x="2787803" y="197618"/>
                      <a:pt x="2782784" y="197618"/>
                    </a:cubicBezTo>
                    <a:lnTo>
                      <a:pt x="18922" y="197618"/>
                    </a:lnTo>
                    <a:cubicBezTo>
                      <a:pt x="8472" y="197618"/>
                      <a:pt x="0" y="189147"/>
                      <a:pt x="0" y="178696"/>
                    </a:cubicBezTo>
                    <a:lnTo>
                      <a:pt x="0" y="18922"/>
                    </a:lnTo>
                    <a:cubicBezTo>
                      <a:pt x="0" y="8472"/>
                      <a:pt x="8472" y="0"/>
                      <a:pt x="18922" y="0"/>
                    </a:cubicBezTo>
                    <a:close/>
                  </a:path>
                </a:pathLst>
              </a:custGeom>
              <a:solidFill>
                <a:srgbClr val="2037A8"/>
              </a:solidFill>
            </p:spPr>
          </p:sp>
          <p:sp>
            <p:nvSpPr>
              <p:cNvPr id="13" name="TextBox 13"/>
              <p:cNvSpPr txBox="1"/>
              <p:nvPr/>
            </p:nvSpPr>
            <p:spPr>
              <a:xfrm>
                <a:off x="0" y="-38100"/>
                <a:ext cx="2801706" cy="23571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96555" y="45102"/>
              <a:ext cx="13388035" cy="710828"/>
            </a:xfrm>
            <a:prstGeom prst="rect">
              <a:avLst/>
            </a:prstGeom>
          </p:spPr>
          <p:txBody>
            <a:bodyPr lIns="0" tIns="0" rIns="0" bIns="0" rtlCol="0" anchor="t">
              <a:spAutoFit/>
            </a:bodyPr>
            <a:lstStyle/>
            <a:p>
              <a:pPr algn="l">
                <a:lnSpc>
                  <a:spcPts val="4797"/>
                </a:lnSpc>
              </a:pPr>
              <a:r>
                <a:rPr lang="en-US" sz="2805" b="1">
                  <a:solidFill>
                    <a:srgbClr val="FFFFFF"/>
                  </a:solidFill>
                  <a:latin typeface="Roboto Condensed Bold"/>
                  <a:ea typeface="Roboto Condensed Bold"/>
                  <a:cs typeface="Roboto Condensed Bold"/>
                  <a:sym typeface="Roboto Condensed Bold"/>
                </a:rPr>
                <a:t>Giá trị cốt lõi của báo chí trong kỷ nguyên AI là độ tin cậy của dữ liệu.</a:t>
              </a:r>
            </a:p>
          </p:txBody>
        </p:sp>
      </p:grpSp>
      <p:grpSp>
        <p:nvGrpSpPr>
          <p:cNvPr id="15" name="Group 15"/>
          <p:cNvGrpSpPr/>
          <p:nvPr/>
        </p:nvGrpSpPr>
        <p:grpSpPr>
          <a:xfrm>
            <a:off x="934516" y="3716798"/>
            <a:ext cx="5332579" cy="4638561"/>
            <a:chOff x="0" y="0"/>
            <a:chExt cx="1404465" cy="1221679"/>
          </a:xfrm>
        </p:grpSpPr>
        <p:sp>
          <p:nvSpPr>
            <p:cNvPr id="16" name="Freeform 16"/>
            <p:cNvSpPr/>
            <p:nvPr/>
          </p:nvSpPr>
          <p:spPr>
            <a:xfrm>
              <a:off x="0" y="0"/>
              <a:ext cx="1404465" cy="1221679"/>
            </a:xfrm>
            <a:custGeom>
              <a:avLst/>
              <a:gdLst/>
              <a:ahLst/>
              <a:cxnLst/>
              <a:rect l="l" t="t" r="r" b="b"/>
              <a:pathLst>
                <a:path w="1404465" h="1221679">
                  <a:moveTo>
                    <a:pt x="72591" y="0"/>
                  </a:moveTo>
                  <a:lnTo>
                    <a:pt x="1331875" y="0"/>
                  </a:lnTo>
                  <a:cubicBezTo>
                    <a:pt x="1371965" y="0"/>
                    <a:pt x="1404465" y="32500"/>
                    <a:pt x="1404465" y="72591"/>
                  </a:cubicBezTo>
                  <a:lnTo>
                    <a:pt x="1404465" y="1149088"/>
                  </a:lnTo>
                  <a:cubicBezTo>
                    <a:pt x="1404465" y="1189179"/>
                    <a:pt x="1371965" y="1221679"/>
                    <a:pt x="1331875" y="1221679"/>
                  </a:cubicBezTo>
                  <a:lnTo>
                    <a:pt x="72591" y="1221679"/>
                  </a:lnTo>
                  <a:cubicBezTo>
                    <a:pt x="32500" y="1221679"/>
                    <a:pt x="0" y="1189179"/>
                    <a:pt x="0" y="1149088"/>
                  </a:cubicBezTo>
                  <a:lnTo>
                    <a:pt x="0" y="72591"/>
                  </a:lnTo>
                  <a:cubicBezTo>
                    <a:pt x="0" y="32500"/>
                    <a:pt x="32500" y="0"/>
                    <a:pt x="72591" y="0"/>
                  </a:cubicBezTo>
                  <a:close/>
                </a:path>
              </a:pathLst>
            </a:custGeom>
            <a:solidFill>
              <a:srgbClr val="2037A8"/>
            </a:solidFill>
          </p:spPr>
        </p:sp>
        <p:sp>
          <p:nvSpPr>
            <p:cNvPr id="17" name="TextBox 17"/>
            <p:cNvSpPr txBox="1"/>
            <p:nvPr/>
          </p:nvSpPr>
          <p:spPr>
            <a:xfrm>
              <a:off x="0" y="-38100"/>
              <a:ext cx="1404465" cy="125977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478776" y="3716798"/>
            <a:ext cx="5332579" cy="4638561"/>
            <a:chOff x="0" y="0"/>
            <a:chExt cx="1404465" cy="1221679"/>
          </a:xfrm>
        </p:grpSpPr>
        <p:sp>
          <p:nvSpPr>
            <p:cNvPr id="19" name="Freeform 19"/>
            <p:cNvSpPr/>
            <p:nvPr/>
          </p:nvSpPr>
          <p:spPr>
            <a:xfrm>
              <a:off x="0" y="0"/>
              <a:ext cx="1404465" cy="1221679"/>
            </a:xfrm>
            <a:custGeom>
              <a:avLst/>
              <a:gdLst/>
              <a:ahLst/>
              <a:cxnLst/>
              <a:rect l="l" t="t" r="r" b="b"/>
              <a:pathLst>
                <a:path w="1404465" h="1221679">
                  <a:moveTo>
                    <a:pt x="72591" y="0"/>
                  </a:moveTo>
                  <a:lnTo>
                    <a:pt x="1331875" y="0"/>
                  </a:lnTo>
                  <a:cubicBezTo>
                    <a:pt x="1371965" y="0"/>
                    <a:pt x="1404465" y="32500"/>
                    <a:pt x="1404465" y="72591"/>
                  </a:cubicBezTo>
                  <a:lnTo>
                    <a:pt x="1404465" y="1149088"/>
                  </a:lnTo>
                  <a:cubicBezTo>
                    <a:pt x="1404465" y="1189179"/>
                    <a:pt x="1371965" y="1221679"/>
                    <a:pt x="1331875" y="1221679"/>
                  </a:cubicBezTo>
                  <a:lnTo>
                    <a:pt x="72591" y="1221679"/>
                  </a:lnTo>
                  <a:cubicBezTo>
                    <a:pt x="32500" y="1221679"/>
                    <a:pt x="0" y="1189179"/>
                    <a:pt x="0" y="1149088"/>
                  </a:cubicBezTo>
                  <a:lnTo>
                    <a:pt x="0" y="72591"/>
                  </a:lnTo>
                  <a:cubicBezTo>
                    <a:pt x="0" y="32500"/>
                    <a:pt x="32500" y="0"/>
                    <a:pt x="72591" y="0"/>
                  </a:cubicBezTo>
                  <a:close/>
                </a:path>
              </a:pathLst>
            </a:custGeom>
            <a:solidFill>
              <a:srgbClr val="2037A8"/>
            </a:solidFill>
          </p:spPr>
        </p:sp>
        <p:sp>
          <p:nvSpPr>
            <p:cNvPr id="20" name="TextBox 20"/>
            <p:cNvSpPr txBox="1"/>
            <p:nvPr/>
          </p:nvSpPr>
          <p:spPr>
            <a:xfrm>
              <a:off x="0" y="-38100"/>
              <a:ext cx="1404465" cy="125977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2020905" y="3716798"/>
            <a:ext cx="5332579" cy="4638561"/>
            <a:chOff x="0" y="0"/>
            <a:chExt cx="1404465" cy="1221679"/>
          </a:xfrm>
        </p:grpSpPr>
        <p:sp>
          <p:nvSpPr>
            <p:cNvPr id="22" name="Freeform 22"/>
            <p:cNvSpPr/>
            <p:nvPr/>
          </p:nvSpPr>
          <p:spPr>
            <a:xfrm>
              <a:off x="0" y="0"/>
              <a:ext cx="1404465" cy="1221679"/>
            </a:xfrm>
            <a:custGeom>
              <a:avLst/>
              <a:gdLst/>
              <a:ahLst/>
              <a:cxnLst/>
              <a:rect l="l" t="t" r="r" b="b"/>
              <a:pathLst>
                <a:path w="1404465" h="1221679">
                  <a:moveTo>
                    <a:pt x="72591" y="0"/>
                  </a:moveTo>
                  <a:lnTo>
                    <a:pt x="1331875" y="0"/>
                  </a:lnTo>
                  <a:cubicBezTo>
                    <a:pt x="1371965" y="0"/>
                    <a:pt x="1404465" y="32500"/>
                    <a:pt x="1404465" y="72591"/>
                  </a:cubicBezTo>
                  <a:lnTo>
                    <a:pt x="1404465" y="1149088"/>
                  </a:lnTo>
                  <a:cubicBezTo>
                    <a:pt x="1404465" y="1189179"/>
                    <a:pt x="1371965" y="1221679"/>
                    <a:pt x="1331875" y="1221679"/>
                  </a:cubicBezTo>
                  <a:lnTo>
                    <a:pt x="72591" y="1221679"/>
                  </a:lnTo>
                  <a:cubicBezTo>
                    <a:pt x="32500" y="1221679"/>
                    <a:pt x="0" y="1189179"/>
                    <a:pt x="0" y="1149088"/>
                  </a:cubicBezTo>
                  <a:lnTo>
                    <a:pt x="0" y="72591"/>
                  </a:lnTo>
                  <a:cubicBezTo>
                    <a:pt x="0" y="32500"/>
                    <a:pt x="32500" y="0"/>
                    <a:pt x="72591" y="0"/>
                  </a:cubicBezTo>
                  <a:close/>
                </a:path>
              </a:pathLst>
            </a:custGeom>
            <a:solidFill>
              <a:srgbClr val="2037A8"/>
            </a:solidFill>
            <a:ln cap="rnd">
              <a:noFill/>
              <a:prstDash val="solid"/>
              <a:round/>
            </a:ln>
          </p:spPr>
        </p:sp>
        <p:sp>
          <p:nvSpPr>
            <p:cNvPr id="23" name="TextBox 23"/>
            <p:cNvSpPr txBox="1"/>
            <p:nvPr/>
          </p:nvSpPr>
          <p:spPr>
            <a:xfrm>
              <a:off x="0" y="-38100"/>
              <a:ext cx="1404465" cy="1259779"/>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548093" y="4222277"/>
            <a:ext cx="671968" cy="707335"/>
          </a:xfrm>
          <a:custGeom>
            <a:avLst/>
            <a:gdLst/>
            <a:ahLst/>
            <a:cxnLst/>
            <a:rect l="l" t="t" r="r" b="b"/>
            <a:pathLst>
              <a:path w="671968" h="707335">
                <a:moveTo>
                  <a:pt x="0" y="0"/>
                </a:moveTo>
                <a:lnTo>
                  <a:pt x="671968" y="0"/>
                </a:lnTo>
                <a:lnTo>
                  <a:pt x="671968" y="707335"/>
                </a:lnTo>
                <a:lnTo>
                  <a:pt x="0" y="707335"/>
                </a:lnTo>
                <a:lnTo>
                  <a:pt x="0" y="0"/>
                </a:lnTo>
                <a:close/>
              </a:path>
            </a:pathLst>
          </a:custGeom>
          <a:blipFill>
            <a:blip r:embed="rId6"/>
            <a:stretch>
              <a:fillRect/>
            </a:stretch>
          </a:blipFill>
        </p:spPr>
      </p:sp>
      <p:sp>
        <p:nvSpPr>
          <p:cNvPr id="25" name="Freeform 25"/>
          <p:cNvSpPr/>
          <p:nvPr/>
        </p:nvSpPr>
        <p:spPr>
          <a:xfrm>
            <a:off x="7091288" y="4168827"/>
            <a:ext cx="828065" cy="760785"/>
          </a:xfrm>
          <a:custGeom>
            <a:avLst/>
            <a:gdLst/>
            <a:ahLst/>
            <a:cxnLst/>
            <a:rect l="l" t="t" r="r" b="b"/>
            <a:pathLst>
              <a:path w="828065" h="760785">
                <a:moveTo>
                  <a:pt x="0" y="0"/>
                </a:moveTo>
                <a:lnTo>
                  <a:pt x="828065" y="0"/>
                </a:lnTo>
                <a:lnTo>
                  <a:pt x="828065" y="760785"/>
                </a:lnTo>
                <a:lnTo>
                  <a:pt x="0" y="7607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Freeform 26"/>
          <p:cNvSpPr/>
          <p:nvPr/>
        </p:nvSpPr>
        <p:spPr>
          <a:xfrm>
            <a:off x="12640030" y="4195552"/>
            <a:ext cx="1044037" cy="707335"/>
          </a:xfrm>
          <a:custGeom>
            <a:avLst/>
            <a:gdLst/>
            <a:ahLst/>
            <a:cxnLst/>
            <a:rect l="l" t="t" r="r" b="b"/>
            <a:pathLst>
              <a:path w="1044037" h="707335">
                <a:moveTo>
                  <a:pt x="0" y="0"/>
                </a:moveTo>
                <a:lnTo>
                  <a:pt x="1044037" y="0"/>
                </a:lnTo>
                <a:lnTo>
                  <a:pt x="1044037" y="707335"/>
                </a:lnTo>
                <a:lnTo>
                  <a:pt x="0" y="707335"/>
                </a:lnTo>
                <a:lnTo>
                  <a:pt x="0" y="0"/>
                </a:lnTo>
                <a:close/>
              </a:path>
            </a:pathLst>
          </a:custGeom>
          <a:blipFill>
            <a:blip r:embed="rId9"/>
            <a:stretch>
              <a:fillRect/>
            </a:stretch>
          </a:blipFill>
        </p:spPr>
      </p:sp>
      <p:sp>
        <p:nvSpPr>
          <p:cNvPr id="27" name="TextBox 27"/>
          <p:cNvSpPr txBox="1"/>
          <p:nvPr/>
        </p:nvSpPr>
        <p:spPr>
          <a:xfrm>
            <a:off x="1548093" y="5191481"/>
            <a:ext cx="2651413" cy="905510"/>
          </a:xfrm>
          <a:prstGeom prst="rect">
            <a:avLst/>
          </a:prstGeom>
        </p:spPr>
        <p:txBody>
          <a:bodyPr lIns="0" tIns="0" rIns="0" bIns="0" rtlCol="0" anchor="t">
            <a:spAutoFit/>
          </a:bodyPr>
          <a:lstStyle/>
          <a:p>
            <a:pPr algn="l">
              <a:lnSpc>
                <a:spcPts val="3640"/>
              </a:lnSpc>
            </a:pPr>
            <a:r>
              <a:rPr lang="en-US" sz="2600" b="1" spc="26">
                <a:solidFill>
                  <a:srgbClr val="F5F5F5"/>
                </a:solidFill>
                <a:latin typeface="Roboto Condensed Bold"/>
                <a:ea typeface="Roboto Condensed Bold"/>
                <a:cs typeface="Roboto Condensed Bold"/>
                <a:sym typeface="Roboto Condensed Bold"/>
              </a:rPr>
              <a:t>Nội dung </a:t>
            </a:r>
          </a:p>
          <a:p>
            <a:pPr algn="l">
              <a:lnSpc>
                <a:spcPts val="3640"/>
              </a:lnSpc>
            </a:pPr>
            <a:r>
              <a:rPr lang="en-US" sz="2600" b="1" spc="26">
                <a:solidFill>
                  <a:srgbClr val="F5F5F5"/>
                </a:solidFill>
                <a:latin typeface="Roboto Condensed Bold"/>
                <a:ea typeface="Roboto Condensed Bold"/>
                <a:cs typeface="Roboto Condensed Bold"/>
                <a:sym typeface="Roboto Condensed Bold"/>
              </a:rPr>
              <a:t>chất lượng cao</a:t>
            </a:r>
          </a:p>
        </p:txBody>
      </p:sp>
      <p:sp>
        <p:nvSpPr>
          <p:cNvPr id="28" name="TextBox 28"/>
          <p:cNvSpPr txBox="1"/>
          <p:nvPr/>
        </p:nvSpPr>
        <p:spPr>
          <a:xfrm>
            <a:off x="1305083" y="5736154"/>
            <a:ext cx="4591445" cy="2428309"/>
          </a:xfrm>
          <a:prstGeom prst="rect">
            <a:avLst/>
          </a:prstGeom>
        </p:spPr>
        <p:txBody>
          <a:bodyPr lIns="0" tIns="0" rIns="0" bIns="0" rtlCol="0" anchor="t">
            <a:spAutoFit/>
          </a:bodyPr>
          <a:lstStyle/>
          <a:p>
            <a:pPr algn="l">
              <a:lnSpc>
                <a:spcPts val="3883"/>
              </a:lnSpc>
            </a:pPr>
            <a:endParaRP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Chính xác</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Chuyên sâu</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Có giá trị tham khảo</a:t>
            </a:r>
          </a:p>
          <a:p>
            <a:pPr algn="l">
              <a:lnSpc>
                <a:spcPts val="3883"/>
              </a:lnSpc>
            </a:pPr>
            <a:endParaRPr lang="en-US" sz="2271">
              <a:solidFill>
                <a:srgbClr val="FFFFFF"/>
              </a:solidFill>
              <a:latin typeface="Roboto Condensed"/>
              <a:ea typeface="Roboto Condensed"/>
              <a:cs typeface="Roboto Condensed"/>
              <a:sym typeface="Roboto Condensed"/>
            </a:endParaRPr>
          </a:p>
        </p:txBody>
      </p:sp>
      <p:sp>
        <p:nvSpPr>
          <p:cNvPr id="29" name="TextBox 29"/>
          <p:cNvSpPr txBox="1"/>
          <p:nvPr/>
        </p:nvSpPr>
        <p:spPr>
          <a:xfrm>
            <a:off x="12633417" y="5191481"/>
            <a:ext cx="2651413" cy="905510"/>
          </a:xfrm>
          <a:prstGeom prst="rect">
            <a:avLst/>
          </a:prstGeom>
        </p:spPr>
        <p:txBody>
          <a:bodyPr lIns="0" tIns="0" rIns="0" bIns="0" rtlCol="0" anchor="t">
            <a:spAutoFit/>
          </a:bodyPr>
          <a:lstStyle/>
          <a:p>
            <a:pPr algn="l">
              <a:lnSpc>
                <a:spcPts val="3640"/>
              </a:lnSpc>
            </a:pPr>
            <a:r>
              <a:rPr lang="en-US" sz="2600" b="1" spc="26">
                <a:solidFill>
                  <a:srgbClr val="F5F5F5"/>
                </a:solidFill>
                <a:latin typeface="Roboto Condensed Bold"/>
                <a:ea typeface="Roboto Condensed Bold"/>
                <a:cs typeface="Roboto Condensed Bold"/>
                <a:sym typeface="Roboto Condensed Bold"/>
              </a:rPr>
              <a:t>Hiện diện </a:t>
            </a:r>
          </a:p>
          <a:p>
            <a:pPr algn="l">
              <a:lnSpc>
                <a:spcPts val="3640"/>
              </a:lnSpc>
            </a:pPr>
            <a:r>
              <a:rPr lang="en-US" sz="2600" b="1" spc="26">
                <a:solidFill>
                  <a:srgbClr val="F5F5F5"/>
                </a:solidFill>
                <a:latin typeface="Roboto Condensed Bold"/>
                <a:ea typeface="Roboto Condensed Bold"/>
                <a:cs typeface="Roboto Condensed Bold"/>
                <a:sym typeface="Roboto Condensed Bold"/>
              </a:rPr>
              <a:t>đa nền tảng</a:t>
            </a:r>
          </a:p>
        </p:txBody>
      </p:sp>
      <p:grpSp>
        <p:nvGrpSpPr>
          <p:cNvPr id="30" name="Group 30"/>
          <p:cNvGrpSpPr>
            <a:grpSpLocks noChangeAspect="1"/>
          </p:cNvGrpSpPr>
          <p:nvPr/>
        </p:nvGrpSpPr>
        <p:grpSpPr>
          <a:xfrm>
            <a:off x="4378278" y="4168827"/>
            <a:ext cx="1147998" cy="2271511"/>
            <a:chOff x="0" y="0"/>
            <a:chExt cx="2620010" cy="5184140"/>
          </a:xfrm>
        </p:grpSpPr>
        <p:sp>
          <p:nvSpPr>
            <p:cNvPr id="31" name="Freeform 31"/>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32" name="Freeform 32"/>
            <p:cNvSpPr/>
            <p:nvPr/>
          </p:nvSpPr>
          <p:spPr>
            <a:xfrm>
              <a:off x="185420" y="156210"/>
              <a:ext cx="2250453" cy="4876800"/>
            </a:xfrm>
            <a:custGeom>
              <a:avLst/>
              <a:gdLst/>
              <a:ahLst/>
              <a:cxnLst/>
              <a:rect l="l" t="t" r="r" b="b"/>
              <a:pathLst>
                <a:path w="2250453"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0"/>
              <a:stretch>
                <a:fillRect l="-67" r="-67"/>
              </a:stretch>
            </a:blipFill>
          </p:spPr>
        </p:sp>
        <p:sp>
          <p:nvSpPr>
            <p:cNvPr id="33" name="Freeform 33"/>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34" name="Freeform 34"/>
            <p:cNvSpPr/>
            <p:nvPr/>
          </p:nvSpPr>
          <p:spPr>
            <a:xfrm>
              <a:off x="1579738" y="187960"/>
              <a:ext cx="63785" cy="63501"/>
            </a:xfrm>
            <a:custGeom>
              <a:avLst/>
              <a:gdLst/>
              <a:ahLst/>
              <a:cxnLst/>
              <a:rect l="l" t="t" r="r" b="b"/>
              <a:pathLst>
                <a:path w="63785" h="63501">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606060"/>
            </a:solidFill>
          </p:spPr>
        </p:sp>
        <p:sp>
          <p:nvSpPr>
            <p:cNvPr id="35" name="Freeform 35"/>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36" name="Freeform 36"/>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37" name="Freeform 37"/>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38" name="Freeform 38"/>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39" name="Freeform 39"/>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40" name="Group 40"/>
          <p:cNvGrpSpPr/>
          <p:nvPr/>
        </p:nvGrpSpPr>
        <p:grpSpPr>
          <a:xfrm>
            <a:off x="14874692" y="4168827"/>
            <a:ext cx="2103997" cy="2070746"/>
            <a:chOff x="0" y="0"/>
            <a:chExt cx="1368552" cy="1346962"/>
          </a:xfrm>
        </p:grpSpPr>
        <p:sp>
          <p:nvSpPr>
            <p:cNvPr id="41" name="Freeform 41"/>
            <p:cNvSpPr/>
            <p:nvPr/>
          </p:nvSpPr>
          <p:spPr>
            <a:xfrm>
              <a:off x="0" y="0"/>
              <a:ext cx="1368552" cy="1346962"/>
            </a:xfrm>
            <a:custGeom>
              <a:avLst/>
              <a:gdLst/>
              <a:ahLst/>
              <a:cxnLst/>
              <a:rect l="l" t="t" r="r" b="b"/>
              <a:pathLst>
                <a:path w="1368552" h="1346962">
                  <a:moveTo>
                    <a:pt x="1368552" y="117748"/>
                  </a:moveTo>
                  <a:lnTo>
                    <a:pt x="1368552" y="1229214"/>
                  </a:lnTo>
                  <a:cubicBezTo>
                    <a:pt x="1368552" y="1260443"/>
                    <a:pt x="1356146" y="1290392"/>
                    <a:pt x="1334064" y="1312474"/>
                  </a:cubicBezTo>
                  <a:cubicBezTo>
                    <a:pt x="1311982" y="1334556"/>
                    <a:pt x="1282033" y="1346962"/>
                    <a:pt x="1250804" y="1346962"/>
                  </a:cubicBezTo>
                  <a:lnTo>
                    <a:pt x="117748" y="1346962"/>
                  </a:lnTo>
                  <a:cubicBezTo>
                    <a:pt x="86519" y="1346962"/>
                    <a:pt x="56570" y="1334556"/>
                    <a:pt x="34488" y="1312474"/>
                  </a:cubicBezTo>
                  <a:cubicBezTo>
                    <a:pt x="12406" y="1290392"/>
                    <a:pt x="0" y="1260443"/>
                    <a:pt x="0" y="1229214"/>
                  </a:cubicBezTo>
                  <a:lnTo>
                    <a:pt x="0" y="117748"/>
                  </a:lnTo>
                  <a:cubicBezTo>
                    <a:pt x="0" y="86519"/>
                    <a:pt x="12406" y="56570"/>
                    <a:pt x="34488" y="34488"/>
                  </a:cubicBezTo>
                  <a:cubicBezTo>
                    <a:pt x="56570" y="12406"/>
                    <a:pt x="86519" y="0"/>
                    <a:pt x="117748" y="0"/>
                  </a:cubicBezTo>
                  <a:lnTo>
                    <a:pt x="1250804" y="0"/>
                  </a:lnTo>
                  <a:cubicBezTo>
                    <a:pt x="1282033" y="0"/>
                    <a:pt x="1311982" y="12406"/>
                    <a:pt x="1334064" y="34488"/>
                  </a:cubicBezTo>
                  <a:cubicBezTo>
                    <a:pt x="1356146" y="56570"/>
                    <a:pt x="1368552" y="86519"/>
                    <a:pt x="1368552" y="117748"/>
                  </a:cubicBezTo>
                  <a:close/>
                </a:path>
              </a:pathLst>
            </a:custGeom>
            <a:solidFill>
              <a:srgbClr val="092143"/>
            </a:solidFill>
          </p:spPr>
        </p:sp>
        <p:sp>
          <p:nvSpPr>
            <p:cNvPr id="42" name="TextBox 42"/>
            <p:cNvSpPr txBox="1"/>
            <p:nvPr/>
          </p:nvSpPr>
          <p:spPr>
            <a:xfrm>
              <a:off x="0" y="-47625"/>
              <a:ext cx="1368552" cy="1394587"/>
            </a:xfrm>
            <a:prstGeom prst="rect">
              <a:avLst/>
            </a:prstGeom>
          </p:spPr>
          <p:txBody>
            <a:bodyPr lIns="50800" tIns="50800" rIns="50800" bIns="50800" rtlCol="0" anchor="ctr"/>
            <a:lstStyle/>
            <a:p>
              <a:pPr algn="ctr">
                <a:lnSpc>
                  <a:spcPts val="2591"/>
                </a:lnSpc>
              </a:pPr>
              <a:endParaRPr/>
            </a:p>
          </p:txBody>
        </p:sp>
      </p:grpSp>
      <p:sp>
        <p:nvSpPr>
          <p:cNvPr id="43" name="Freeform 43"/>
          <p:cNvSpPr/>
          <p:nvPr/>
        </p:nvSpPr>
        <p:spPr>
          <a:xfrm>
            <a:off x="14957975" y="4235066"/>
            <a:ext cx="1948100" cy="1948100"/>
          </a:xfrm>
          <a:custGeom>
            <a:avLst/>
            <a:gdLst/>
            <a:ahLst/>
            <a:cxnLst/>
            <a:rect l="l" t="t" r="r" b="b"/>
            <a:pathLst>
              <a:path w="1948100" h="1948100">
                <a:moveTo>
                  <a:pt x="0" y="0"/>
                </a:moveTo>
                <a:lnTo>
                  <a:pt x="1948100" y="0"/>
                </a:lnTo>
                <a:lnTo>
                  <a:pt x="1948100" y="1948100"/>
                </a:lnTo>
                <a:lnTo>
                  <a:pt x="0" y="1948100"/>
                </a:lnTo>
                <a:lnTo>
                  <a:pt x="0" y="0"/>
                </a:lnTo>
                <a:close/>
              </a:path>
            </a:pathLst>
          </a:custGeom>
          <a:blipFill>
            <a:blip r:embed="rId11"/>
            <a:stretch>
              <a:fillRect/>
            </a:stretch>
          </a:blipFill>
        </p:spPr>
      </p:sp>
      <p:sp>
        <p:nvSpPr>
          <p:cNvPr id="44" name="Freeform 44"/>
          <p:cNvSpPr/>
          <p:nvPr/>
        </p:nvSpPr>
        <p:spPr>
          <a:xfrm>
            <a:off x="9481453" y="4168827"/>
            <a:ext cx="1941671" cy="2057400"/>
          </a:xfrm>
          <a:custGeom>
            <a:avLst/>
            <a:gdLst/>
            <a:ahLst/>
            <a:cxnLst/>
            <a:rect l="l" t="t" r="r" b="b"/>
            <a:pathLst>
              <a:path w="1941671" h="2057400">
                <a:moveTo>
                  <a:pt x="0" y="0"/>
                </a:moveTo>
                <a:lnTo>
                  <a:pt x="1941672" y="0"/>
                </a:lnTo>
                <a:lnTo>
                  <a:pt x="1941672"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5" name="TextBox 45"/>
          <p:cNvSpPr txBox="1"/>
          <p:nvPr/>
        </p:nvSpPr>
        <p:spPr>
          <a:xfrm>
            <a:off x="1028700" y="1452884"/>
            <a:ext cx="14744362" cy="1882628"/>
          </a:xfrm>
          <a:prstGeom prst="rect">
            <a:avLst/>
          </a:prstGeom>
        </p:spPr>
        <p:txBody>
          <a:bodyPr lIns="0" tIns="0" rIns="0" bIns="0" rtlCol="0" anchor="t">
            <a:spAutoFit/>
          </a:bodyPr>
          <a:lstStyle/>
          <a:p>
            <a:pPr algn="l">
              <a:lnSpc>
                <a:spcPts val="7456"/>
              </a:lnSpc>
            </a:pPr>
            <a:r>
              <a:rPr lang="en-US" sz="5692" b="1">
                <a:solidFill>
                  <a:srgbClr val="FFFFFF"/>
                </a:solidFill>
                <a:latin typeface="Roboto Condensed Bold"/>
                <a:ea typeface="Roboto Condensed Bold"/>
                <a:cs typeface="Roboto Condensed Bold"/>
                <a:sym typeface="Roboto Condensed Bold"/>
              </a:rPr>
              <a:t>BÁO CHÍ ĐỐI NGOẠI TRỞ THÀNH </a:t>
            </a:r>
          </a:p>
          <a:p>
            <a:pPr algn="l">
              <a:lnSpc>
                <a:spcPts val="7456"/>
              </a:lnSpc>
            </a:pPr>
            <a:r>
              <a:rPr lang="en-US" sz="5692" b="1">
                <a:solidFill>
                  <a:srgbClr val="FFFFFF"/>
                </a:solidFill>
                <a:latin typeface="Roboto Condensed Bold"/>
                <a:ea typeface="Roboto Condensed Bold"/>
                <a:cs typeface="Roboto Condensed Bold"/>
                <a:sym typeface="Roboto Condensed Bold"/>
              </a:rPr>
              <a:t>NGUỒN DỮ LIỆU TIN CẬY</a:t>
            </a:r>
          </a:p>
        </p:txBody>
      </p:sp>
      <p:sp>
        <p:nvSpPr>
          <p:cNvPr id="46" name="TextBox 46"/>
          <p:cNvSpPr txBox="1"/>
          <p:nvPr/>
        </p:nvSpPr>
        <p:spPr>
          <a:xfrm>
            <a:off x="7091288" y="5191481"/>
            <a:ext cx="2651413" cy="905510"/>
          </a:xfrm>
          <a:prstGeom prst="rect">
            <a:avLst/>
          </a:prstGeom>
        </p:spPr>
        <p:txBody>
          <a:bodyPr lIns="0" tIns="0" rIns="0" bIns="0" rtlCol="0" anchor="t">
            <a:spAutoFit/>
          </a:bodyPr>
          <a:lstStyle/>
          <a:p>
            <a:pPr algn="l">
              <a:lnSpc>
                <a:spcPts val="3640"/>
              </a:lnSpc>
            </a:pPr>
            <a:r>
              <a:rPr lang="en-US" sz="2600" b="1" spc="26">
                <a:solidFill>
                  <a:srgbClr val="F5F5F5"/>
                </a:solidFill>
                <a:latin typeface="Roboto Condensed Bold"/>
                <a:ea typeface="Roboto Condensed Bold"/>
                <a:cs typeface="Roboto Condensed Bold"/>
                <a:sym typeface="Roboto Condensed Bold"/>
              </a:rPr>
              <a:t>Dữ liệu</a:t>
            </a:r>
          </a:p>
          <a:p>
            <a:pPr algn="l">
              <a:lnSpc>
                <a:spcPts val="3640"/>
              </a:lnSpc>
            </a:pPr>
            <a:r>
              <a:rPr lang="en-US" sz="2600" b="1" spc="26">
                <a:solidFill>
                  <a:srgbClr val="F5F5F5"/>
                </a:solidFill>
                <a:latin typeface="Roboto Condensed Bold"/>
                <a:ea typeface="Roboto Condensed Bold"/>
                <a:cs typeface="Roboto Condensed Bold"/>
                <a:sym typeface="Roboto Condensed Bold"/>
              </a:rPr>
              <a:t>đáng tin cậy</a:t>
            </a:r>
          </a:p>
        </p:txBody>
      </p:sp>
      <p:sp>
        <p:nvSpPr>
          <p:cNvPr id="47" name="TextBox 47"/>
          <p:cNvSpPr txBox="1"/>
          <p:nvPr/>
        </p:nvSpPr>
        <p:spPr>
          <a:xfrm>
            <a:off x="6849343" y="6228376"/>
            <a:ext cx="4591445" cy="1443864"/>
          </a:xfrm>
          <a:prstGeom prst="rect">
            <a:avLst/>
          </a:prstGeom>
        </p:spPr>
        <p:txBody>
          <a:bodyPr lIns="0" tIns="0" rIns="0" bIns="0" rtlCol="0" anchor="t">
            <a:spAutoFit/>
          </a:bodyPr>
          <a:lstStyle/>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Có nguồn gốc rõ ràng</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Có thể kiểm chứng</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Được cập nhật thường xuyên</a:t>
            </a:r>
          </a:p>
        </p:txBody>
      </p:sp>
      <p:sp>
        <p:nvSpPr>
          <p:cNvPr id="48" name="TextBox 48"/>
          <p:cNvSpPr txBox="1"/>
          <p:nvPr/>
        </p:nvSpPr>
        <p:spPr>
          <a:xfrm>
            <a:off x="12391472" y="6228376"/>
            <a:ext cx="4591445" cy="2428309"/>
          </a:xfrm>
          <a:prstGeom prst="rect">
            <a:avLst/>
          </a:prstGeom>
        </p:spPr>
        <p:txBody>
          <a:bodyPr lIns="0" tIns="0" rIns="0" bIns="0" rtlCol="0" anchor="t">
            <a:spAutoFit/>
          </a:bodyPr>
          <a:lstStyle/>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Website</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Mạng xã hội</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Công cụ tìm kiếm</a:t>
            </a:r>
          </a:p>
          <a:p>
            <a:pPr marL="490344" lvl="1" indent="-245172" algn="l">
              <a:lnSpc>
                <a:spcPts val="3883"/>
              </a:lnSpc>
              <a:buFont typeface="Arial"/>
              <a:buChar char="•"/>
            </a:pPr>
            <a:r>
              <a:rPr lang="en-US" sz="2271">
                <a:solidFill>
                  <a:srgbClr val="FFFFFF"/>
                </a:solidFill>
                <a:latin typeface="Roboto Condensed"/>
                <a:ea typeface="Roboto Condensed"/>
                <a:cs typeface="Roboto Condensed"/>
                <a:sym typeface="Roboto Condensed"/>
              </a:rPr>
              <a:t>Nền tảng AI</a:t>
            </a:r>
          </a:p>
          <a:p>
            <a:pPr algn="l">
              <a:lnSpc>
                <a:spcPts val="3883"/>
              </a:lnSpc>
            </a:pPr>
            <a:endParaRPr lang="en-US" sz="2271">
              <a:solidFill>
                <a:srgbClr val="FFFFFF"/>
              </a:solidFill>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9899279" y="1313742"/>
            <a:ext cx="6967940" cy="7659517"/>
          </a:xfrm>
          <a:custGeom>
            <a:avLst/>
            <a:gdLst/>
            <a:ahLst/>
            <a:cxnLst/>
            <a:rect l="l" t="t" r="r" b="b"/>
            <a:pathLst>
              <a:path w="6967940" h="7659517">
                <a:moveTo>
                  <a:pt x="0" y="0"/>
                </a:moveTo>
                <a:lnTo>
                  <a:pt x="6967941" y="0"/>
                </a:lnTo>
                <a:lnTo>
                  <a:pt x="6967941" y="7659516"/>
                </a:lnTo>
                <a:lnTo>
                  <a:pt x="0" y="7659516"/>
                </a:lnTo>
                <a:lnTo>
                  <a:pt x="0" y="0"/>
                </a:lnTo>
                <a:close/>
              </a:path>
            </a:pathLst>
          </a:custGeom>
          <a:blipFill>
            <a:blip r:embed="rId6"/>
            <a:stretch>
              <a:fillRect l="-96733"/>
            </a:stretch>
          </a:blipFill>
        </p:spPr>
      </p:sp>
      <p:sp>
        <p:nvSpPr>
          <p:cNvPr id="11" name="Freeform 11"/>
          <p:cNvSpPr/>
          <p:nvPr/>
        </p:nvSpPr>
        <p:spPr>
          <a:xfrm rot="-1892080">
            <a:off x="1113360" y="888635"/>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7">
              <a:alphaModFix amt="54000"/>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028700" y="4892398"/>
            <a:ext cx="6775983" cy="2445365"/>
          </a:xfrm>
          <a:prstGeom prst="rect">
            <a:avLst/>
          </a:prstGeom>
        </p:spPr>
        <p:txBody>
          <a:bodyPr lIns="0" tIns="0" rIns="0" bIns="0" rtlCol="0" anchor="t">
            <a:spAutoFit/>
          </a:bodyPr>
          <a:lstStyle/>
          <a:p>
            <a:pPr algn="l">
              <a:lnSpc>
                <a:spcPts val="9488"/>
              </a:lnSpc>
            </a:pPr>
            <a:r>
              <a:rPr lang="en-US" sz="9037" b="1">
                <a:solidFill>
                  <a:srgbClr val="F5F5F5"/>
                </a:solidFill>
                <a:latin typeface="Roboto Condensed Bold"/>
                <a:ea typeface="Roboto Condensed Bold"/>
                <a:cs typeface="Roboto Condensed Bold"/>
                <a:sym typeface="Roboto Condensed Bold"/>
              </a:rPr>
              <a:t>KINH NGHIỆM QUỐC TẾ </a:t>
            </a:r>
          </a:p>
        </p:txBody>
      </p:sp>
      <p:sp>
        <p:nvSpPr>
          <p:cNvPr id="13" name="TextBox 13"/>
          <p:cNvSpPr txBox="1"/>
          <p:nvPr/>
        </p:nvSpPr>
        <p:spPr>
          <a:xfrm>
            <a:off x="1028700" y="7482789"/>
            <a:ext cx="8870579" cy="1457922"/>
          </a:xfrm>
          <a:prstGeom prst="rect">
            <a:avLst/>
          </a:prstGeom>
        </p:spPr>
        <p:txBody>
          <a:bodyPr lIns="0" tIns="0" rIns="0" bIns="0" rtlCol="0" anchor="t">
            <a:spAutoFit/>
          </a:bodyPr>
          <a:lstStyle/>
          <a:p>
            <a:pPr algn="l">
              <a:lnSpc>
                <a:spcPts val="5788"/>
              </a:lnSpc>
            </a:pPr>
            <a:r>
              <a:rPr lang="en-US" sz="4452" b="1">
                <a:solidFill>
                  <a:srgbClr val="F5F5F5"/>
                </a:solidFill>
                <a:latin typeface="Roboto Condensed Bold"/>
                <a:ea typeface="Roboto Condensed Bold"/>
                <a:cs typeface="Roboto Condensed Bold"/>
                <a:sym typeface="Roboto Condensed Bold"/>
              </a:rPr>
              <a:t>TRONG XÂY DỰNG HÌNH ẢNH QUỐC GIA TRÊN KHÔNG GIAN SỐ</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1028700" y="1580009"/>
            <a:ext cx="7866847" cy="10084553"/>
          </a:xfrm>
          <a:custGeom>
            <a:avLst/>
            <a:gdLst/>
            <a:ahLst/>
            <a:cxnLst/>
            <a:rect l="l" t="t" r="r" b="b"/>
            <a:pathLst>
              <a:path w="7866847" h="10084553">
                <a:moveTo>
                  <a:pt x="0" y="0"/>
                </a:moveTo>
                <a:lnTo>
                  <a:pt x="7866847" y="0"/>
                </a:lnTo>
                <a:lnTo>
                  <a:pt x="7866847" y="10084552"/>
                </a:lnTo>
                <a:lnTo>
                  <a:pt x="0" y="10084552"/>
                </a:lnTo>
                <a:lnTo>
                  <a:pt x="0" y="0"/>
                </a:lnTo>
                <a:close/>
              </a:path>
            </a:pathLst>
          </a:custGeom>
          <a:blipFill>
            <a:blip r:embed="rId6"/>
            <a:stretch>
              <a:fillRect l="-30011" r="-63483"/>
            </a:stretch>
          </a:blipFill>
        </p:spPr>
      </p:sp>
      <p:grpSp>
        <p:nvGrpSpPr>
          <p:cNvPr id="11" name="Group 11"/>
          <p:cNvGrpSpPr/>
          <p:nvPr/>
        </p:nvGrpSpPr>
        <p:grpSpPr>
          <a:xfrm>
            <a:off x="5282984" y="9756702"/>
            <a:ext cx="4346730" cy="995883"/>
            <a:chOff x="0" y="0"/>
            <a:chExt cx="1341450" cy="307341"/>
          </a:xfrm>
        </p:grpSpPr>
        <p:sp>
          <p:nvSpPr>
            <p:cNvPr id="12" name="Freeform 12"/>
            <p:cNvSpPr/>
            <p:nvPr/>
          </p:nvSpPr>
          <p:spPr>
            <a:xfrm>
              <a:off x="0" y="0"/>
              <a:ext cx="1341450" cy="307341"/>
            </a:xfrm>
            <a:custGeom>
              <a:avLst/>
              <a:gdLst/>
              <a:ahLst/>
              <a:cxnLst/>
              <a:rect l="l" t="t" r="r" b="b"/>
              <a:pathLst>
                <a:path w="1341450" h="307341">
                  <a:moveTo>
                    <a:pt x="0" y="0"/>
                  </a:moveTo>
                  <a:lnTo>
                    <a:pt x="1341450" y="0"/>
                  </a:lnTo>
                  <a:lnTo>
                    <a:pt x="1341450" y="307341"/>
                  </a:lnTo>
                  <a:lnTo>
                    <a:pt x="0" y="307341"/>
                  </a:lnTo>
                  <a:close/>
                </a:path>
              </a:pathLst>
            </a:custGeom>
            <a:solidFill>
              <a:srgbClr val="BA1B1B"/>
            </a:solidFill>
          </p:spPr>
        </p:sp>
        <p:sp>
          <p:nvSpPr>
            <p:cNvPr id="13" name="TextBox 13"/>
            <p:cNvSpPr txBox="1"/>
            <p:nvPr/>
          </p:nvSpPr>
          <p:spPr>
            <a:xfrm>
              <a:off x="0" y="-38100"/>
              <a:ext cx="1341450" cy="345441"/>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9629714" y="9756702"/>
            <a:ext cx="2633733" cy="995883"/>
            <a:chOff x="0" y="0"/>
            <a:chExt cx="812800" cy="307341"/>
          </a:xfrm>
        </p:grpSpPr>
        <p:sp>
          <p:nvSpPr>
            <p:cNvPr id="15" name="Freeform 15"/>
            <p:cNvSpPr/>
            <p:nvPr/>
          </p:nvSpPr>
          <p:spPr>
            <a:xfrm>
              <a:off x="0" y="0"/>
              <a:ext cx="812800" cy="307341"/>
            </a:xfrm>
            <a:custGeom>
              <a:avLst/>
              <a:gdLst/>
              <a:ahLst/>
              <a:cxnLst/>
              <a:rect l="l" t="t" r="r" b="b"/>
              <a:pathLst>
                <a:path w="812800" h="307341">
                  <a:moveTo>
                    <a:pt x="0" y="0"/>
                  </a:moveTo>
                  <a:lnTo>
                    <a:pt x="812800" y="0"/>
                  </a:lnTo>
                  <a:lnTo>
                    <a:pt x="812800" y="307341"/>
                  </a:lnTo>
                  <a:lnTo>
                    <a:pt x="0" y="307341"/>
                  </a:lnTo>
                  <a:close/>
                </a:path>
              </a:pathLst>
            </a:custGeom>
            <a:solidFill>
              <a:srgbClr val="FFFFFF"/>
            </a:solidFill>
          </p:spPr>
        </p:sp>
        <p:sp>
          <p:nvSpPr>
            <p:cNvPr id="16" name="TextBox 16"/>
            <p:cNvSpPr txBox="1"/>
            <p:nvPr/>
          </p:nvSpPr>
          <p:spPr>
            <a:xfrm>
              <a:off x="0" y="-38100"/>
              <a:ext cx="812800" cy="345441"/>
            </a:xfrm>
            <a:prstGeom prst="rect">
              <a:avLst/>
            </a:prstGeom>
          </p:spPr>
          <p:txBody>
            <a:bodyPr lIns="50800" tIns="50800" rIns="50800" bIns="50800" rtlCol="0" anchor="ctr"/>
            <a:lstStyle/>
            <a:p>
              <a:pPr algn="ctr">
                <a:lnSpc>
                  <a:spcPts val="2520"/>
                </a:lnSpc>
              </a:pPr>
              <a:endParaRPr/>
            </a:p>
          </p:txBody>
        </p:sp>
      </p:grpSp>
      <p:sp>
        <p:nvSpPr>
          <p:cNvPr id="17" name="Freeform 17"/>
          <p:cNvSpPr/>
          <p:nvPr/>
        </p:nvSpPr>
        <p:spPr>
          <a:xfrm>
            <a:off x="9781324" y="1580009"/>
            <a:ext cx="2482123" cy="1655266"/>
          </a:xfrm>
          <a:custGeom>
            <a:avLst/>
            <a:gdLst/>
            <a:ahLst/>
            <a:cxnLst/>
            <a:rect l="l" t="t" r="r" b="b"/>
            <a:pathLst>
              <a:path w="2482123" h="1655266">
                <a:moveTo>
                  <a:pt x="0" y="0"/>
                </a:moveTo>
                <a:lnTo>
                  <a:pt x="2482122" y="0"/>
                </a:lnTo>
                <a:lnTo>
                  <a:pt x="2482122" y="1655265"/>
                </a:lnTo>
                <a:lnTo>
                  <a:pt x="0" y="1655265"/>
                </a:lnTo>
                <a:lnTo>
                  <a:pt x="0" y="0"/>
                </a:lnTo>
                <a:close/>
              </a:path>
            </a:pathLst>
          </a:custGeom>
          <a:blipFill>
            <a:blip r:embed="rId7"/>
            <a:stretch>
              <a:fillRect/>
            </a:stretch>
          </a:blipFill>
        </p:spPr>
      </p:sp>
      <p:sp>
        <p:nvSpPr>
          <p:cNvPr id="18" name="TextBox 18"/>
          <p:cNvSpPr txBox="1"/>
          <p:nvPr/>
        </p:nvSpPr>
        <p:spPr>
          <a:xfrm>
            <a:off x="9753832" y="3543226"/>
            <a:ext cx="6944794" cy="1208645"/>
          </a:xfrm>
          <a:prstGeom prst="rect">
            <a:avLst/>
          </a:prstGeom>
        </p:spPr>
        <p:txBody>
          <a:bodyPr lIns="0" tIns="0" rIns="0" bIns="0" rtlCol="0" anchor="t">
            <a:spAutoFit/>
          </a:bodyPr>
          <a:lstStyle/>
          <a:p>
            <a:pPr algn="l">
              <a:lnSpc>
                <a:spcPts val="9557"/>
              </a:lnSpc>
            </a:pPr>
            <a:r>
              <a:rPr lang="en-US" sz="7770" b="1">
                <a:solidFill>
                  <a:srgbClr val="FFFFFF"/>
                </a:solidFill>
                <a:latin typeface="Roboto Condensed Bold"/>
                <a:ea typeface="Roboto Condensed Bold"/>
                <a:cs typeface="Roboto Condensed Bold"/>
                <a:sym typeface="Roboto Condensed Bold"/>
              </a:rPr>
              <a:t>K-Info Hub</a:t>
            </a:r>
          </a:p>
        </p:txBody>
      </p:sp>
      <p:sp>
        <p:nvSpPr>
          <p:cNvPr id="19" name="Freeform 19"/>
          <p:cNvSpPr/>
          <p:nvPr/>
        </p:nvSpPr>
        <p:spPr>
          <a:xfrm>
            <a:off x="9178895" y="4871719"/>
            <a:ext cx="370419" cy="364400"/>
          </a:xfrm>
          <a:custGeom>
            <a:avLst/>
            <a:gdLst/>
            <a:ahLst/>
            <a:cxnLst/>
            <a:rect l="l" t="t" r="r" b="b"/>
            <a:pathLst>
              <a:path w="370419" h="364400">
                <a:moveTo>
                  <a:pt x="0" y="0"/>
                </a:moveTo>
                <a:lnTo>
                  <a:pt x="370420" y="0"/>
                </a:lnTo>
                <a:lnTo>
                  <a:pt x="370420" y="364400"/>
                </a:lnTo>
                <a:lnTo>
                  <a:pt x="0" y="364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9872253" y="4757419"/>
            <a:ext cx="7817682" cy="4647493"/>
          </a:xfrm>
          <a:prstGeom prst="rect">
            <a:avLst/>
          </a:prstGeom>
        </p:spPr>
        <p:txBody>
          <a:bodyPr lIns="0" tIns="0" rIns="0" bIns="0" rtlCol="0" anchor="t">
            <a:spAutoFit/>
          </a:bodyPr>
          <a:lstStyle/>
          <a:p>
            <a:pPr algn="l">
              <a:lnSpc>
                <a:spcPts val="4126"/>
              </a:lnSpc>
            </a:pPr>
            <a:r>
              <a:rPr lang="en-US" sz="2546">
                <a:solidFill>
                  <a:srgbClr val="FFFFFF"/>
                </a:solidFill>
                <a:latin typeface="Roboto Condensed"/>
                <a:ea typeface="Roboto Condensed"/>
                <a:cs typeface="Roboto Condensed"/>
                <a:sym typeface="Roboto Condensed"/>
              </a:rPr>
              <a:t>Các dịch vụ tìm kiếm thông minh, dịch tự động các thông tin thu thập</a:t>
            </a:r>
          </a:p>
          <a:p>
            <a:pPr algn="l">
              <a:lnSpc>
                <a:spcPts val="4126"/>
              </a:lnSpc>
            </a:pPr>
            <a:r>
              <a:rPr lang="en-US" sz="2546">
                <a:solidFill>
                  <a:srgbClr val="FFFFFF"/>
                </a:solidFill>
                <a:latin typeface="Roboto Condensed"/>
                <a:ea typeface="Roboto Condensed"/>
                <a:cs typeface="Roboto Condensed"/>
                <a:sym typeface="Roboto Condensed"/>
              </a:rPr>
              <a:t>Trình bày dữ liệu từ các nguồn chính thống.</a:t>
            </a:r>
          </a:p>
          <a:p>
            <a:pPr algn="l">
              <a:lnSpc>
                <a:spcPts val="4126"/>
              </a:lnSpc>
            </a:pPr>
            <a:r>
              <a:rPr lang="en-US" sz="2546">
                <a:solidFill>
                  <a:srgbClr val="FFFFFF"/>
                </a:solidFill>
                <a:latin typeface="Roboto Condensed"/>
                <a:ea typeface="Roboto Condensed"/>
                <a:cs typeface="Roboto Condensed"/>
                <a:sym typeface="Roboto Condensed"/>
              </a:rPr>
              <a:t>Cải chính các thông tin không chính xác, các vụ việc gây tranh cãi</a:t>
            </a:r>
          </a:p>
          <a:p>
            <a:pPr algn="l">
              <a:lnSpc>
                <a:spcPts val="4126"/>
              </a:lnSpc>
            </a:pPr>
            <a:r>
              <a:rPr lang="en-US" sz="2546">
                <a:solidFill>
                  <a:srgbClr val="FFFFFF"/>
                </a:solidFill>
                <a:latin typeface="Roboto Condensed"/>
                <a:ea typeface="Roboto Condensed"/>
                <a:cs typeface="Roboto Condensed"/>
                <a:sym typeface="Roboto Condensed"/>
              </a:rPr>
              <a:t>Huy động những người có ảnh hưởng tham gia</a:t>
            </a:r>
          </a:p>
          <a:p>
            <a:pPr algn="l">
              <a:lnSpc>
                <a:spcPts val="4126"/>
              </a:lnSpc>
            </a:pPr>
            <a:r>
              <a:rPr lang="en-US" sz="2546">
                <a:solidFill>
                  <a:srgbClr val="FFFFFF"/>
                </a:solidFill>
                <a:latin typeface="Roboto Condensed"/>
                <a:ea typeface="Roboto Condensed"/>
                <a:cs typeface="Roboto Condensed"/>
                <a:sym typeface="Roboto Condensed"/>
              </a:rPr>
              <a:t>Đảm bảo khán giả toàn cầu nhận được thông tin đáng tin cậy về lịch sử, văn hóa và các vấn đề thời sự của Hàn Quốc.</a:t>
            </a:r>
          </a:p>
          <a:p>
            <a:pPr algn="l">
              <a:lnSpc>
                <a:spcPts val="4126"/>
              </a:lnSpc>
            </a:pPr>
            <a:endParaRPr lang="en-US" sz="2546">
              <a:solidFill>
                <a:srgbClr val="FFFFFF"/>
              </a:solidFill>
              <a:latin typeface="Roboto Condensed"/>
              <a:ea typeface="Roboto Condensed"/>
              <a:cs typeface="Roboto Condensed"/>
              <a:sym typeface="Roboto Condensed"/>
            </a:endParaRPr>
          </a:p>
        </p:txBody>
      </p:sp>
      <p:sp>
        <p:nvSpPr>
          <p:cNvPr id="21" name="Freeform 21"/>
          <p:cNvSpPr/>
          <p:nvPr/>
        </p:nvSpPr>
        <p:spPr>
          <a:xfrm>
            <a:off x="9178895" y="5885185"/>
            <a:ext cx="370419" cy="364400"/>
          </a:xfrm>
          <a:custGeom>
            <a:avLst/>
            <a:gdLst/>
            <a:ahLst/>
            <a:cxnLst/>
            <a:rect l="l" t="t" r="r" b="b"/>
            <a:pathLst>
              <a:path w="370419" h="364400">
                <a:moveTo>
                  <a:pt x="0" y="0"/>
                </a:moveTo>
                <a:lnTo>
                  <a:pt x="370420" y="0"/>
                </a:lnTo>
                <a:lnTo>
                  <a:pt x="370420" y="364400"/>
                </a:lnTo>
                <a:lnTo>
                  <a:pt x="0" y="364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9178895" y="6440085"/>
            <a:ext cx="370419" cy="364400"/>
          </a:xfrm>
          <a:custGeom>
            <a:avLst/>
            <a:gdLst/>
            <a:ahLst/>
            <a:cxnLst/>
            <a:rect l="l" t="t" r="r" b="b"/>
            <a:pathLst>
              <a:path w="370419" h="364400">
                <a:moveTo>
                  <a:pt x="0" y="0"/>
                </a:moveTo>
                <a:lnTo>
                  <a:pt x="370420" y="0"/>
                </a:lnTo>
                <a:lnTo>
                  <a:pt x="370420" y="364400"/>
                </a:lnTo>
                <a:lnTo>
                  <a:pt x="0" y="364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a:off x="9178895" y="7452185"/>
            <a:ext cx="370419" cy="364400"/>
          </a:xfrm>
          <a:custGeom>
            <a:avLst/>
            <a:gdLst/>
            <a:ahLst/>
            <a:cxnLst/>
            <a:rect l="l" t="t" r="r" b="b"/>
            <a:pathLst>
              <a:path w="370419" h="364400">
                <a:moveTo>
                  <a:pt x="0" y="0"/>
                </a:moveTo>
                <a:lnTo>
                  <a:pt x="370420" y="0"/>
                </a:lnTo>
                <a:lnTo>
                  <a:pt x="370420" y="364400"/>
                </a:lnTo>
                <a:lnTo>
                  <a:pt x="0" y="364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9178895" y="7959317"/>
            <a:ext cx="370419" cy="364400"/>
          </a:xfrm>
          <a:custGeom>
            <a:avLst/>
            <a:gdLst/>
            <a:ahLst/>
            <a:cxnLst/>
            <a:rect l="l" t="t" r="r" b="b"/>
            <a:pathLst>
              <a:path w="370419" h="364400">
                <a:moveTo>
                  <a:pt x="0" y="0"/>
                </a:moveTo>
                <a:lnTo>
                  <a:pt x="370420" y="0"/>
                </a:lnTo>
                <a:lnTo>
                  <a:pt x="370420" y="364400"/>
                </a:lnTo>
                <a:lnTo>
                  <a:pt x="0" y="364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TextBox 25"/>
          <p:cNvSpPr txBox="1"/>
          <p:nvPr/>
        </p:nvSpPr>
        <p:spPr>
          <a:xfrm rot="-5400000">
            <a:off x="-577076" y="5619264"/>
            <a:ext cx="2032574" cy="732557"/>
          </a:xfrm>
          <a:prstGeom prst="rect">
            <a:avLst/>
          </a:prstGeom>
        </p:spPr>
        <p:txBody>
          <a:bodyPr lIns="0" tIns="0" rIns="0" bIns="0" rtlCol="0" anchor="t">
            <a:spAutoFit/>
          </a:bodyPr>
          <a:lstStyle/>
          <a:p>
            <a:pPr algn="l">
              <a:lnSpc>
                <a:spcPts val="5942"/>
              </a:lnSpc>
            </a:pPr>
            <a:r>
              <a:rPr lang="en-US" sz="4244">
                <a:solidFill>
                  <a:srgbClr val="FFFFFF"/>
                </a:solidFill>
                <a:latin typeface="Anton"/>
                <a:ea typeface="Anton"/>
                <a:cs typeface="Anton"/>
                <a:sym typeface="Anton"/>
              </a:rPr>
              <a:t>HÀN QUỐC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1028700" y="1580009"/>
            <a:ext cx="7866847" cy="10084553"/>
          </a:xfrm>
          <a:custGeom>
            <a:avLst/>
            <a:gdLst/>
            <a:ahLst/>
            <a:cxnLst/>
            <a:rect l="l" t="t" r="r" b="b"/>
            <a:pathLst>
              <a:path w="7866847" h="10084553">
                <a:moveTo>
                  <a:pt x="0" y="0"/>
                </a:moveTo>
                <a:lnTo>
                  <a:pt x="7866847" y="0"/>
                </a:lnTo>
                <a:lnTo>
                  <a:pt x="7866847" y="10084552"/>
                </a:lnTo>
                <a:lnTo>
                  <a:pt x="0" y="10084552"/>
                </a:lnTo>
                <a:lnTo>
                  <a:pt x="0" y="0"/>
                </a:lnTo>
                <a:close/>
              </a:path>
            </a:pathLst>
          </a:custGeom>
          <a:blipFill>
            <a:blip r:embed="rId6"/>
            <a:stretch>
              <a:fillRect l="-30011" r="-63483"/>
            </a:stretch>
          </a:blipFill>
        </p:spPr>
      </p:sp>
      <p:grpSp>
        <p:nvGrpSpPr>
          <p:cNvPr id="11" name="Group 11"/>
          <p:cNvGrpSpPr/>
          <p:nvPr/>
        </p:nvGrpSpPr>
        <p:grpSpPr>
          <a:xfrm>
            <a:off x="5282984" y="9756702"/>
            <a:ext cx="4346730" cy="995883"/>
            <a:chOff x="0" y="0"/>
            <a:chExt cx="1341450" cy="307341"/>
          </a:xfrm>
        </p:grpSpPr>
        <p:sp>
          <p:nvSpPr>
            <p:cNvPr id="12" name="Freeform 12"/>
            <p:cNvSpPr/>
            <p:nvPr/>
          </p:nvSpPr>
          <p:spPr>
            <a:xfrm>
              <a:off x="0" y="0"/>
              <a:ext cx="1341450" cy="307341"/>
            </a:xfrm>
            <a:custGeom>
              <a:avLst/>
              <a:gdLst/>
              <a:ahLst/>
              <a:cxnLst/>
              <a:rect l="l" t="t" r="r" b="b"/>
              <a:pathLst>
                <a:path w="1341450" h="307341">
                  <a:moveTo>
                    <a:pt x="0" y="0"/>
                  </a:moveTo>
                  <a:lnTo>
                    <a:pt x="1341450" y="0"/>
                  </a:lnTo>
                  <a:lnTo>
                    <a:pt x="1341450" y="307341"/>
                  </a:lnTo>
                  <a:lnTo>
                    <a:pt x="0" y="307341"/>
                  </a:lnTo>
                  <a:close/>
                </a:path>
              </a:pathLst>
            </a:custGeom>
            <a:solidFill>
              <a:srgbClr val="BA1B1B"/>
            </a:solidFill>
          </p:spPr>
        </p:sp>
        <p:sp>
          <p:nvSpPr>
            <p:cNvPr id="13" name="TextBox 13"/>
            <p:cNvSpPr txBox="1"/>
            <p:nvPr/>
          </p:nvSpPr>
          <p:spPr>
            <a:xfrm>
              <a:off x="0" y="-38100"/>
              <a:ext cx="1341450" cy="345441"/>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9629714" y="9756702"/>
            <a:ext cx="2633733" cy="995883"/>
            <a:chOff x="0" y="0"/>
            <a:chExt cx="812800" cy="307341"/>
          </a:xfrm>
        </p:grpSpPr>
        <p:sp>
          <p:nvSpPr>
            <p:cNvPr id="15" name="Freeform 15"/>
            <p:cNvSpPr/>
            <p:nvPr/>
          </p:nvSpPr>
          <p:spPr>
            <a:xfrm>
              <a:off x="0" y="0"/>
              <a:ext cx="812800" cy="307341"/>
            </a:xfrm>
            <a:custGeom>
              <a:avLst/>
              <a:gdLst/>
              <a:ahLst/>
              <a:cxnLst/>
              <a:rect l="l" t="t" r="r" b="b"/>
              <a:pathLst>
                <a:path w="812800" h="307341">
                  <a:moveTo>
                    <a:pt x="0" y="0"/>
                  </a:moveTo>
                  <a:lnTo>
                    <a:pt x="812800" y="0"/>
                  </a:lnTo>
                  <a:lnTo>
                    <a:pt x="812800" y="307341"/>
                  </a:lnTo>
                  <a:lnTo>
                    <a:pt x="0" y="307341"/>
                  </a:lnTo>
                  <a:close/>
                </a:path>
              </a:pathLst>
            </a:custGeom>
            <a:solidFill>
              <a:srgbClr val="FFFFFF"/>
            </a:solidFill>
          </p:spPr>
        </p:sp>
        <p:sp>
          <p:nvSpPr>
            <p:cNvPr id="16" name="TextBox 16"/>
            <p:cNvSpPr txBox="1"/>
            <p:nvPr/>
          </p:nvSpPr>
          <p:spPr>
            <a:xfrm>
              <a:off x="0" y="-38100"/>
              <a:ext cx="812800" cy="345441"/>
            </a:xfrm>
            <a:prstGeom prst="rect">
              <a:avLst/>
            </a:prstGeom>
          </p:spPr>
          <p:txBody>
            <a:bodyPr lIns="50800" tIns="50800" rIns="50800" bIns="50800" rtlCol="0" anchor="ctr"/>
            <a:lstStyle/>
            <a:p>
              <a:pPr algn="ctr">
                <a:lnSpc>
                  <a:spcPts val="2520"/>
                </a:lnSpc>
              </a:pPr>
              <a:endParaRPr/>
            </a:p>
          </p:txBody>
        </p:sp>
      </p:grpSp>
      <p:sp>
        <p:nvSpPr>
          <p:cNvPr id="17" name="Freeform 17"/>
          <p:cNvSpPr/>
          <p:nvPr/>
        </p:nvSpPr>
        <p:spPr>
          <a:xfrm>
            <a:off x="9781324" y="1580009"/>
            <a:ext cx="2482123" cy="1655266"/>
          </a:xfrm>
          <a:custGeom>
            <a:avLst/>
            <a:gdLst/>
            <a:ahLst/>
            <a:cxnLst/>
            <a:rect l="l" t="t" r="r" b="b"/>
            <a:pathLst>
              <a:path w="2482123" h="1655266">
                <a:moveTo>
                  <a:pt x="0" y="0"/>
                </a:moveTo>
                <a:lnTo>
                  <a:pt x="2482122" y="0"/>
                </a:lnTo>
                <a:lnTo>
                  <a:pt x="2482122" y="1655265"/>
                </a:lnTo>
                <a:lnTo>
                  <a:pt x="0" y="1655265"/>
                </a:lnTo>
                <a:lnTo>
                  <a:pt x="0" y="0"/>
                </a:lnTo>
                <a:close/>
              </a:path>
            </a:pathLst>
          </a:custGeom>
          <a:blipFill>
            <a:blip r:embed="rId7"/>
            <a:stretch>
              <a:fillRect/>
            </a:stretch>
          </a:blipFill>
        </p:spPr>
      </p:sp>
      <p:sp>
        <p:nvSpPr>
          <p:cNvPr id="18" name="TextBox 18"/>
          <p:cNvSpPr txBox="1"/>
          <p:nvPr/>
        </p:nvSpPr>
        <p:spPr>
          <a:xfrm>
            <a:off x="12508726" y="1887105"/>
            <a:ext cx="6944794" cy="1208645"/>
          </a:xfrm>
          <a:prstGeom prst="rect">
            <a:avLst/>
          </a:prstGeom>
        </p:spPr>
        <p:txBody>
          <a:bodyPr lIns="0" tIns="0" rIns="0" bIns="0" rtlCol="0" anchor="t">
            <a:spAutoFit/>
          </a:bodyPr>
          <a:lstStyle/>
          <a:p>
            <a:pPr algn="l">
              <a:lnSpc>
                <a:spcPts val="9557"/>
              </a:lnSpc>
            </a:pPr>
            <a:r>
              <a:rPr lang="en-US" sz="7770" b="1">
                <a:solidFill>
                  <a:srgbClr val="FFFFFF"/>
                </a:solidFill>
                <a:latin typeface="Roboto Condensed Bold"/>
                <a:ea typeface="Roboto Condensed Bold"/>
                <a:cs typeface="Roboto Condensed Bold"/>
                <a:sym typeface="Roboto Condensed Bold"/>
              </a:rPr>
              <a:t>K-Info Hub</a:t>
            </a:r>
          </a:p>
        </p:txBody>
      </p:sp>
      <p:sp>
        <p:nvSpPr>
          <p:cNvPr id="19" name="TextBox 19"/>
          <p:cNvSpPr txBox="1"/>
          <p:nvPr/>
        </p:nvSpPr>
        <p:spPr>
          <a:xfrm rot="-5400000">
            <a:off x="-577076" y="5619264"/>
            <a:ext cx="2032574" cy="732557"/>
          </a:xfrm>
          <a:prstGeom prst="rect">
            <a:avLst/>
          </a:prstGeom>
        </p:spPr>
        <p:txBody>
          <a:bodyPr lIns="0" tIns="0" rIns="0" bIns="0" rtlCol="0" anchor="t">
            <a:spAutoFit/>
          </a:bodyPr>
          <a:lstStyle/>
          <a:p>
            <a:pPr algn="l">
              <a:lnSpc>
                <a:spcPts val="5942"/>
              </a:lnSpc>
            </a:pPr>
            <a:r>
              <a:rPr lang="en-US" sz="4244">
                <a:solidFill>
                  <a:srgbClr val="FFFFFF"/>
                </a:solidFill>
                <a:latin typeface="Anton"/>
                <a:ea typeface="Anton"/>
                <a:cs typeface="Anton"/>
                <a:sym typeface="Anton"/>
              </a:rPr>
              <a:t>HÀN QUỐC</a:t>
            </a:r>
          </a:p>
        </p:txBody>
      </p:sp>
      <p:grpSp>
        <p:nvGrpSpPr>
          <p:cNvPr id="20" name="Group 20"/>
          <p:cNvGrpSpPr/>
          <p:nvPr/>
        </p:nvGrpSpPr>
        <p:grpSpPr>
          <a:xfrm>
            <a:off x="9827769" y="3515901"/>
            <a:ext cx="249653" cy="24965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23" name="Group 23"/>
          <p:cNvGrpSpPr/>
          <p:nvPr/>
        </p:nvGrpSpPr>
        <p:grpSpPr>
          <a:xfrm>
            <a:off x="9827769" y="4600788"/>
            <a:ext cx="249653" cy="24965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6" name="Freeform 26"/>
          <p:cNvSpPr/>
          <p:nvPr/>
        </p:nvSpPr>
        <p:spPr>
          <a:xfrm>
            <a:off x="9781324" y="6075450"/>
            <a:ext cx="342545" cy="205955"/>
          </a:xfrm>
          <a:custGeom>
            <a:avLst/>
            <a:gdLst/>
            <a:ahLst/>
            <a:cxnLst/>
            <a:rect l="l" t="t" r="r" b="b"/>
            <a:pathLst>
              <a:path w="342545" h="205955">
                <a:moveTo>
                  <a:pt x="0" y="0"/>
                </a:moveTo>
                <a:lnTo>
                  <a:pt x="342544" y="0"/>
                </a:lnTo>
                <a:lnTo>
                  <a:pt x="342544" y="205955"/>
                </a:lnTo>
                <a:lnTo>
                  <a:pt x="0" y="2059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7" name="Group 27"/>
          <p:cNvGrpSpPr/>
          <p:nvPr/>
        </p:nvGrpSpPr>
        <p:grpSpPr>
          <a:xfrm>
            <a:off x="9999042" y="7628147"/>
            <a:ext cx="7171154" cy="2036826"/>
            <a:chOff x="0" y="0"/>
            <a:chExt cx="1475546" cy="419100"/>
          </a:xfrm>
        </p:grpSpPr>
        <p:sp>
          <p:nvSpPr>
            <p:cNvPr id="28" name="Freeform 28"/>
            <p:cNvSpPr/>
            <p:nvPr/>
          </p:nvSpPr>
          <p:spPr>
            <a:xfrm>
              <a:off x="0" y="0"/>
              <a:ext cx="1475546" cy="419100"/>
            </a:xfrm>
            <a:custGeom>
              <a:avLst/>
              <a:gdLst/>
              <a:ahLst/>
              <a:cxnLst/>
              <a:rect l="l" t="t" r="r" b="b"/>
              <a:pathLst>
                <a:path w="1475546" h="419100">
                  <a:moveTo>
                    <a:pt x="21086" y="0"/>
                  </a:moveTo>
                  <a:lnTo>
                    <a:pt x="1454460" y="0"/>
                  </a:lnTo>
                  <a:cubicBezTo>
                    <a:pt x="1460053" y="0"/>
                    <a:pt x="1465416" y="2222"/>
                    <a:pt x="1469370" y="6176"/>
                  </a:cubicBezTo>
                  <a:cubicBezTo>
                    <a:pt x="1473325" y="10130"/>
                    <a:pt x="1475546" y="15493"/>
                    <a:pt x="1475546" y="21086"/>
                  </a:cubicBezTo>
                  <a:lnTo>
                    <a:pt x="1475546" y="398014"/>
                  </a:lnTo>
                  <a:cubicBezTo>
                    <a:pt x="1475546" y="409660"/>
                    <a:pt x="1466106" y="419100"/>
                    <a:pt x="1454460" y="419100"/>
                  </a:cubicBezTo>
                  <a:lnTo>
                    <a:pt x="21086" y="419100"/>
                  </a:lnTo>
                  <a:cubicBezTo>
                    <a:pt x="9440" y="419100"/>
                    <a:pt x="0" y="409660"/>
                    <a:pt x="0" y="398014"/>
                  </a:cubicBezTo>
                  <a:lnTo>
                    <a:pt x="0" y="21086"/>
                  </a:lnTo>
                  <a:cubicBezTo>
                    <a:pt x="0" y="9440"/>
                    <a:pt x="9440" y="0"/>
                    <a:pt x="21086" y="0"/>
                  </a:cubicBezTo>
                  <a:close/>
                </a:path>
              </a:pathLst>
            </a:custGeom>
            <a:solidFill>
              <a:srgbClr val="A30101"/>
            </a:solidFill>
          </p:spPr>
        </p:sp>
        <p:sp>
          <p:nvSpPr>
            <p:cNvPr id="29" name="TextBox 29"/>
            <p:cNvSpPr txBox="1"/>
            <p:nvPr/>
          </p:nvSpPr>
          <p:spPr>
            <a:xfrm>
              <a:off x="0" y="-38100"/>
              <a:ext cx="1475546" cy="457200"/>
            </a:xfrm>
            <a:prstGeom prst="rect">
              <a:avLst/>
            </a:prstGeom>
          </p:spPr>
          <p:txBody>
            <a:bodyPr lIns="50800" tIns="50800" rIns="50800" bIns="50800" rtlCol="0" anchor="ctr"/>
            <a:lstStyle/>
            <a:p>
              <a:pPr algn="ctr">
                <a:lnSpc>
                  <a:spcPts val="2520"/>
                </a:lnSpc>
              </a:pPr>
              <a:endParaRPr/>
            </a:p>
          </p:txBody>
        </p:sp>
      </p:grpSp>
      <p:sp>
        <p:nvSpPr>
          <p:cNvPr id="30" name="TextBox 30"/>
          <p:cNvSpPr txBox="1"/>
          <p:nvPr/>
        </p:nvSpPr>
        <p:spPr>
          <a:xfrm>
            <a:off x="10265264" y="3458751"/>
            <a:ext cx="6638709" cy="5997575"/>
          </a:xfrm>
          <a:prstGeom prst="rect">
            <a:avLst/>
          </a:prstGeom>
        </p:spPr>
        <p:txBody>
          <a:bodyPr lIns="0" tIns="0" rIns="0" bIns="0" rtlCol="0" anchor="t">
            <a:spAutoFit/>
          </a:bodyPr>
          <a:lstStyle/>
          <a:p>
            <a:pPr algn="just">
              <a:lnSpc>
                <a:spcPts val="2800"/>
              </a:lnSpc>
            </a:pPr>
            <a:r>
              <a:rPr lang="en-US" sz="2000">
                <a:solidFill>
                  <a:srgbClr val="FFFFFF"/>
                </a:solidFill>
                <a:latin typeface="Roboto Condensed"/>
                <a:ea typeface="Roboto Condensed"/>
                <a:cs typeface="Roboto Condensed"/>
                <a:sym typeface="Roboto Condensed"/>
              </a:rPr>
              <a:t>Chính phủ Hàn Quốc đã thông qua chiến lược mới để nâng cao hình ảnh quốc gia. </a:t>
            </a:r>
          </a:p>
          <a:p>
            <a:pPr algn="just">
              <a:lnSpc>
                <a:spcPts val="2800"/>
              </a:lnSpc>
            </a:pPr>
            <a:endParaRPr lang="en-US" sz="2000">
              <a:solidFill>
                <a:srgbClr val="FFFFFF"/>
              </a:solidFill>
              <a:latin typeface="Roboto Condensed"/>
              <a:ea typeface="Roboto Condensed"/>
              <a:cs typeface="Roboto Condensed"/>
              <a:sym typeface="Roboto Condensed"/>
            </a:endParaRPr>
          </a:p>
          <a:p>
            <a:pPr algn="just">
              <a:lnSpc>
                <a:spcPts val="2800"/>
              </a:lnSpc>
            </a:pPr>
            <a:r>
              <a:rPr lang="en-US" sz="2000">
                <a:solidFill>
                  <a:srgbClr val="FFFFFF"/>
                </a:solidFill>
                <a:latin typeface="Roboto Condensed"/>
                <a:ea typeface="Roboto Condensed"/>
                <a:cs typeface="Roboto Condensed"/>
                <a:sym typeface="Roboto Condensed"/>
              </a:rPr>
              <a:t>Bộ Văn hóa, Thể thao và Du lịch công bố kế hoạch toàn diện xem xét những tiến bộ nhanh chóng trong công nghệ kỹ thuật số cũng như vị thế thế giới của đất nước. </a:t>
            </a:r>
          </a:p>
          <a:p>
            <a:pPr algn="just">
              <a:lnSpc>
                <a:spcPts val="2800"/>
              </a:lnSpc>
            </a:pPr>
            <a:endParaRPr lang="en-US" sz="2000">
              <a:solidFill>
                <a:srgbClr val="FFFFFF"/>
              </a:solidFill>
              <a:latin typeface="Roboto Condensed"/>
              <a:ea typeface="Roboto Condensed"/>
              <a:cs typeface="Roboto Condensed"/>
              <a:sym typeface="Roboto Condensed"/>
            </a:endParaRPr>
          </a:p>
          <a:p>
            <a:pPr algn="just">
              <a:lnSpc>
                <a:spcPts val="2800"/>
              </a:lnSpc>
            </a:pPr>
            <a:r>
              <a:rPr lang="en-US" sz="2000" b="1">
                <a:solidFill>
                  <a:srgbClr val="FFFFFF"/>
                </a:solidFill>
                <a:latin typeface="Roboto Condensed Bold"/>
                <a:ea typeface="Roboto Condensed Bold"/>
                <a:cs typeface="Roboto Condensed Bold"/>
                <a:sym typeface="Roboto Condensed Bold"/>
              </a:rPr>
              <a:t>Trọng tâm là tích hợp các thông tin cậy, các thông điệp hướng ra nước ngoài, làm tăng độ tin cậy đối với những thông tin liên quan đến Hàn Quốc, đồng thời tạo sự thân thiện với người dùng và có tính tương tác hơn.</a:t>
            </a:r>
          </a:p>
          <a:p>
            <a:pPr algn="just">
              <a:lnSpc>
                <a:spcPts val="2800"/>
              </a:lnSpc>
            </a:pPr>
            <a:endParaRPr lang="en-US" sz="2000" b="1">
              <a:solidFill>
                <a:srgbClr val="FFFFFF"/>
              </a:solidFill>
              <a:latin typeface="Roboto Condensed Bold"/>
              <a:ea typeface="Roboto Condensed Bold"/>
              <a:cs typeface="Roboto Condensed Bold"/>
              <a:sym typeface="Roboto Condensed Bold"/>
            </a:endParaRPr>
          </a:p>
          <a:p>
            <a:pPr algn="just">
              <a:lnSpc>
                <a:spcPts val="2800"/>
              </a:lnSpc>
            </a:pPr>
            <a:r>
              <a:rPr lang="en-US" sz="2000" i="1">
                <a:solidFill>
                  <a:srgbClr val="FFFFFF"/>
                </a:solidFill>
                <a:latin typeface="Roboto Condensed Italics"/>
                <a:ea typeface="Roboto Condensed Italics"/>
                <a:cs typeface="Roboto Condensed Italics"/>
                <a:sym typeface="Roboto Condensed Italics"/>
              </a:rPr>
              <a:t>Những thông tin được cung cấp cho công chúng người nước ngoài dựa trên tầm nhìn Hàn Quốc là “Một quốc gia quan trọng toàn cầu trong quan hệ đối tác với thế giới” và các từ khóa hỗ trợ dựa trên các cụm từ: dữ liệu - đổi mới, sáng tạo, thân thiện, đáng tin cậy, phát triển và an toàn.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1028700" y="1580009"/>
            <a:ext cx="7866847" cy="10084553"/>
          </a:xfrm>
          <a:custGeom>
            <a:avLst/>
            <a:gdLst/>
            <a:ahLst/>
            <a:cxnLst/>
            <a:rect l="l" t="t" r="r" b="b"/>
            <a:pathLst>
              <a:path w="7866847" h="10084553">
                <a:moveTo>
                  <a:pt x="0" y="0"/>
                </a:moveTo>
                <a:lnTo>
                  <a:pt x="7866847" y="0"/>
                </a:lnTo>
                <a:lnTo>
                  <a:pt x="7866847" y="10084552"/>
                </a:lnTo>
                <a:lnTo>
                  <a:pt x="0" y="10084552"/>
                </a:lnTo>
                <a:lnTo>
                  <a:pt x="0" y="0"/>
                </a:lnTo>
                <a:close/>
              </a:path>
            </a:pathLst>
          </a:custGeom>
          <a:blipFill>
            <a:blip r:embed="rId6"/>
            <a:stretch>
              <a:fillRect l="-30011" r="-63483"/>
            </a:stretch>
          </a:blipFill>
        </p:spPr>
      </p:sp>
      <p:grpSp>
        <p:nvGrpSpPr>
          <p:cNvPr id="11" name="Group 11"/>
          <p:cNvGrpSpPr/>
          <p:nvPr/>
        </p:nvGrpSpPr>
        <p:grpSpPr>
          <a:xfrm>
            <a:off x="9629714" y="9756702"/>
            <a:ext cx="2633733" cy="995883"/>
            <a:chOff x="0" y="0"/>
            <a:chExt cx="812800" cy="307341"/>
          </a:xfrm>
        </p:grpSpPr>
        <p:sp>
          <p:nvSpPr>
            <p:cNvPr id="12" name="Freeform 12"/>
            <p:cNvSpPr/>
            <p:nvPr/>
          </p:nvSpPr>
          <p:spPr>
            <a:xfrm>
              <a:off x="0" y="0"/>
              <a:ext cx="812800" cy="307341"/>
            </a:xfrm>
            <a:custGeom>
              <a:avLst/>
              <a:gdLst/>
              <a:ahLst/>
              <a:cxnLst/>
              <a:rect l="l" t="t" r="r" b="b"/>
              <a:pathLst>
                <a:path w="812800" h="307341">
                  <a:moveTo>
                    <a:pt x="0" y="0"/>
                  </a:moveTo>
                  <a:lnTo>
                    <a:pt x="812800" y="0"/>
                  </a:lnTo>
                  <a:lnTo>
                    <a:pt x="812800" y="307341"/>
                  </a:lnTo>
                  <a:lnTo>
                    <a:pt x="0" y="307341"/>
                  </a:lnTo>
                  <a:close/>
                </a:path>
              </a:pathLst>
            </a:custGeom>
            <a:solidFill>
              <a:srgbClr val="FFFFFF"/>
            </a:solidFill>
          </p:spPr>
        </p:sp>
        <p:sp>
          <p:nvSpPr>
            <p:cNvPr id="13" name="TextBox 13"/>
            <p:cNvSpPr txBox="1"/>
            <p:nvPr/>
          </p:nvSpPr>
          <p:spPr>
            <a:xfrm>
              <a:off x="0" y="-38100"/>
              <a:ext cx="812800" cy="345441"/>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1028700" y="1580009"/>
            <a:ext cx="7866847" cy="8706991"/>
            <a:chOff x="0" y="0"/>
            <a:chExt cx="1218780" cy="1348941"/>
          </a:xfrm>
        </p:grpSpPr>
        <p:sp>
          <p:nvSpPr>
            <p:cNvPr id="15" name="Freeform 15"/>
            <p:cNvSpPr/>
            <p:nvPr/>
          </p:nvSpPr>
          <p:spPr>
            <a:xfrm>
              <a:off x="0" y="0"/>
              <a:ext cx="1218780" cy="1348941"/>
            </a:xfrm>
            <a:custGeom>
              <a:avLst/>
              <a:gdLst/>
              <a:ahLst/>
              <a:cxnLst/>
              <a:rect l="l" t="t" r="r" b="b"/>
              <a:pathLst>
                <a:path w="1218780" h="1348941">
                  <a:moveTo>
                    <a:pt x="0" y="0"/>
                  </a:moveTo>
                  <a:lnTo>
                    <a:pt x="1218780" y="0"/>
                  </a:lnTo>
                  <a:lnTo>
                    <a:pt x="1218780" y="1348941"/>
                  </a:lnTo>
                  <a:lnTo>
                    <a:pt x="0" y="1348941"/>
                  </a:lnTo>
                  <a:close/>
                </a:path>
              </a:pathLst>
            </a:custGeom>
            <a:blipFill>
              <a:blip r:embed="rId7"/>
              <a:stretch>
                <a:fillRect l="-46537" r="-19793"/>
              </a:stretch>
            </a:blipFill>
          </p:spPr>
        </p:sp>
      </p:grpSp>
      <p:grpSp>
        <p:nvGrpSpPr>
          <p:cNvPr id="16" name="Group 16"/>
          <p:cNvGrpSpPr/>
          <p:nvPr/>
        </p:nvGrpSpPr>
        <p:grpSpPr>
          <a:xfrm>
            <a:off x="5282984" y="9756702"/>
            <a:ext cx="4346730" cy="995883"/>
            <a:chOff x="0" y="0"/>
            <a:chExt cx="1341450" cy="307341"/>
          </a:xfrm>
        </p:grpSpPr>
        <p:sp>
          <p:nvSpPr>
            <p:cNvPr id="17" name="Freeform 17"/>
            <p:cNvSpPr/>
            <p:nvPr/>
          </p:nvSpPr>
          <p:spPr>
            <a:xfrm>
              <a:off x="0" y="0"/>
              <a:ext cx="1341450" cy="307341"/>
            </a:xfrm>
            <a:custGeom>
              <a:avLst/>
              <a:gdLst/>
              <a:ahLst/>
              <a:cxnLst/>
              <a:rect l="l" t="t" r="r" b="b"/>
              <a:pathLst>
                <a:path w="1341450" h="307341">
                  <a:moveTo>
                    <a:pt x="0" y="0"/>
                  </a:moveTo>
                  <a:lnTo>
                    <a:pt x="1341450" y="0"/>
                  </a:lnTo>
                  <a:lnTo>
                    <a:pt x="1341450" y="307341"/>
                  </a:lnTo>
                  <a:lnTo>
                    <a:pt x="0" y="307341"/>
                  </a:lnTo>
                  <a:close/>
                </a:path>
              </a:pathLst>
            </a:custGeom>
            <a:solidFill>
              <a:srgbClr val="BA1B1B"/>
            </a:solidFill>
          </p:spPr>
        </p:sp>
        <p:sp>
          <p:nvSpPr>
            <p:cNvPr id="18" name="TextBox 18"/>
            <p:cNvSpPr txBox="1"/>
            <p:nvPr/>
          </p:nvSpPr>
          <p:spPr>
            <a:xfrm>
              <a:off x="0" y="-38100"/>
              <a:ext cx="1341450" cy="345441"/>
            </a:xfrm>
            <a:prstGeom prst="rect">
              <a:avLst/>
            </a:prstGeom>
          </p:spPr>
          <p:txBody>
            <a:bodyPr lIns="50800" tIns="50800" rIns="50800" bIns="50800" rtlCol="0" anchor="ctr"/>
            <a:lstStyle/>
            <a:p>
              <a:pPr algn="ctr">
                <a:lnSpc>
                  <a:spcPts val="2520"/>
                </a:lnSpc>
              </a:pPr>
              <a:endParaRPr/>
            </a:p>
          </p:txBody>
        </p:sp>
      </p:grpSp>
      <p:sp>
        <p:nvSpPr>
          <p:cNvPr id="19" name="TextBox 19"/>
          <p:cNvSpPr txBox="1"/>
          <p:nvPr/>
        </p:nvSpPr>
        <p:spPr>
          <a:xfrm rot="-5400000">
            <a:off x="-577076" y="5619264"/>
            <a:ext cx="2032574" cy="732557"/>
          </a:xfrm>
          <a:prstGeom prst="rect">
            <a:avLst/>
          </a:prstGeom>
        </p:spPr>
        <p:txBody>
          <a:bodyPr lIns="0" tIns="0" rIns="0" bIns="0" rtlCol="0" anchor="t">
            <a:spAutoFit/>
          </a:bodyPr>
          <a:lstStyle/>
          <a:p>
            <a:pPr algn="l">
              <a:lnSpc>
                <a:spcPts val="5942"/>
              </a:lnSpc>
            </a:pPr>
            <a:r>
              <a:rPr lang="en-US" sz="4244">
                <a:solidFill>
                  <a:srgbClr val="FFFFFF"/>
                </a:solidFill>
                <a:latin typeface="Anton"/>
                <a:ea typeface="Anton"/>
                <a:cs typeface="Anton"/>
                <a:sym typeface="Anton"/>
              </a:rPr>
              <a:t>THÁI LAN</a:t>
            </a:r>
          </a:p>
        </p:txBody>
      </p:sp>
      <p:sp>
        <p:nvSpPr>
          <p:cNvPr id="20" name="Freeform 20"/>
          <p:cNvSpPr/>
          <p:nvPr/>
        </p:nvSpPr>
        <p:spPr>
          <a:xfrm>
            <a:off x="9629714" y="1580009"/>
            <a:ext cx="2681992" cy="1639368"/>
          </a:xfrm>
          <a:custGeom>
            <a:avLst/>
            <a:gdLst/>
            <a:ahLst/>
            <a:cxnLst/>
            <a:rect l="l" t="t" r="r" b="b"/>
            <a:pathLst>
              <a:path w="2681992" h="1639368">
                <a:moveTo>
                  <a:pt x="0" y="0"/>
                </a:moveTo>
                <a:lnTo>
                  <a:pt x="2681992" y="0"/>
                </a:lnTo>
                <a:lnTo>
                  <a:pt x="2681992" y="1639367"/>
                </a:lnTo>
                <a:lnTo>
                  <a:pt x="0" y="1639367"/>
                </a:lnTo>
                <a:lnTo>
                  <a:pt x="0" y="0"/>
                </a:lnTo>
                <a:close/>
              </a:path>
            </a:pathLst>
          </a:custGeom>
          <a:blipFill>
            <a:blip r:embed="rId8"/>
            <a:stretch>
              <a:fillRect/>
            </a:stretch>
          </a:blipFill>
        </p:spPr>
      </p:sp>
      <p:grpSp>
        <p:nvGrpSpPr>
          <p:cNvPr id="21" name="Group 21"/>
          <p:cNvGrpSpPr>
            <a:grpSpLocks noChangeAspect="1"/>
          </p:cNvGrpSpPr>
          <p:nvPr/>
        </p:nvGrpSpPr>
        <p:grpSpPr>
          <a:xfrm>
            <a:off x="14626498" y="5143500"/>
            <a:ext cx="3169410" cy="1817935"/>
            <a:chOff x="0" y="0"/>
            <a:chExt cx="7981950" cy="4578350"/>
          </a:xfrm>
        </p:grpSpPr>
        <p:sp>
          <p:nvSpPr>
            <p:cNvPr id="22" name="Freeform 22"/>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3" name="Freeform 23"/>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24" name="Freeform 24"/>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25" name="Freeform 25"/>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0B3276"/>
            </a:solidFill>
          </p:spPr>
        </p:sp>
        <p:sp>
          <p:nvSpPr>
            <p:cNvPr id="26" name="Freeform 26"/>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9"/>
              <a:stretch>
                <a:fillRect l="-5630" r="-5630"/>
              </a:stretch>
            </a:blipFill>
          </p:spPr>
        </p:sp>
      </p:grpSp>
      <p:grpSp>
        <p:nvGrpSpPr>
          <p:cNvPr id="27" name="Group 27"/>
          <p:cNvGrpSpPr>
            <a:grpSpLocks noChangeAspect="1"/>
          </p:cNvGrpSpPr>
          <p:nvPr/>
        </p:nvGrpSpPr>
        <p:grpSpPr>
          <a:xfrm>
            <a:off x="9586000" y="7505146"/>
            <a:ext cx="3203477" cy="1837476"/>
            <a:chOff x="0" y="0"/>
            <a:chExt cx="7981950" cy="4578350"/>
          </a:xfrm>
        </p:grpSpPr>
        <p:sp>
          <p:nvSpPr>
            <p:cNvPr id="28" name="Freeform 2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9" name="Freeform 29"/>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30" name="Freeform 3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31" name="Freeform 3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293C96"/>
            </a:solidFill>
          </p:spPr>
        </p:sp>
        <p:sp>
          <p:nvSpPr>
            <p:cNvPr id="32" name="Freeform 32"/>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10"/>
              <a:stretch>
                <a:fillRect r="-19820"/>
              </a:stretch>
            </a:blipFill>
          </p:spPr>
        </p:sp>
      </p:grpSp>
      <p:sp>
        <p:nvSpPr>
          <p:cNvPr id="33" name="TextBox 33"/>
          <p:cNvSpPr txBox="1"/>
          <p:nvPr/>
        </p:nvSpPr>
        <p:spPr>
          <a:xfrm>
            <a:off x="9629714" y="3526167"/>
            <a:ext cx="8022412" cy="1088068"/>
          </a:xfrm>
          <a:prstGeom prst="rect">
            <a:avLst/>
          </a:prstGeom>
        </p:spPr>
        <p:txBody>
          <a:bodyPr lIns="0" tIns="0" rIns="0" bIns="0" rtlCol="0" anchor="t">
            <a:spAutoFit/>
          </a:bodyPr>
          <a:lstStyle/>
          <a:p>
            <a:pPr algn="l">
              <a:lnSpc>
                <a:spcPts val="4412"/>
              </a:lnSpc>
            </a:pPr>
            <a:r>
              <a:rPr lang="en-US" sz="2941" b="1">
                <a:solidFill>
                  <a:srgbClr val="FFFFFF"/>
                </a:solidFill>
                <a:latin typeface="Roboto Condensed Bold"/>
                <a:ea typeface="Roboto Condensed Bold"/>
                <a:cs typeface="Roboto Condensed Bold"/>
                <a:sym typeface="Roboto Condensed Bold"/>
              </a:rPr>
              <a:t>QUẢNG BÁ HÌNH ẢNH QUỐC GIA TRÊN </a:t>
            </a:r>
          </a:p>
          <a:p>
            <a:pPr algn="l">
              <a:lnSpc>
                <a:spcPts val="4412"/>
              </a:lnSpc>
            </a:pPr>
            <a:r>
              <a:rPr lang="en-US" sz="2941" b="1">
                <a:solidFill>
                  <a:srgbClr val="FFFFFF"/>
                </a:solidFill>
                <a:latin typeface="Roboto Condensed Bold"/>
                <a:ea typeface="Roboto Condensed Bold"/>
                <a:cs typeface="Roboto Condensed Bold"/>
                <a:sym typeface="Roboto Condensed Bold"/>
              </a:rPr>
              <a:t>CÁC NỀN TẢNG TRỰC TUYẾN VÀ KHÔNG GIAN MẠNG</a:t>
            </a:r>
          </a:p>
        </p:txBody>
      </p:sp>
      <p:grpSp>
        <p:nvGrpSpPr>
          <p:cNvPr id="34" name="Group 34"/>
          <p:cNvGrpSpPr/>
          <p:nvPr/>
        </p:nvGrpSpPr>
        <p:grpSpPr>
          <a:xfrm>
            <a:off x="9556551" y="5864470"/>
            <a:ext cx="4610907" cy="1035461"/>
            <a:chOff x="0" y="0"/>
            <a:chExt cx="6147876" cy="1380614"/>
          </a:xfrm>
        </p:grpSpPr>
        <p:grpSp>
          <p:nvGrpSpPr>
            <p:cNvPr id="35" name="Group 35"/>
            <p:cNvGrpSpPr/>
            <p:nvPr/>
          </p:nvGrpSpPr>
          <p:grpSpPr>
            <a:xfrm>
              <a:off x="0" y="0"/>
              <a:ext cx="6147876" cy="1380614"/>
              <a:chOff x="0" y="0"/>
              <a:chExt cx="2659637" cy="597268"/>
            </a:xfrm>
          </p:grpSpPr>
          <p:sp>
            <p:nvSpPr>
              <p:cNvPr id="36" name="Freeform 36"/>
              <p:cNvSpPr/>
              <p:nvPr/>
            </p:nvSpPr>
            <p:spPr>
              <a:xfrm>
                <a:off x="0" y="0"/>
                <a:ext cx="2659637" cy="597268"/>
              </a:xfrm>
              <a:custGeom>
                <a:avLst/>
                <a:gdLst/>
                <a:ahLst/>
                <a:cxnLst/>
                <a:rect l="l" t="t" r="r" b="b"/>
                <a:pathLst>
                  <a:path w="2659637" h="597268">
                    <a:moveTo>
                      <a:pt x="15111" y="0"/>
                    </a:moveTo>
                    <a:lnTo>
                      <a:pt x="2644525" y="0"/>
                    </a:lnTo>
                    <a:cubicBezTo>
                      <a:pt x="2648533" y="0"/>
                      <a:pt x="2652377" y="1592"/>
                      <a:pt x="2655211" y="4426"/>
                    </a:cubicBezTo>
                    <a:cubicBezTo>
                      <a:pt x="2658045" y="7260"/>
                      <a:pt x="2659637" y="11104"/>
                      <a:pt x="2659637" y="15111"/>
                    </a:cubicBezTo>
                    <a:lnTo>
                      <a:pt x="2659637" y="582157"/>
                    </a:lnTo>
                    <a:cubicBezTo>
                      <a:pt x="2659637" y="586165"/>
                      <a:pt x="2658045" y="590008"/>
                      <a:pt x="2655211" y="592842"/>
                    </a:cubicBezTo>
                    <a:cubicBezTo>
                      <a:pt x="2652377" y="595676"/>
                      <a:pt x="2648533" y="597268"/>
                      <a:pt x="2644525" y="597268"/>
                    </a:cubicBezTo>
                    <a:lnTo>
                      <a:pt x="15111" y="597268"/>
                    </a:lnTo>
                    <a:cubicBezTo>
                      <a:pt x="11104" y="597268"/>
                      <a:pt x="7260" y="595676"/>
                      <a:pt x="4426" y="592842"/>
                    </a:cubicBezTo>
                    <a:cubicBezTo>
                      <a:pt x="1592" y="590008"/>
                      <a:pt x="0" y="586165"/>
                      <a:pt x="0" y="582157"/>
                    </a:cubicBezTo>
                    <a:lnTo>
                      <a:pt x="0" y="15111"/>
                    </a:lnTo>
                    <a:cubicBezTo>
                      <a:pt x="0" y="11104"/>
                      <a:pt x="1592" y="7260"/>
                      <a:pt x="4426" y="4426"/>
                    </a:cubicBezTo>
                    <a:cubicBezTo>
                      <a:pt x="7260" y="1592"/>
                      <a:pt x="11104" y="0"/>
                      <a:pt x="15111" y="0"/>
                    </a:cubicBezTo>
                    <a:close/>
                  </a:path>
                </a:pathLst>
              </a:custGeom>
              <a:solidFill>
                <a:srgbClr val="FFFFFF"/>
              </a:solidFill>
              <a:ln w="9525" cap="sq">
                <a:solidFill>
                  <a:srgbClr val="000000"/>
                </a:solidFill>
                <a:prstDash val="solid"/>
                <a:miter/>
              </a:ln>
            </p:spPr>
          </p:sp>
          <p:sp>
            <p:nvSpPr>
              <p:cNvPr id="37" name="TextBox 37"/>
              <p:cNvSpPr txBox="1"/>
              <p:nvPr/>
            </p:nvSpPr>
            <p:spPr>
              <a:xfrm>
                <a:off x="0" y="-38100"/>
                <a:ext cx="2659637" cy="635368"/>
              </a:xfrm>
              <a:prstGeom prst="rect">
                <a:avLst/>
              </a:prstGeom>
            </p:spPr>
            <p:txBody>
              <a:bodyPr lIns="50800" tIns="50800" rIns="50800" bIns="50800" rtlCol="0" anchor="ctr"/>
              <a:lstStyle/>
              <a:p>
                <a:pPr algn="ctr">
                  <a:lnSpc>
                    <a:spcPts val="3499"/>
                  </a:lnSpc>
                </a:pPr>
                <a:endParaRPr/>
              </a:p>
            </p:txBody>
          </p:sp>
        </p:grpSp>
        <p:sp>
          <p:nvSpPr>
            <p:cNvPr id="38" name="TextBox 38"/>
            <p:cNvSpPr txBox="1"/>
            <p:nvPr/>
          </p:nvSpPr>
          <p:spPr>
            <a:xfrm>
              <a:off x="282278" y="103382"/>
              <a:ext cx="4098019" cy="295870"/>
            </a:xfrm>
            <a:prstGeom prst="rect">
              <a:avLst/>
            </a:prstGeom>
          </p:spPr>
          <p:txBody>
            <a:bodyPr lIns="0" tIns="0" rIns="0" bIns="0" rtlCol="0" anchor="t">
              <a:spAutoFit/>
            </a:bodyPr>
            <a:lstStyle/>
            <a:p>
              <a:pPr algn="l">
                <a:lnSpc>
                  <a:spcPts val="1809"/>
                </a:lnSpc>
                <a:spcBef>
                  <a:spcPct val="0"/>
                </a:spcBef>
              </a:pPr>
              <a:r>
                <a:rPr lang="en-US" sz="1292" b="1">
                  <a:solidFill>
                    <a:srgbClr val="BA1B1B"/>
                  </a:solidFill>
                  <a:latin typeface="Roboto Condensed Bold"/>
                  <a:ea typeface="Roboto Condensed Bold"/>
                  <a:cs typeface="Roboto Condensed Bold"/>
                  <a:sym typeface="Roboto Condensed Bold"/>
                </a:rPr>
                <a:t>Website https://amazingthailand.com</a:t>
              </a:r>
            </a:p>
          </p:txBody>
        </p:sp>
        <p:sp>
          <p:nvSpPr>
            <p:cNvPr id="39" name="TextBox 39"/>
            <p:cNvSpPr txBox="1"/>
            <p:nvPr/>
          </p:nvSpPr>
          <p:spPr>
            <a:xfrm>
              <a:off x="282278" y="470380"/>
              <a:ext cx="5749914" cy="798800"/>
            </a:xfrm>
            <a:prstGeom prst="rect">
              <a:avLst/>
            </a:prstGeom>
          </p:spPr>
          <p:txBody>
            <a:bodyPr lIns="0" tIns="0" rIns="0" bIns="0" rtlCol="0" anchor="t">
              <a:spAutoFit/>
            </a:bodyPr>
            <a:lstStyle/>
            <a:p>
              <a:pPr algn="l">
                <a:lnSpc>
                  <a:spcPts val="1628"/>
                </a:lnSpc>
                <a:spcBef>
                  <a:spcPct val="0"/>
                </a:spcBef>
              </a:pPr>
              <a:r>
                <a:rPr lang="en-US" sz="1163">
                  <a:solidFill>
                    <a:srgbClr val="111111"/>
                  </a:solidFill>
                  <a:latin typeface="Roboto Condensed"/>
                  <a:ea typeface="Roboto Condensed"/>
                  <a:cs typeface="Roboto Condensed"/>
                  <a:sym typeface="Roboto Condensed"/>
                </a:rPr>
                <a:t>Tăng cường giới thiệu các loại hình du lịch chính của mình như du lịch dịch vụ giải trí, điểm đến tâm linh, du lịch văn hóa, du lịch ẩm thực, du lịch sinh thái... </a:t>
              </a:r>
            </a:p>
          </p:txBody>
        </p:sp>
      </p:grpSp>
      <p:grpSp>
        <p:nvGrpSpPr>
          <p:cNvPr id="40" name="Group 40"/>
          <p:cNvGrpSpPr/>
          <p:nvPr/>
        </p:nvGrpSpPr>
        <p:grpSpPr>
          <a:xfrm>
            <a:off x="13041219" y="7900426"/>
            <a:ext cx="4610907" cy="1328349"/>
            <a:chOff x="0" y="0"/>
            <a:chExt cx="2659637" cy="766211"/>
          </a:xfrm>
        </p:grpSpPr>
        <p:sp>
          <p:nvSpPr>
            <p:cNvPr id="41" name="Freeform 41"/>
            <p:cNvSpPr/>
            <p:nvPr/>
          </p:nvSpPr>
          <p:spPr>
            <a:xfrm>
              <a:off x="0" y="0"/>
              <a:ext cx="2659637" cy="766211"/>
            </a:xfrm>
            <a:custGeom>
              <a:avLst/>
              <a:gdLst/>
              <a:ahLst/>
              <a:cxnLst/>
              <a:rect l="l" t="t" r="r" b="b"/>
              <a:pathLst>
                <a:path w="2659637" h="766211">
                  <a:moveTo>
                    <a:pt x="15111" y="0"/>
                  </a:moveTo>
                  <a:lnTo>
                    <a:pt x="2644525" y="0"/>
                  </a:lnTo>
                  <a:cubicBezTo>
                    <a:pt x="2648533" y="0"/>
                    <a:pt x="2652377" y="1592"/>
                    <a:pt x="2655211" y="4426"/>
                  </a:cubicBezTo>
                  <a:cubicBezTo>
                    <a:pt x="2658045" y="7260"/>
                    <a:pt x="2659637" y="11104"/>
                    <a:pt x="2659637" y="15111"/>
                  </a:cubicBezTo>
                  <a:lnTo>
                    <a:pt x="2659637" y="751099"/>
                  </a:lnTo>
                  <a:cubicBezTo>
                    <a:pt x="2659637" y="755107"/>
                    <a:pt x="2658045" y="758951"/>
                    <a:pt x="2655211" y="761785"/>
                  </a:cubicBezTo>
                  <a:cubicBezTo>
                    <a:pt x="2652377" y="764619"/>
                    <a:pt x="2648533" y="766211"/>
                    <a:pt x="2644525" y="766211"/>
                  </a:cubicBezTo>
                  <a:lnTo>
                    <a:pt x="15111" y="766211"/>
                  </a:lnTo>
                  <a:cubicBezTo>
                    <a:pt x="11104" y="766211"/>
                    <a:pt x="7260" y="764619"/>
                    <a:pt x="4426" y="761785"/>
                  </a:cubicBezTo>
                  <a:cubicBezTo>
                    <a:pt x="1592" y="758951"/>
                    <a:pt x="0" y="755107"/>
                    <a:pt x="0" y="751099"/>
                  </a:cubicBezTo>
                  <a:lnTo>
                    <a:pt x="0" y="15111"/>
                  </a:lnTo>
                  <a:cubicBezTo>
                    <a:pt x="0" y="11104"/>
                    <a:pt x="1592" y="7260"/>
                    <a:pt x="4426" y="4426"/>
                  </a:cubicBezTo>
                  <a:cubicBezTo>
                    <a:pt x="7260" y="1592"/>
                    <a:pt x="11104" y="0"/>
                    <a:pt x="15111" y="0"/>
                  </a:cubicBezTo>
                  <a:close/>
                </a:path>
              </a:pathLst>
            </a:custGeom>
            <a:solidFill>
              <a:srgbClr val="FFFFFF"/>
            </a:solidFill>
            <a:ln w="9525" cap="sq">
              <a:solidFill>
                <a:srgbClr val="000000"/>
              </a:solidFill>
              <a:prstDash val="solid"/>
              <a:miter/>
            </a:ln>
          </p:spPr>
        </p:sp>
        <p:sp>
          <p:nvSpPr>
            <p:cNvPr id="42" name="TextBox 42"/>
            <p:cNvSpPr txBox="1"/>
            <p:nvPr/>
          </p:nvSpPr>
          <p:spPr>
            <a:xfrm>
              <a:off x="0" y="-38100"/>
              <a:ext cx="2659637" cy="804311"/>
            </a:xfrm>
            <a:prstGeom prst="rect">
              <a:avLst/>
            </a:prstGeom>
          </p:spPr>
          <p:txBody>
            <a:bodyPr lIns="50800" tIns="50800" rIns="50800" bIns="50800" rtlCol="0" anchor="ctr"/>
            <a:lstStyle/>
            <a:p>
              <a:pPr algn="ctr">
                <a:lnSpc>
                  <a:spcPts val="3499"/>
                </a:lnSpc>
              </a:pPr>
              <a:endParaRPr/>
            </a:p>
          </p:txBody>
        </p:sp>
      </p:grpSp>
      <p:sp>
        <p:nvSpPr>
          <p:cNvPr id="43" name="TextBox 43"/>
          <p:cNvSpPr txBox="1"/>
          <p:nvPr/>
        </p:nvSpPr>
        <p:spPr>
          <a:xfrm>
            <a:off x="13177877" y="8011496"/>
            <a:ext cx="4337592" cy="231428"/>
          </a:xfrm>
          <a:prstGeom prst="rect">
            <a:avLst/>
          </a:prstGeom>
        </p:spPr>
        <p:txBody>
          <a:bodyPr lIns="0" tIns="0" rIns="0" bIns="0" rtlCol="0" anchor="t">
            <a:spAutoFit/>
          </a:bodyPr>
          <a:lstStyle/>
          <a:p>
            <a:pPr algn="l">
              <a:lnSpc>
                <a:spcPts val="1809"/>
              </a:lnSpc>
              <a:spcBef>
                <a:spcPct val="0"/>
              </a:spcBef>
            </a:pPr>
            <a:r>
              <a:rPr lang="en-US" sz="1292" b="1">
                <a:solidFill>
                  <a:srgbClr val="BA1B1B"/>
                </a:solidFill>
                <a:latin typeface="Roboto Condensed Bold"/>
                <a:ea typeface="Roboto Condensed Bold"/>
                <a:cs typeface="Roboto Condensed Bold"/>
                <a:sym typeface="Roboto Condensed Bold"/>
              </a:rPr>
              <a:t>Website </a:t>
            </a:r>
            <a:r>
              <a:rPr lang="en-US" sz="1292" b="1" u="sng">
                <a:solidFill>
                  <a:srgbClr val="BA1B1B"/>
                </a:solidFill>
                <a:latin typeface="Roboto Condensed Bold"/>
                <a:ea typeface="Roboto Condensed Bold"/>
                <a:cs typeface="Roboto Condensed Bold"/>
                <a:sym typeface="Roboto Condensed Bold"/>
                <a:hlinkClick r:id="rId11" tooltip="https://virtualmart.tourismthailand.org"/>
              </a:rPr>
              <a:t>https://virtualmart.tourismthailand.org</a:t>
            </a:r>
          </a:p>
        </p:txBody>
      </p:sp>
      <p:sp>
        <p:nvSpPr>
          <p:cNvPr id="44" name="TextBox 44"/>
          <p:cNvSpPr txBox="1"/>
          <p:nvPr/>
        </p:nvSpPr>
        <p:spPr>
          <a:xfrm>
            <a:off x="13177877" y="8286745"/>
            <a:ext cx="4337592" cy="846327"/>
          </a:xfrm>
          <a:prstGeom prst="rect">
            <a:avLst/>
          </a:prstGeom>
        </p:spPr>
        <p:txBody>
          <a:bodyPr lIns="0" tIns="0" rIns="0" bIns="0" rtlCol="0" anchor="t">
            <a:spAutoFit/>
          </a:bodyPr>
          <a:lstStyle/>
          <a:p>
            <a:pPr algn="l">
              <a:lnSpc>
                <a:spcPts val="1652"/>
              </a:lnSpc>
              <a:spcBef>
                <a:spcPct val="0"/>
              </a:spcBef>
            </a:pPr>
            <a:r>
              <a:rPr lang="en-US" sz="1180">
                <a:solidFill>
                  <a:srgbClr val="111111"/>
                </a:solidFill>
                <a:latin typeface="Roboto Condensed"/>
                <a:ea typeface="Roboto Condensed"/>
                <a:cs typeface="Roboto Condensed"/>
                <a:sym typeface="Roboto Condensed"/>
              </a:rPr>
              <a:t>Sử dụng dữ liệu và công nghệ số để nắm bắt xu hướng, hành vi của du khách và phát triển sản phẩm du lịch phù hợp, trong đó có nền tảng trực tuyến thị trường du lịch ảo Thái Lan - Thai Tourism Virtual Mart - TTVM.</a:t>
            </a:r>
          </a:p>
          <a:p>
            <a:pPr algn="l">
              <a:lnSpc>
                <a:spcPts val="1652"/>
              </a:lnSpc>
              <a:spcBef>
                <a:spcPct val="0"/>
              </a:spcBef>
            </a:pPr>
            <a:endParaRPr lang="en-US" sz="1180">
              <a:solidFill>
                <a:srgbClr val="111111"/>
              </a:solidFill>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1109280" y="5304263"/>
            <a:ext cx="16214640" cy="3530939"/>
            <a:chOff x="0" y="0"/>
            <a:chExt cx="4309925" cy="938540"/>
          </a:xfrm>
        </p:grpSpPr>
        <p:sp>
          <p:nvSpPr>
            <p:cNvPr id="11" name="Freeform 11"/>
            <p:cNvSpPr/>
            <p:nvPr/>
          </p:nvSpPr>
          <p:spPr>
            <a:xfrm>
              <a:off x="0" y="0"/>
              <a:ext cx="4309925" cy="938540"/>
            </a:xfrm>
            <a:custGeom>
              <a:avLst/>
              <a:gdLst/>
              <a:ahLst/>
              <a:cxnLst/>
              <a:rect l="l" t="t" r="r" b="b"/>
              <a:pathLst>
                <a:path w="4309925" h="938540">
                  <a:moveTo>
                    <a:pt x="0" y="0"/>
                  </a:moveTo>
                  <a:lnTo>
                    <a:pt x="4309925" y="0"/>
                  </a:lnTo>
                  <a:lnTo>
                    <a:pt x="4309925" y="938540"/>
                  </a:lnTo>
                  <a:lnTo>
                    <a:pt x="0" y="938540"/>
                  </a:lnTo>
                  <a:close/>
                </a:path>
              </a:pathLst>
            </a:custGeom>
            <a:solidFill>
              <a:srgbClr val="FFFFFF"/>
            </a:solidFill>
          </p:spPr>
        </p:sp>
        <p:sp>
          <p:nvSpPr>
            <p:cNvPr id="12" name="TextBox 12"/>
            <p:cNvSpPr txBox="1"/>
            <p:nvPr/>
          </p:nvSpPr>
          <p:spPr>
            <a:xfrm>
              <a:off x="0" y="-38100"/>
              <a:ext cx="4309925" cy="976640"/>
            </a:xfrm>
            <a:prstGeom prst="rect">
              <a:avLst/>
            </a:prstGeom>
          </p:spPr>
          <p:txBody>
            <a:bodyPr lIns="50336" tIns="50336" rIns="50336" bIns="50336" rtlCol="0" anchor="ctr"/>
            <a:lstStyle/>
            <a:p>
              <a:pPr algn="ctr">
                <a:lnSpc>
                  <a:spcPts val="2520"/>
                </a:lnSpc>
              </a:pPr>
              <a:endParaRPr/>
            </a:p>
          </p:txBody>
        </p:sp>
      </p:grpSp>
      <p:grpSp>
        <p:nvGrpSpPr>
          <p:cNvPr id="13" name="Group 13"/>
          <p:cNvGrpSpPr/>
          <p:nvPr/>
        </p:nvGrpSpPr>
        <p:grpSpPr>
          <a:xfrm>
            <a:off x="1125240" y="8835202"/>
            <a:ext cx="16214640" cy="918091"/>
            <a:chOff x="0" y="0"/>
            <a:chExt cx="4309925" cy="244033"/>
          </a:xfrm>
        </p:grpSpPr>
        <p:sp>
          <p:nvSpPr>
            <p:cNvPr id="14" name="Freeform 14"/>
            <p:cNvSpPr/>
            <p:nvPr/>
          </p:nvSpPr>
          <p:spPr>
            <a:xfrm>
              <a:off x="0" y="0"/>
              <a:ext cx="4309925" cy="244033"/>
            </a:xfrm>
            <a:custGeom>
              <a:avLst/>
              <a:gdLst/>
              <a:ahLst/>
              <a:cxnLst/>
              <a:rect l="l" t="t" r="r" b="b"/>
              <a:pathLst>
                <a:path w="4309925" h="244033">
                  <a:moveTo>
                    <a:pt x="0" y="0"/>
                  </a:moveTo>
                  <a:lnTo>
                    <a:pt x="4309925" y="0"/>
                  </a:lnTo>
                  <a:lnTo>
                    <a:pt x="4309925" y="244033"/>
                  </a:lnTo>
                  <a:lnTo>
                    <a:pt x="0" y="244033"/>
                  </a:lnTo>
                  <a:close/>
                </a:path>
              </a:pathLst>
            </a:custGeom>
            <a:solidFill>
              <a:srgbClr val="BA1B1B"/>
            </a:solidFill>
          </p:spPr>
        </p:sp>
        <p:sp>
          <p:nvSpPr>
            <p:cNvPr id="15" name="TextBox 15"/>
            <p:cNvSpPr txBox="1"/>
            <p:nvPr/>
          </p:nvSpPr>
          <p:spPr>
            <a:xfrm>
              <a:off x="0" y="-38100"/>
              <a:ext cx="4309925" cy="282133"/>
            </a:xfrm>
            <a:prstGeom prst="rect">
              <a:avLst/>
            </a:prstGeom>
          </p:spPr>
          <p:txBody>
            <a:bodyPr lIns="50336" tIns="50336" rIns="50336" bIns="50336" rtlCol="0" anchor="ctr"/>
            <a:lstStyle/>
            <a:p>
              <a:pPr algn="ctr">
                <a:lnSpc>
                  <a:spcPts val="2520"/>
                </a:lnSpc>
              </a:pPr>
              <a:endParaRPr/>
            </a:p>
          </p:txBody>
        </p:sp>
      </p:grpSp>
      <p:sp>
        <p:nvSpPr>
          <p:cNvPr id="16" name="Freeform 16"/>
          <p:cNvSpPr/>
          <p:nvPr/>
        </p:nvSpPr>
        <p:spPr>
          <a:xfrm>
            <a:off x="1865658" y="3364269"/>
            <a:ext cx="4722897" cy="3034461"/>
          </a:xfrm>
          <a:custGeom>
            <a:avLst/>
            <a:gdLst/>
            <a:ahLst/>
            <a:cxnLst/>
            <a:rect l="l" t="t" r="r" b="b"/>
            <a:pathLst>
              <a:path w="4722897" h="3034461">
                <a:moveTo>
                  <a:pt x="0" y="0"/>
                </a:moveTo>
                <a:lnTo>
                  <a:pt x="4722897" y="0"/>
                </a:lnTo>
                <a:lnTo>
                  <a:pt x="4722897" y="3034461"/>
                </a:lnTo>
                <a:lnTo>
                  <a:pt x="0" y="3034461"/>
                </a:lnTo>
                <a:lnTo>
                  <a:pt x="0" y="0"/>
                </a:lnTo>
                <a:close/>
              </a:path>
            </a:pathLst>
          </a:custGeom>
          <a:blipFill>
            <a:blip r:embed="rId6"/>
            <a:stretch>
              <a:fillRect/>
            </a:stretch>
          </a:blipFill>
        </p:spPr>
      </p:sp>
      <p:sp>
        <p:nvSpPr>
          <p:cNvPr id="17" name="Freeform 17"/>
          <p:cNvSpPr/>
          <p:nvPr/>
        </p:nvSpPr>
        <p:spPr>
          <a:xfrm>
            <a:off x="14610916" y="4806778"/>
            <a:ext cx="612215" cy="1324902"/>
          </a:xfrm>
          <a:custGeom>
            <a:avLst/>
            <a:gdLst/>
            <a:ahLst/>
            <a:cxnLst/>
            <a:rect l="l" t="t" r="r" b="b"/>
            <a:pathLst>
              <a:path w="612215" h="1324902">
                <a:moveTo>
                  <a:pt x="0" y="0"/>
                </a:moveTo>
                <a:lnTo>
                  <a:pt x="612215" y="0"/>
                </a:lnTo>
                <a:lnTo>
                  <a:pt x="612215" y="1324902"/>
                </a:lnTo>
                <a:lnTo>
                  <a:pt x="0" y="1324902"/>
                </a:lnTo>
                <a:lnTo>
                  <a:pt x="0" y="0"/>
                </a:lnTo>
                <a:close/>
              </a:path>
            </a:pathLst>
          </a:custGeom>
          <a:blipFill>
            <a:blip r:embed="rId7"/>
            <a:stretch>
              <a:fillRect/>
            </a:stretch>
          </a:blipFill>
        </p:spPr>
      </p:sp>
      <p:sp>
        <p:nvSpPr>
          <p:cNvPr id="18" name="Freeform 18"/>
          <p:cNvSpPr/>
          <p:nvPr/>
        </p:nvSpPr>
        <p:spPr>
          <a:xfrm>
            <a:off x="14584279" y="4781384"/>
            <a:ext cx="665490" cy="1375689"/>
          </a:xfrm>
          <a:custGeom>
            <a:avLst/>
            <a:gdLst/>
            <a:ahLst/>
            <a:cxnLst/>
            <a:rect l="l" t="t" r="r" b="b"/>
            <a:pathLst>
              <a:path w="665490" h="1375689">
                <a:moveTo>
                  <a:pt x="0" y="0"/>
                </a:moveTo>
                <a:lnTo>
                  <a:pt x="665490" y="0"/>
                </a:lnTo>
                <a:lnTo>
                  <a:pt x="665490" y="1375690"/>
                </a:lnTo>
                <a:lnTo>
                  <a:pt x="0" y="1375690"/>
                </a:lnTo>
                <a:lnTo>
                  <a:pt x="0" y="0"/>
                </a:lnTo>
                <a:close/>
              </a:path>
            </a:pathLst>
          </a:custGeom>
          <a:blipFill>
            <a:blip r:embed="rId8"/>
            <a:stretch>
              <a:fillRect/>
            </a:stretch>
          </a:blipFill>
        </p:spPr>
      </p:sp>
      <p:sp>
        <p:nvSpPr>
          <p:cNvPr id="19" name="Freeform 19"/>
          <p:cNvSpPr/>
          <p:nvPr/>
        </p:nvSpPr>
        <p:spPr>
          <a:xfrm rot="-5400000">
            <a:off x="11676549" y="4145946"/>
            <a:ext cx="1705622" cy="2316634"/>
          </a:xfrm>
          <a:custGeom>
            <a:avLst/>
            <a:gdLst/>
            <a:ahLst/>
            <a:cxnLst/>
            <a:rect l="l" t="t" r="r" b="b"/>
            <a:pathLst>
              <a:path w="1705622" h="2316634">
                <a:moveTo>
                  <a:pt x="0" y="0"/>
                </a:moveTo>
                <a:lnTo>
                  <a:pt x="1705622" y="0"/>
                </a:lnTo>
                <a:lnTo>
                  <a:pt x="1705622" y="2316634"/>
                </a:lnTo>
                <a:lnTo>
                  <a:pt x="0" y="2316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Freeform 20"/>
          <p:cNvSpPr/>
          <p:nvPr/>
        </p:nvSpPr>
        <p:spPr>
          <a:xfrm>
            <a:off x="7486821" y="4251193"/>
            <a:ext cx="3229142" cy="1953631"/>
          </a:xfrm>
          <a:custGeom>
            <a:avLst/>
            <a:gdLst/>
            <a:ahLst/>
            <a:cxnLst/>
            <a:rect l="l" t="t" r="r" b="b"/>
            <a:pathLst>
              <a:path w="3229142" h="1953631">
                <a:moveTo>
                  <a:pt x="0" y="0"/>
                </a:moveTo>
                <a:lnTo>
                  <a:pt x="3229142" y="0"/>
                </a:lnTo>
                <a:lnTo>
                  <a:pt x="3229142" y="1953631"/>
                </a:lnTo>
                <a:lnTo>
                  <a:pt x="0" y="1953631"/>
                </a:lnTo>
                <a:lnTo>
                  <a:pt x="0" y="0"/>
                </a:lnTo>
                <a:close/>
              </a:path>
            </a:pathLst>
          </a:custGeom>
          <a:blipFill>
            <a:blip r:embed="rId11"/>
            <a:stretch>
              <a:fillRect/>
            </a:stretch>
          </a:blipFill>
        </p:spPr>
      </p:sp>
      <p:sp>
        <p:nvSpPr>
          <p:cNvPr id="21" name="Freeform 21"/>
          <p:cNvSpPr/>
          <p:nvPr/>
        </p:nvSpPr>
        <p:spPr>
          <a:xfrm>
            <a:off x="7781403" y="4332971"/>
            <a:ext cx="2639979" cy="1651063"/>
          </a:xfrm>
          <a:custGeom>
            <a:avLst/>
            <a:gdLst/>
            <a:ahLst/>
            <a:cxnLst/>
            <a:rect l="l" t="t" r="r" b="b"/>
            <a:pathLst>
              <a:path w="2639979" h="1651063">
                <a:moveTo>
                  <a:pt x="0" y="0"/>
                </a:moveTo>
                <a:lnTo>
                  <a:pt x="2639979" y="0"/>
                </a:lnTo>
                <a:lnTo>
                  <a:pt x="2639979" y="1651063"/>
                </a:lnTo>
                <a:lnTo>
                  <a:pt x="0" y="1651063"/>
                </a:lnTo>
                <a:lnTo>
                  <a:pt x="0" y="0"/>
                </a:lnTo>
                <a:close/>
              </a:path>
            </a:pathLst>
          </a:custGeom>
          <a:blipFill>
            <a:blip r:embed="rId12"/>
            <a:stretch>
              <a:fillRect t="-3845" b="-3845"/>
            </a:stretch>
          </a:blipFill>
        </p:spPr>
      </p:sp>
      <p:sp>
        <p:nvSpPr>
          <p:cNvPr id="22" name="Freeform 22"/>
          <p:cNvSpPr/>
          <p:nvPr/>
        </p:nvSpPr>
        <p:spPr>
          <a:xfrm>
            <a:off x="2001183" y="3490315"/>
            <a:ext cx="4451847" cy="2379235"/>
          </a:xfrm>
          <a:custGeom>
            <a:avLst/>
            <a:gdLst/>
            <a:ahLst/>
            <a:cxnLst/>
            <a:rect l="l" t="t" r="r" b="b"/>
            <a:pathLst>
              <a:path w="4451847" h="2379235">
                <a:moveTo>
                  <a:pt x="0" y="0"/>
                </a:moveTo>
                <a:lnTo>
                  <a:pt x="4451847" y="0"/>
                </a:lnTo>
                <a:lnTo>
                  <a:pt x="4451847" y="2379235"/>
                </a:lnTo>
                <a:lnTo>
                  <a:pt x="0" y="2379235"/>
                </a:lnTo>
                <a:lnTo>
                  <a:pt x="0" y="0"/>
                </a:lnTo>
                <a:close/>
              </a:path>
            </a:pathLst>
          </a:custGeom>
          <a:blipFill>
            <a:blip r:embed="rId13"/>
            <a:stretch>
              <a:fillRect l="-898" r="-898"/>
            </a:stretch>
          </a:blipFill>
        </p:spPr>
      </p:sp>
      <p:sp>
        <p:nvSpPr>
          <p:cNvPr id="23" name="Freeform 23"/>
          <p:cNvSpPr/>
          <p:nvPr/>
        </p:nvSpPr>
        <p:spPr>
          <a:xfrm>
            <a:off x="11508041" y="4507979"/>
            <a:ext cx="2042638" cy="1582227"/>
          </a:xfrm>
          <a:custGeom>
            <a:avLst/>
            <a:gdLst/>
            <a:ahLst/>
            <a:cxnLst/>
            <a:rect l="l" t="t" r="r" b="b"/>
            <a:pathLst>
              <a:path w="2042638" h="1582227">
                <a:moveTo>
                  <a:pt x="0" y="0"/>
                </a:moveTo>
                <a:lnTo>
                  <a:pt x="2042638" y="0"/>
                </a:lnTo>
                <a:lnTo>
                  <a:pt x="2042638" y="1582227"/>
                </a:lnTo>
                <a:lnTo>
                  <a:pt x="0" y="1582227"/>
                </a:lnTo>
                <a:lnTo>
                  <a:pt x="0" y="0"/>
                </a:lnTo>
                <a:close/>
              </a:path>
            </a:pathLst>
          </a:custGeom>
          <a:blipFill>
            <a:blip r:embed="rId14"/>
            <a:stretch>
              <a:fillRect l="-6699" r="-6699" b="-3209"/>
            </a:stretch>
          </a:blipFill>
        </p:spPr>
      </p:sp>
      <p:sp>
        <p:nvSpPr>
          <p:cNvPr id="24" name="TextBox 24"/>
          <p:cNvSpPr txBox="1"/>
          <p:nvPr/>
        </p:nvSpPr>
        <p:spPr>
          <a:xfrm>
            <a:off x="4227106" y="1383200"/>
            <a:ext cx="12644827" cy="1526079"/>
          </a:xfrm>
          <a:prstGeom prst="rect">
            <a:avLst/>
          </a:prstGeom>
        </p:spPr>
        <p:txBody>
          <a:bodyPr lIns="0" tIns="0" rIns="0" bIns="0" rtlCol="0" anchor="t">
            <a:spAutoFit/>
          </a:bodyPr>
          <a:lstStyle/>
          <a:p>
            <a:pPr algn="ctr">
              <a:lnSpc>
                <a:spcPts val="6027"/>
              </a:lnSpc>
            </a:pPr>
            <a:r>
              <a:rPr lang="en-US" sz="4900" b="1">
                <a:solidFill>
                  <a:srgbClr val="FFFFFF"/>
                </a:solidFill>
                <a:latin typeface="Roboto Condensed Bold"/>
                <a:ea typeface="Roboto Condensed Bold"/>
                <a:cs typeface="Roboto Condensed Bold"/>
                <a:sym typeface="Roboto Condensed Bold"/>
              </a:rPr>
              <a:t> SINGAPORE SỬ DỤNG TRUYỀN THÔNG SỐ TRONG </a:t>
            </a:r>
          </a:p>
          <a:p>
            <a:pPr algn="ctr">
              <a:lnSpc>
                <a:spcPts val="6027"/>
              </a:lnSpc>
            </a:pPr>
            <a:r>
              <a:rPr lang="en-US" sz="4900" b="1">
                <a:solidFill>
                  <a:srgbClr val="FFFFFF"/>
                </a:solidFill>
                <a:latin typeface="Roboto Condensed Bold"/>
                <a:ea typeface="Roboto Condensed Bold"/>
                <a:cs typeface="Roboto Condensed Bold"/>
                <a:sym typeface="Roboto Condensed Bold"/>
              </a:rPr>
              <a:t>CÁC CHIẾN DỊCH QUẢNG BÁ HÌNH ẢNH QUỐC GIA</a:t>
            </a:r>
          </a:p>
        </p:txBody>
      </p:sp>
      <p:sp>
        <p:nvSpPr>
          <p:cNvPr id="25" name="TextBox 25"/>
          <p:cNvSpPr txBox="1"/>
          <p:nvPr/>
        </p:nvSpPr>
        <p:spPr>
          <a:xfrm>
            <a:off x="1865658" y="6813600"/>
            <a:ext cx="14030412" cy="1808708"/>
          </a:xfrm>
          <a:prstGeom prst="rect">
            <a:avLst/>
          </a:prstGeom>
        </p:spPr>
        <p:txBody>
          <a:bodyPr lIns="0" tIns="0" rIns="0" bIns="0" rtlCol="0" anchor="t">
            <a:spAutoFit/>
          </a:bodyPr>
          <a:lstStyle/>
          <a:p>
            <a:pPr algn="just">
              <a:lnSpc>
                <a:spcPts val="3639"/>
              </a:lnSpc>
              <a:spcBef>
                <a:spcPct val="0"/>
              </a:spcBef>
            </a:pPr>
            <a:r>
              <a:rPr lang="en-US" sz="2599" i="1">
                <a:solidFill>
                  <a:srgbClr val="000000"/>
                </a:solidFill>
                <a:latin typeface="Roboto Condensed Italics"/>
                <a:ea typeface="Roboto Condensed Italics"/>
                <a:cs typeface="Roboto Condensed Italics"/>
                <a:sym typeface="Roboto Condensed Italics"/>
              </a:rPr>
              <a:t>Những chiến dịch này thường sử dụng mạng xã hội, trang web, video, và các hình thức tương tác trực tuyến để đạt được hiệu quả truyền thông. Thông qua kết nối với Internet, thế giới biết đến các nghề thủ công, công thức nấu ăn và thực hành truyền thống của Singapore và đây cũng là một cách để duy trì di sản văn hóa cùng hình ảnh đất nước theo thời gian.</a:t>
            </a:r>
          </a:p>
        </p:txBody>
      </p:sp>
      <p:sp>
        <p:nvSpPr>
          <p:cNvPr id="26" name="Freeform 26"/>
          <p:cNvSpPr/>
          <p:nvPr/>
        </p:nvSpPr>
        <p:spPr>
          <a:xfrm>
            <a:off x="1513278" y="1421169"/>
            <a:ext cx="2201651" cy="1466850"/>
          </a:xfrm>
          <a:custGeom>
            <a:avLst/>
            <a:gdLst/>
            <a:ahLst/>
            <a:cxnLst/>
            <a:rect l="l" t="t" r="r" b="b"/>
            <a:pathLst>
              <a:path w="2201651" h="1466850">
                <a:moveTo>
                  <a:pt x="0" y="0"/>
                </a:moveTo>
                <a:lnTo>
                  <a:pt x="2201651" y="0"/>
                </a:lnTo>
                <a:lnTo>
                  <a:pt x="2201651" y="1466850"/>
                </a:lnTo>
                <a:lnTo>
                  <a:pt x="0" y="14668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10363098" y="1668695"/>
            <a:ext cx="8052295" cy="7352336"/>
          </a:xfrm>
          <a:custGeom>
            <a:avLst/>
            <a:gdLst/>
            <a:ahLst/>
            <a:cxnLst/>
            <a:rect l="l" t="t" r="r" b="b"/>
            <a:pathLst>
              <a:path w="8052295" h="7352336">
                <a:moveTo>
                  <a:pt x="0" y="0"/>
                </a:moveTo>
                <a:lnTo>
                  <a:pt x="8052296" y="0"/>
                </a:lnTo>
                <a:lnTo>
                  <a:pt x="8052296" y="7352336"/>
                </a:lnTo>
                <a:lnTo>
                  <a:pt x="0" y="7352336"/>
                </a:lnTo>
                <a:lnTo>
                  <a:pt x="0" y="0"/>
                </a:lnTo>
                <a:close/>
              </a:path>
            </a:pathLst>
          </a:custGeom>
          <a:blipFill>
            <a:blip r:embed="rId6"/>
            <a:stretch>
              <a:fillRect l="-26003" r="-36320"/>
            </a:stretch>
          </a:blipFill>
        </p:spPr>
      </p:sp>
      <p:sp>
        <p:nvSpPr>
          <p:cNvPr id="11" name="Freeform 11"/>
          <p:cNvSpPr/>
          <p:nvPr/>
        </p:nvSpPr>
        <p:spPr>
          <a:xfrm rot="-1892080">
            <a:off x="1113360" y="888635"/>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7">
              <a:alphaModFix amt="54000"/>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874490" y="4943733"/>
            <a:ext cx="9024790" cy="2445365"/>
          </a:xfrm>
          <a:prstGeom prst="rect">
            <a:avLst/>
          </a:prstGeom>
        </p:spPr>
        <p:txBody>
          <a:bodyPr lIns="0" tIns="0" rIns="0" bIns="0" rtlCol="0" anchor="t">
            <a:spAutoFit/>
          </a:bodyPr>
          <a:lstStyle/>
          <a:p>
            <a:pPr algn="l">
              <a:lnSpc>
                <a:spcPts val="9488"/>
              </a:lnSpc>
            </a:pPr>
            <a:r>
              <a:rPr lang="en-US" sz="9037" b="1">
                <a:solidFill>
                  <a:srgbClr val="F5F5F5"/>
                </a:solidFill>
                <a:latin typeface="Roboto Condensed Bold"/>
                <a:ea typeface="Roboto Condensed Bold"/>
                <a:cs typeface="Roboto Condensed Bold"/>
                <a:sym typeface="Roboto Condensed Bold"/>
              </a:rPr>
              <a:t>THÔNG TẤN XÃ VIỆT NAM</a:t>
            </a:r>
          </a:p>
        </p:txBody>
      </p:sp>
      <p:sp>
        <p:nvSpPr>
          <p:cNvPr id="13" name="TextBox 13"/>
          <p:cNvSpPr txBox="1"/>
          <p:nvPr/>
        </p:nvSpPr>
        <p:spPr>
          <a:xfrm>
            <a:off x="1028700" y="7507792"/>
            <a:ext cx="8600556" cy="2191347"/>
          </a:xfrm>
          <a:prstGeom prst="rect">
            <a:avLst/>
          </a:prstGeom>
        </p:spPr>
        <p:txBody>
          <a:bodyPr lIns="0" tIns="0" rIns="0" bIns="0" rtlCol="0" anchor="t">
            <a:spAutoFit/>
          </a:bodyPr>
          <a:lstStyle/>
          <a:p>
            <a:pPr algn="l">
              <a:lnSpc>
                <a:spcPts val="5788"/>
              </a:lnSpc>
            </a:pPr>
            <a:r>
              <a:rPr lang="en-US" sz="4452" b="1">
                <a:solidFill>
                  <a:srgbClr val="F5F5F5"/>
                </a:solidFill>
                <a:latin typeface="Roboto Condensed Bold"/>
                <a:ea typeface="Roboto Condensed Bold"/>
                <a:cs typeface="Roboto Condensed Bold"/>
                <a:sym typeface="Roboto Condensed Bold"/>
              </a:rPr>
              <a:t>HỆ SINH THÁI THÔNG TIN ĐỐI NGOẠI QUỐC GIA</a:t>
            </a:r>
          </a:p>
          <a:p>
            <a:pPr algn="l">
              <a:lnSpc>
                <a:spcPts val="5788"/>
              </a:lnSpc>
            </a:pPr>
            <a:endParaRPr lang="en-US" sz="4452" b="1">
              <a:solidFill>
                <a:srgbClr val="F5F5F5"/>
              </a:solidFill>
              <a:latin typeface="Roboto Condensed Bold"/>
              <a:ea typeface="Roboto Condensed Bold"/>
              <a:cs typeface="Roboto Condensed Bold"/>
              <a:sym typeface="Roboto Condensed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TextBox 10"/>
          <p:cNvSpPr txBox="1"/>
          <p:nvPr/>
        </p:nvSpPr>
        <p:spPr>
          <a:xfrm>
            <a:off x="1028700" y="7515336"/>
            <a:ext cx="8600556" cy="1457922"/>
          </a:xfrm>
          <a:prstGeom prst="rect">
            <a:avLst/>
          </a:prstGeom>
        </p:spPr>
        <p:txBody>
          <a:bodyPr lIns="0" tIns="0" rIns="0" bIns="0" rtlCol="0" anchor="t">
            <a:spAutoFit/>
          </a:bodyPr>
          <a:lstStyle/>
          <a:p>
            <a:pPr algn="l">
              <a:lnSpc>
                <a:spcPts val="5788"/>
              </a:lnSpc>
            </a:pPr>
            <a:r>
              <a:rPr lang="en-US" sz="4452" b="1">
                <a:solidFill>
                  <a:srgbClr val="F5F5F5"/>
                </a:solidFill>
                <a:latin typeface="Roboto Condensed Bold"/>
                <a:ea typeface="Roboto Condensed Bold"/>
                <a:cs typeface="Roboto Condensed Bold"/>
                <a:sym typeface="Roboto Condensed Bold"/>
              </a:rPr>
              <a:t>VAI TRÒ XÂY DỰNG </a:t>
            </a:r>
          </a:p>
          <a:p>
            <a:pPr algn="l">
              <a:lnSpc>
                <a:spcPts val="5788"/>
              </a:lnSpc>
            </a:pPr>
            <a:r>
              <a:rPr lang="en-US" sz="4452" b="1">
                <a:solidFill>
                  <a:srgbClr val="F5F5F5"/>
                </a:solidFill>
                <a:latin typeface="Roboto Condensed Bold"/>
                <a:ea typeface="Roboto Condensed Bold"/>
                <a:cs typeface="Roboto Condensed Bold"/>
                <a:sym typeface="Roboto Condensed Bold"/>
              </a:rPr>
              <a:t>SỨC MẠNH MỀM QUỐC GIA</a:t>
            </a:r>
          </a:p>
        </p:txBody>
      </p:sp>
      <p:sp>
        <p:nvSpPr>
          <p:cNvPr id="11" name="Freeform 11"/>
          <p:cNvSpPr/>
          <p:nvPr/>
        </p:nvSpPr>
        <p:spPr>
          <a:xfrm rot="-1892080">
            <a:off x="735328" y="1157050"/>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6">
              <a:alphaModFix amt="54000"/>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0348329" y="1485068"/>
            <a:ext cx="9558212" cy="7629967"/>
          </a:xfrm>
          <a:custGeom>
            <a:avLst/>
            <a:gdLst/>
            <a:ahLst/>
            <a:cxnLst/>
            <a:rect l="l" t="t" r="r" b="b"/>
            <a:pathLst>
              <a:path w="9558212" h="7629967">
                <a:moveTo>
                  <a:pt x="0" y="0"/>
                </a:moveTo>
                <a:lnTo>
                  <a:pt x="9558212" y="0"/>
                </a:lnTo>
                <a:lnTo>
                  <a:pt x="9558212" y="7629967"/>
                </a:lnTo>
                <a:lnTo>
                  <a:pt x="0" y="7629967"/>
                </a:lnTo>
                <a:lnTo>
                  <a:pt x="0" y="0"/>
                </a:lnTo>
                <a:close/>
              </a:path>
            </a:pathLst>
          </a:custGeom>
          <a:blipFill>
            <a:blip r:embed="rId8"/>
            <a:stretch>
              <a:fillRect l="-5434" r="-5434"/>
            </a:stretch>
          </a:blipFill>
        </p:spPr>
      </p:sp>
      <p:sp>
        <p:nvSpPr>
          <p:cNvPr id="13" name="TextBox 13"/>
          <p:cNvSpPr txBox="1"/>
          <p:nvPr/>
        </p:nvSpPr>
        <p:spPr>
          <a:xfrm>
            <a:off x="951595" y="6257320"/>
            <a:ext cx="8754766" cy="1119752"/>
          </a:xfrm>
          <a:prstGeom prst="rect">
            <a:avLst/>
          </a:prstGeom>
        </p:spPr>
        <p:txBody>
          <a:bodyPr lIns="0" tIns="0" rIns="0" bIns="0" rtlCol="0" anchor="t">
            <a:spAutoFit/>
          </a:bodyPr>
          <a:lstStyle/>
          <a:p>
            <a:pPr algn="l">
              <a:lnSpc>
                <a:spcPts val="8477"/>
              </a:lnSpc>
            </a:pPr>
            <a:r>
              <a:rPr lang="en-US" sz="8073" b="1">
                <a:solidFill>
                  <a:srgbClr val="F5F5F5"/>
                </a:solidFill>
                <a:latin typeface="Roboto Condensed Bold"/>
                <a:ea typeface="Roboto Condensed Bold"/>
                <a:cs typeface="Roboto Condensed Bold"/>
                <a:sym typeface="Roboto Condensed Bold"/>
              </a:rPr>
              <a:t>BÁO CHÍ ĐỐI NGOẠI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1028700" y="9622198"/>
            <a:ext cx="16364246" cy="926562"/>
            <a:chOff x="0" y="0"/>
            <a:chExt cx="4309925" cy="244033"/>
          </a:xfrm>
        </p:grpSpPr>
        <p:sp>
          <p:nvSpPr>
            <p:cNvPr id="11" name="Freeform 11"/>
            <p:cNvSpPr/>
            <p:nvPr/>
          </p:nvSpPr>
          <p:spPr>
            <a:xfrm>
              <a:off x="0" y="0"/>
              <a:ext cx="4309925" cy="244033"/>
            </a:xfrm>
            <a:custGeom>
              <a:avLst/>
              <a:gdLst/>
              <a:ahLst/>
              <a:cxnLst/>
              <a:rect l="l" t="t" r="r" b="b"/>
              <a:pathLst>
                <a:path w="4309925" h="244033">
                  <a:moveTo>
                    <a:pt x="0" y="0"/>
                  </a:moveTo>
                  <a:lnTo>
                    <a:pt x="4309925" y="0"/>
                  </a:lnTo>
                  <a:lnTo>
                    <a:pt x="4309925" y="244033"/>
                  </a:lnTo>
                  <a:lnTo>
                    <a:pt x="0" y="244033"/>
                  </a:lnTo>
                  <a:close/>
                </a:path>
              </a:pathLst>
            </a:custGeom>
            <a:solidFill>
              <a:srgbClr val="BA1B1B"/>
            </a:solidFill>
          </p:spPr>
        </p:sp>
        <p:sp>
          <p:nvSpPr>
            <p:cNvPr id="12" name="TextBox 12"/>
            <p:cNvSpPr txBox="1"/>
            <p:nvPr/>
          </p:nvSpPr>
          <p:spPr>
            <a:xfrm>
              <a:off x="0" y="-38100"/>
              <a:ext cx="4309925" cy="282133"/>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10266403" y="3592940"/>
            <a:ext cx="9143486" cy="5244593"/>
            <a:chOff x="0" y="0"/>
            <a:chExt cx="12191315" cy="6992791"/>
          </a:xfrm>
        </p:grpSpPr>
        <p:grpSp>
          <p:nvGrpSpPr>
            <p:cNvPr id="14" name="Group 14"/>
            <p:cNvGrpSpPr>
              <a:grpSpLocks noChangeAspect="1"/>
            </p:cNvGrpSpPr>
            <p:nvPr/>
          </p:nvGrpSpPr>
          <p:grpSpPr>
            <a:xfrm>
              <a:off x="0" y="0"/>
              <a:ext cx="12191315" cy="6992791"/>
              <a:chOff x="0" y="0"/>
              <a:chExt cx="7981950" cy="4578350"/>
            </a:xfrm>
          </p:grpSpPr>
          <p:sp>
            <p:nvSpPr>
              <p:cNvPr id="15" name="Freeform 1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6" name="Freeform 1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7" name="Freeform 1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8" name="Freeform 1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9" name="Freeform 1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t="-3228" b="-3228"/>
                </a:stretch>
              </a:blipFill>
            </p:spPr>
          </p:sp>
        </p:grpSp>
        <p:grpSp>
          <p:nvGrpSpPr>
            <p:cNvPr id="20" name="Group 20"/>
            <p:cNvGrpSpPr/>
            <p:nvPr/>
          </p:nvGrpSpPr>
          <p:grpSpPr>
            <a:xfrm>
              <a:off x="1435210" y="259489"/>
              <a:ext cx="9283190" cy="5963547"/>
              <a:chOff x="0" y="0"/>
              <a:chExt cx="666435" cy="428120"/>
            </a:xfrm>
          </p:grpSpPr>
          <p:sp>
            <p:nvSpPr>
              <p:cNvPr id="21" name="Freeform 21"/>
              <p:cNvSpPr/>
              <p:nvPr/>
            </p:nvSpPr>
            <p:spPr>
              <a:xfrm>
                <a:off x="0" y="0"/>
                <a:ext cx="666435" cy="428120"/>
              </a:xfrm>
              <a:custGeom>
                <a:avLst/>
                <a:gdLst/>
                <a:ahLst/>
                <a:cxnLst/>
                <a:rect l="l" t="t" r="r" b="b"/>
                <a:pathLst>
                  <a:path w="666435" h="428120">
                    <a:moveTo>
                      <a:pt x="0" y="0"/>
                    </a:moveTo>
                    <a:lnTo>
                      <a:pt x="666435" y="0"/>
                    </a:lnTo>
                    <a:lnTo>
                      <a:pt x="666435" y="428120"/>
                    </a:lnTo>
                    <a:lnTo>
                      <a:pt x="0" y="428120"/>
                    </a:lnTo>
                    <a:close/>
                  </a:path>
                </a:pathLst>
              </a:custGeom>
              <a:solidFill>
                <a:srgbClr val="FFFFFF"/>
              </a:solidFill>
            </p:spPr>
          </p:sp>
          <p:sp>
            <p:nvSpPr>
              <p:cNvPr id="22" name="TextBox 22"/>
              <p:cNvSpPr txBox="1"/>
              <p:nvPr/>
            </p:nvSpPr>
            <p:spPr>
              <a:xfrm>
                <a:off x="0" y="-38100"/>
                <a:ext cx="666435" cy="466220"/>
              </a:xfrm>
              <a:prstGeom prst="rect">
                <a:avLst/>
              </a:prstGeom>
            </p:spPr>
            <p:txBody>
              <a:bodyPr lIns="50800" tIns="50800" rIns="50800" bIns="50800" rtlCol="0" anchor="ctr"/>
              <a:lstStyle/>
              <a:p>
                <a:pPr algn="ctr">
                  <a:lnSpc>
                    <a:spcPts val="2519"/>
                  </a:lnSpc>
                </a:pPr>
                <a:endParaRPr/>
              </a:p>
            </p:txBody>
          </p:sp>
        </p:grpSp>
        <p:sp>
          <p:nvSpPr>
            <p:cNvPr id="23" name="Freeform 23"/>
            <p:cNvSpPr/>
            <p:nvPr/>
          </p:nvSpPr>
          <p:spPr>
            <a:xfrm>
              <a:off x="1509069" y="733485"/>
              <a:ext cx="9152696" cy="5115795"/>
            </a:xfrm>
            <a:custGeom>
              <a:avLst/>
              <a:gdLst/>
              <a:ahLst/>
              <a:cxnLst/>
              <a:rect l="l" t="t" r="r" b="b"/>
              <a:pathLst>
                <a:path w="9152696" h="5115795">
                  <a:moveTo>
                    <a:pt x="0" y="0"/>
                  </a:moveTo>
                  <a:lnTo>
                    <a:pt x="9152695" y="0"/>
                  </a:lnTo>
                  <a:lnTo>
                    <a:pt x="9152695" y="5115795"/>
                  </a:lnTo>
                  <a:lnTo>
                    <a:pt x="0" y="5115795"/>
                  </a:lnTo>
                  <a:lnTo>
                    <a:pt x="0" y="0"/>
                  </a:lnTo>
                  <a:close/>
                </a:path>
              </a:pathLst>
            </a:custGeom>
            <a:blipFill>
              <a:blip r:embed="rId7"/>
              <a:stretch>
                <a:fillRect l="-3103" r="-5692"/>
              </a:stretch>
            </a:blipFill>
          </p:spPr>
        </p:sp>
      </p:grpSp>
      <p:sp>
        <p:nvSpPr>
          <p:cNvPr id="24" name="TextBox 24"/>
          <p:cNvSpPr txBox="1"/>
          <p:nvPr/>
        </p:nvSpPr>
        <p:spPr>
          <a:xfrm>
            <a:off x="4012278" y="1686906"/>
            <a:ext cx="10453681" cy="1061224"/>
          </a:xfrm>
          <a:prstGeom prst="rect">
            <a:avLst/>
          </a:prstGeom>
        </p:spPr>
        <p:txBody>
          <a:bodyPr lIns="0" tIns="0" rIns="0" bIns="0" rtlCol="0" anchor="t">
            <a:spAutoFit/>
          </a:bodyPr>
          <a:lstStyle/>
          <a:p>
            <a:pPr algn="l">
              <a:lnSpc>
                <a:spcPts val="8071"/>
              </a:lnSpc>
            </a:pPr>
            <a:r>
              <a:rPr lang="en-US" sz="7687" b="1">
                <a:solidFill>
                  <a:srgbClr val="F5F5F5"/>
                </a:solidFill>
                <a:latin typeface="Roboto Condensed Bold"/>
                <a:ea typeface="Roboto Condensed Bold"/>
                <a:cs typeface="Roboto Condensed Bold"/>
                <a:sym typeface="Roboto Condensed Bold"/>
              </a:rPr>
              <a:t>THÔNG TẤN XÃ VIỆT NAM</a:t>
            </a:r>
          </a:p>
        </p:txBody>
      </p:sp>
      <p:sp>
        <p:nvSpPr>
          <p:cNvPr id="25" name="TextBox 25"/>
          <p:cNvSpPr txBox="1"/>
          <p:nvPr/>
        </p:nvSpPr>
        <p:spPr>
          <a:xfrm>
            <a:off x="1829196" y="4616060"/>
            <a:ext cx="7409922" cy="3081057"/>
          </a:xfrm>
          <a:prstGeom prst="rect">
            <a:avLst/>
          </a:prstGeom>
        </p:spPr>
        <p:txBody>
          <a:bodyPr lIns="0" tIns="0" rIns="0" bIns="0" rtlCol="0" anchor="t">
            <a:spAutoFit/>
          </a:bodyPr>
          <a:lstStyle/>
          <a:p>
            <a:pPr algn="just">
              <a:lnSpc>
                <a:spcPts val="4090"/>
              </a:lnSpc>
            </a:pPr>
            <a:r>
              <a:rPr lang="en-US" sz="2921">
                <a:solidFill>
                  <a:srgbClr val="FFFFFF"/>
                </a:solidFill>
                <a:latin typeface="Roboto Condensed"/>
                <a:ea typeface="Roboto Condensed"/>
                <a:cs typeface="Roboto Condensed"/>
                <a:sym typeface="Roboto Condensed"/>
              </a:rPr>
              <a:t>Trong hệ thống báo chí cách mạng Việt Nam, Thông tấn xã Việt Nam giữ vị trí đặc biệt với vai trò là cơ quan thông tấn quốc gia, cơ quan thông tin chiến lược tin cậy của Đảng và Nhà nước, đồng thời là một trong những lực lượng nòng cốt trong công tác thông tin đối ngoại.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1852189" y="5282049"/>
            <a:ext cx="15675987" cy="3383175"/>
            <a:chOff x="0" y="0"/>
            <a:chExt cx="4348736" cy="938540"/>
          </a:xfrm>
        </p:grpSpPr>
        <p:sp>
          <p:nvSpPr>
            <p:cNvPr id="11" name="Freeform 11"/>
            <p:cNvSpPr/>
            <p:nvPr/>
          </p:nvSpPr>
          <p:spPr>
            <a:xfrm>
              <a:off x="0" y="0"/>
              <a:ext cx="4348736" cy="938540"/>
            </a:xfrm>
            <a:custGeom>
              <a:avLst/>
              <a:gdLst/>
              <a:ahLst/>
              <a:cxnLst/>
              <a:rect l="l" t="t" r="r" b="b"/>
              <a:pathLst>
                <a:path w="4348736" h="938540">
                  <a:moveTo>
                    <a:pt x="0" y="0"/>
                  </a:moveTo>
                  <a:lnTo>
                    <a:pt x="4348736" y="0"/>
                  </a:lnTo>
                  <a:lnTo>
                    <a:pt x="4348736" y="938540"/>
                  </a:lnTo>
                  <a:lnTo>
                    <a:pt x="0" y="938540"/>
                  </a:lnTo>
                  <a:close/>
                </a:path>
              </a:pathLst>
            </a:custGeom>
            <a:solidFill>
              <a:srgbClr val="FFFFFF"/>
            </a:solidFill>
          </p:spPr>
        </p:sp>
        <p:sp>
          <p:nvSpPr>
            <p:cNvPr id="12" name="TextBox 12"/>
            <p:cNvSpPr txBox="1"/>
            <p:nvPr/>
          </p:nvSpPr>
          <p:spPr>
            <a:xfrm>
              <a:off x="0" y="-38100"/>
              <a:ext cx="4348736" cy="976640"/>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1867481" y="8665225"/>
            <a:ext cx="15536085" cy="879671"/>
            <a:chOff x="0" y="0"/>
            <a:chExt cx="4309925" cy="244033"/>
          </a:xfrm>
        </p:grpSpPr>
        <p:sp>
          <p:nvSpPr>
            <p:cNvPr id="14" name="Freeform 14"/>
            <p:cNvSpPr/>
            <p:nvPr/>
          </p:nvSpPr>
          <p:spPr>
            <a:xfrm>
              <a:off x="0" y="0"/>
              <a:ext cx="4309925" cy="244033"/>
            </a:xfrm>
            <a:custGeom>
              <a:avLst/>
              <a:gdLst/>
              <a:ahLst/>
              <a:cxnLst/>
              <a:rect l="l" t="t" r="r" b="b"/>
              <a:pathLst>
                <a:path w="4309925" h="244033">
                  <a:moveTo>
                    <a:pt x="0" y="0"/>
                  </a:moveTo>
                  <a:lnTo>
                    <a:pt x="4309925" y="0"/>
                  </a:lnTo>
                  <a:lnTo>
                    <a:pt x="4309925" y="244033"/>
                  </a:lnTo>
                  <a:lnTo>
                    <a:pt x="0" y="244033"/>
                  </a:lnTo>
                  <a:close/>
                </a:path>
              </a:pathLst>
            </a:custGeom>
            <a:solidFill>
              <a:srgbClr val="BA1B1B"/>
            </a:solidFill>
          </p:spPr>
        </p:sp>
        <p:sp>
          <p:nvSpPr>
            <p:cNvPr id="15" name="TextBox 15"/>
            <p:cNvSpPr txBox="1"/>
            <p:nvPr/>
          </p:nvSpPr>
          <p:spPr>
            <a:xfrm>
              <a:off x="0" y="-38100"/>
              <a:ext cx="4309925" cy="282133"/>
            </a:xfrm>
            <a:prstGeom prst="rect">
              <a:avLst/>
            </a:prstGeom>
          </p:spPr>
          <p:txBody>
            <a:bodyPr lIns="50800" tIns="50800" rIns="50800" bIns="50800" rtlCol="0" anchor="ctr"/>
            <a:lstStyle/>
            <a:p>
              <a:pPr algn="ctr">
                <a:lnSpc>
                  <a:spcPts val="2520"/>
                </a:lnSpc>
              </a:pPr>
              <a:endParaRPr/>
            </a:p>
          </p:txBody>
        </p:sp>
      </p:grpSp>
      <p:grpSp>
        <p:nvGrpSpPr>
          <p:cNvPr id="16" name="Group 16"/>
          <p:cNvGrpSpPr/>
          <p:nvPr/>
        </p:nvGrpSpPr>
        <p:grpSpPr>
          <a:xfrm>
            <a:off x="5912192" y="2550575"/>
            <a:ext cx="6680198" cy="4476001"/>
            <a:chOff x="0" y="0"/>
            <a:chExt cx="8906931" cy="5968002"/>
          </a:xfrm>
        </p:grpSpPr>
        <p:grpSp>
          <p:nvGrpSpPr>
            <p:cNvPr id="17" name="Group 17"/>
            <p:cNvGrpSpPr/>
            <p:nvPr/>
          </p:nvGrpSpPr>
          <p:grpSpPr>
            <a:xfrm rot="5400000">
              <a:off x="1469465" y="-1469465"/>
              <a:ext cx="5968002" cy="8906931"/>
              <a:chOff x="0" y="0"/>
              <a:chExt cx="1335014" cy="1992439"/>
            </a:xfrm>
          </p:grpSpPr>
          <p:sp>
            <p:nvSpPr>
              <p:cNvPr id="18" name="Freeform 18"/>
              <p:cNvSpPr/>
              <p:nvPr/>
            </p:nvSpPr>
            <p:spPr>
              <a:xfrm>
                <a:off x="0" y="0"/>
                <a:ext cx="1335014" cy="1992439"/>
              </a:xfrm>
              <a:custGeom>
                <a:avLst/>
                <a:gdLst/>
                <a:ahLst/>
                <a:cxnLst/>
                <a:rect l="l" t="t" r="r" b="b"/>
                <a:pathLst>
                  <a:path w="1335014" h="1992439">
                    <a:moveTo>
                      <a:pt x="0" y="0"/>
                    </a:moveTo>
                    <a:lnTo>
                      <a:pt x="1335014" y="0"/>
                    </a:lnTo>
                    <a:lnTo>
                      <a:pt x="1335014" y="1992439"/>
                    </a:lnTo>
                    <a:lnTo>
                      <a:pt x="0" y="1992439"/>
                    </a:lnTo>
                    <a:close/>
                  </a:path>
                </a:pathLst>
              </a:custGeom>
              <a:solidFill>
                <a:srgbClr val="C40F32"/>
              </a:solidFill>
            </p:spPr>
          </p:sp>
          <p:sp>
            <p:nvSpPr>
              <p:cNvPr id="19" name="TextBox 19"/>
              <p:cNvSpPr txBox="1"/>
              <p:nvPr/>
            </p:nvSpPr>
            <p:spPr>
              <a:xfrm>
                <a:off x="0" y="-38100"/>
                <a:ext cx="1335014" cy="2030539"/>
              </a:xfrm>
              <a:prstGeom prst="rect">
                <a:avLst/>
              </a:prstGeom>
            </p:spPr>
            <p:txBody>
              <a:bodyPr lIns="50800" tIns="50800" rIns="50800" bIns="50800" rtlCol="0" anchor="ctr"/>
              <a:lstStyle/>
              <a:p>
                <a:pPr algn="ctr">
                  <a:lnSpc>
                    <a:spcPts val="2520"/>
                  </a:lnSpc>
                </a:pPr>
                <a:endParaRPr/>
              </a:p>
            </p:txBody>
          </p:sp>
        </p:grpSp>
        <p:sp>
          <p:nvSpPr>
            <p:cNvPr id="20" name="Freeform 20"/>
            <p:cNvSpPr/>
            <p:nvPr/>
          </p:nvSpPr>
          <p:spPr>
            <a:xfrm>
              <a:off x="225182" y="149991"/>
              <a:ext cx="8456568" cy="5640531"/>
            </a:xfrm>
            <a:custGeom>
              <a:avLst/>
              <a:gdLst/>
              <a:ahLst/>
              <a:cxnLst/>
              <a:rect l="l" t="t" r="r" b="b"/>
              <a:pathLst>
                <a:path w="8456568" h="5640531">
                  <a:moveTo>
                    <a:pt x="0" y="0"/>
                  </a:moveTo>
                  <a:lnTo>
                    <a:pt x="8456568" y="0"/>
                  </a:lnTo>
                  <a:lnTo>
                    <a:pt x="8456568" y="5640531"/>
                  </a:lnTo>
                  <a:lnTo>
                    <a:pt x="0" y="5640531"/>
                  </a:lnTo>
                  <a:lnTo>
                    <a:pt x="0" y="0"/>
                  </a:lnTo>
                  <a:close/>
                </a:path>
              </a:pathLst>
            </a:custGeom>
            <a:blipFill>
              <a:blip r:embed="rId6"/>
              <a:stretch>
                <a:fillRect/>
              </a:stretch>
            </a:blipFill>
          </p:spPr>
        </p:sp>
      </p:grpSp>
      <p:sp>
        <p:nvSpPr>
          <p:cNvPr id="21" name="TextBox 21"/>
          <p:cNvSpPr txBox="1"/>
          <p:nvPr/>
        </p:nvSpPr>
        <p:spPr>
          <a:xfrm>
            <a:off x="1390271" y="1455554"/>
            <a:ext cx="15869029" cy="742596"/>
          </a:xfrm>
          <a:prstGeom prst="rect">
            <a:avLst/>
          </a:prstGeom>
        </p:spPr>
        <p:txBody>
          <a:bodyPr lIns="0" tIns="0" rIns="0" bIns="0" rtlCol="0" anchor="t">
            <a:spAutoFit/>
          </a:bodyPr>
          <a:lstStyle/>
          <a:p>
            <a:pPr algn="ctr">
              <a:lnSpc>
                <a:spcPts val="5898"/>
              </a:lnSpc>
            </a:pPr>
            <a:r>
              <a:rPr lang="en-US" sz="4795" b="1">
                <a:solidFill>
                  <a:srgbClr val="F5F5F5"/>
                </a:solidFill>
                <a:latin typeface="Roboto Condensed Bold"/>
                <a:ea typeface="Roboto Condensed Bold"/>
                <a:cs typeface="Roboto Condensed Bold"/>
                <a:sym typeface="Roboto Condensed Bold"/>
              </a:rPr>
              <a:t>MẠNG LƯỚI CÁC CƠ QUAN THƯỜNG TRÚ TTXVN Ở NƯỚC NGOÀI</a:t>
            </a:r>
          </a:p>
        </p:txBody>
      </p:sp>
      <p:sp>
        <p:nvSpPr>
          <p:cNvPr id="22" name="TextBox 22"/>
          <p:cNvSpPr txBox="1"/>
          <p:nvPr/>
        </p:nvSpPr>
        <p:spPr>
          <a:xfrm>
            <a:off x="4965692" y="7322102"/>
            <a:ext cx="11901528" cy="1062836"/>
          </a:xfrm>
          <a:prstGeom prst="rect">
            <a:avLst/>
          </a:prstGeom>
        </p:spPr>
        <p:txBody>
          <a:bodyPr lIns="0" tIns="0" rIns="0" bIns="0" rtlCol="0" anchor="t">
            <a:spAutoFit/>
          </a:bodyPr>
          <a:lstStyle/>
          <a:p>
            <a:pPr algn="l">
              <a:lnSpc>
                <a:spcPts val="2843"/>
              </a:lnSpc>
              <a:spcBef>
                <a:spcPct val="0"/>
              </a:spcBef>
            </a:pPr>
            <a:r>
              <a:rPr lang="en-US" sz="2031" dirty="0" err="1">
                <a:solidFill>
                  <a:srgbClr val="000000"/>
                </a:solidFill>
                <a:latin typeface="Roboto Condensed"/>
                <a:ea typeface="Roboto Condensed"/>
                <a:cs typeface="Roboto Condensed"/>
                <a:sym typeface="Roboto Condensed"/>
              </a:rPr>
              <a:t>C</a:t>
            </a:r>
            <a:r>
              <a:rPr lang="en-US" sz="2031" dirty="0" err="1" smtClean="0">
                <a:solidFill>
                  <a:srgbClr val="000000"/>
                </a:solidFill>
                <a:latin typeface="Roboto Condensed"/>
                <a:ea typeface="Roboto Condensed"/>
                <a:cs typeface="Roboto Condensed"/>
                <a:sym typeface="Roboto Condensed"/>
              </a:rPr>
              <a:t>ơ</a:t>
            </a:r>
            <a:r>
              <a:rPr lang="en-US" sz="2031" dirty="0" smtClean="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quan</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thường</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trú</a:t>
            </a:r>
            <a:r>
              <a:rPr lang="en-US" sz="2031" dirty="0">
                <a:solidFill>
                  <a:srgbClr val="000000"/>
                </a:solidFill>
                <a:latin typeface="Roboto Condensed"/>
                <a:ea typeface="Roboto Condensed"/>
                <a:cs typeface="Roboto Condensed"/>
                <a:sym typeface="Roboto Condensed"/>
              </a:rPr>
              <a:t> ở 28 </a:t>
            </a:r>
            <a:r>
              <a:rPr lang="en-US" sz="2031" dirty="0" err="1">
                <a:solidFill>
                  <a:srgbClr val="000000"/>
                </a:solidFill>
                <a:latin typeface="Roboto Condensed"/>
                <a:ea typeface="Roboto Condensed"/>
                <a:cs typeface="Roboto Condensed"/>
                <a:sym typeface="Roboto Condensed"/>
              </a:rPr>
              <a:t>quốc</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gia</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và</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vùng</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lãnh</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thổ</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Lào</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Campuchia</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Thái</a:t>
            </a:r>
            <a:r>
              <a:rPr lang="en-US" sz="2031" dirty="0">
                <a:solidFill>
                  <a:srgbClr val="000000"/>
                </a:solidFill>
                <a:latin typeface="Roboto Condensed"/>
                <a:ea typeface="Roboto Condensed"/>
                <a:cs typeface="Roboto Condensed"/>
                <a:sym typeface="Roboto Condensed"/>
              </a:rPr>
              <a:t> Lan; Malaysia; Indonesia; Singapore; </a:t>
            </a:r>
            <a:r>
              <a:rPr lang="en-US" sz="2031" dirty="0" err="1">
                <a:solidFill>
                  <a:srgbClr val="000000"/>
                </a:solidFill>
                <a:latin typeface="Roboto Condensed"/>
                <a:ea typeface="Roboto Condensed"/>
                <a:cs typeface="Roboto Condensed"/>
                <a:sym typeface="Roboto Condensed"/>
              </a:rPr>
              <a:t>Trung</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Quốc</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Bắc</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Kinh</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Hồng</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Kông</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Hàn</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Quốc</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Nhật</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Bản</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Ấn</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Độ</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Pháp</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Nga</a:t>
            </a:r>
            <a:r>
              <a:rPr lang="en-US" sz="2031" dirty="0">
                <a:solidFill>
                  <a:srgbClr val="000000"/>
                </a:solidFill>
                <a:latin typeface="Roboto Condensed"/>
                <a:ea typeface="Roboto Condensed"/>
                <a:cs typeface="Roboto Condensed"/>
                <a:sym typeface="Roboto Condensed"/>
              </a:rPr>
              <a:t>, </a:t>
            </a:r>
            <a:r>
              <a:rPr lang="en-US" sz="2031" dirty="0" smtClean="0">
                <a:solidFill>
                  <a:srgbClr val="000000"/>
                </a:solidFill>
                <a:latin typeface="Roboto Condensed"/>
                <a:ea typeface="Roboto Condensed"/>
                <a:cs typeface="Roboto Condensed"/>
                <a:sym typeface="Roboto Condensed"/>
              </a:rPr>
              <a:t>Italy; </a:t>
            </a:r>
            <a:r>
              <a:rPr lang="en-US" sz="2031" dirty="0" err="1">
                <a:solidFill>
                  <a:srgbClr val="000000"/>
                </a:solidFill>
                <a:latin typeface="Roboto Condensed"/>
                <a:ea typeface="Roboto Condensed"/>
                <a:cs typeface="Roboto Condensed"/>
                <a:sym typeface="Roboto Condensed"/>
              </a:rPr>
              <a:t>Bỉ</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Đức</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Anh</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Thụy</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Sỹ</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Cộng</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hòa</a:t>
            </a:r>
            <a:r>
              <a:rPr lang="en-US" sz="2031" dirty="0">
                <a:solidFill>
                  <a:srgbClr val="000000"/>
                </a:solidFill>
                <a:latin typeface="Roboto Condensed"/>
                <a:ea typeface="Roboto Condensed"/>
                <a:cs typeface="Roboto Condensed"/>
                <a:sym typeface="Roboto Condensed"/>
              </a:rPr>
              <a:t> </a:t>
            </a:r>
            <a:r>
              <a:rPr lang="en-US" sz="2031" dirty="0" err="1">
                <a:solidFill>
                  <a:srgbClr val="000000"/>
                </a:solidFill>
                <a:latin typeface="Roboto Condensed"/>
                <a:ea typeface="Roboto Condensed"/>
                <a:cs typeface="Roboto Condensed"/>
                <a:sym typeface="Roboto Condensed"/>
              </a:rPr>
              <a:t>Séc</a:t>
            </a:r>
            <a:r>
              <a:rPr lang="en-US" sz="2031" dirty="0">
                <a:solidFill>
                  <a:srgbClr val="000000"/>
                </a:solidFill>
                <a:latin typeface="Roboto Condensed"/>
                <a:ea typeface="Roboto Condensed"/>
                <a:cs typeface="Roboto Condensed"/>
                <a:sym typeface="Roboto Condensed"/>
              </a:rPr>
              <a:t>, </a:t>
            </a:r>
            <a:r>
              <a:rPr lang="en-US" sz="2031" dirty="0" err="1" smtClean="0">
                <a:solidFill>
                  <a:srgbClr val="000000"/>
                </a:solidFill>
                <a:latin typeface="Roboto Condensed"/>
                <a:ea typeface="Roboto Condensed"/>
                <a:cs typeface="Roboto Condensed"/>
                <a:sym typeface="Roboto Condensed"/>
              </a:rPr>
              <a:t>Hoa</a:t>
            </a:r>
            <a:r>
              <a:rPr lang="en-US" sz="2031" dirty="0" smtClean="0">
                <a:solidFill>
                  <a:srgbClr val="000000"/>
                </a:solidFill>
                <a:latin typeface="Roboto Condensed"/>
                <a:ea typeface="Roboto Condensed"/>
                <a:cs typeface="Roboto Condensed"/>
                <a:sym typeface="Roboto Condensed"/>
              </a:rPr>
              <a:t> </a:t>
            </a:r>
            <a:r>
              <a:rPr lang="en-US" sz="2031" dirty="0" err="1" smtClean="0">
                <a:solidFill>
                  <a:srgbClr val="000000"/>
                </a:solidFill>
                <a:latin typeface="Roboto Condensed"/>
                <a:ea typeface="Roboto Condensed"/>
                <a:cs typeface="Roboto Condensed"/>
                <a:sym typeface="Roboto Condensed"/>
              </a:rPr>
              <a:t>Kỳ</a:t>
            </a:r>
            <a:r>
              <a:rPr lang="en-US" sz="2031" dirty="0" smtClean="0">
                <a:solidFill>
                  <a:srgbClr val="000000"/>
                </a:solidFill>
                <a:latin typeface="Roboto Condensed"/>
                <a:ea typeface="Roboto Condensed"/>
                <a:cs typeface="Roboto Condensed"/>
                <a:sym typeface="Roboto Condensed"/>
              </a:rPr>
              <a:t> </a:t>
            </a:r>
            <a:r>
              <a:rPr lang="en-US" sz="2031" dirty="0">
                <a:solidFill>
                  <a:srgbClr val="000000"/>
                </a:solidFill>
                <a:latin typeface="Roboto Condensed"/>
                <a:ea typeface="Roboto Condensed"/>
                <a:cs typeface="Roboto Condensed"/>
                <a:sym typeface="Roboto Condensed"/>
              </a:rPr>
              <a:t>(Washington </a:t>
            </a:r>
            <a:r>
              <a:rPr lang="en-US" sz="2031" dirty="0" err="1">
                <a:solidFill>
                  <a:srgbClr val="000000"/>
                </a:solidFill>
                <a:latin typeface="Roboto Condensed"/>
                <a:ea typeface="Roboto Condensed"/>
                <a:cs typeface="Roboto Condensed"/>
                <a:sym typeface="Roboto Condensed"/>
              </a:rPr>
              <a:t>và</a:t>
            </a:r>
            <a:r>
              <a:rPr lang="en-US" sz="2031" dirty="0">
                <a:solidFill>
                  <a:srgbClr val="000000"/>
                </a:solidFill>
                <a:latin typeface="Roboto Condensed"/>
                <a:ea typeface="Roboto Condensed"/>
                <a:cs typeface="Roboto Condensed"/>
                <a:sym typeface="Roboto Condensed"/>
              </a:rPr>
              <a:t> New York); Cuba; Mexico; Argentina; Canada; Ai </a:t>
            </a:r>
            <a:r>
              <a:rPr lang="en-US" sz="2031" dirty="0" err="1">
                <a:solidFill>
                  <a:srgbClr val="000000"/>
                </a:solidFill>
                <a:latin typeface="Roboto Condensed"/>
                <a:ea typeface="Roboto Condensed"/>
                <a:cs typeface="Roboto Condensed"/>
                <a:sym typeface="Roboto Condensed"/>
              </a:rPr>
              <a:t>Cập</a:t>
            </a:r>
            <a:r>
              <a:rPr lang="en-US" sz="2031" dirty="0">
                <a:solidFill>
                  <a:srgbClr val="000000"/>
                </a:solidFill>
                <a:latin typeface="Roboto Condensed"/>
                <a:ea typeface="Roboto Condensed"/>
                <a:cs typeface="Roboto Condensed"/>
                <a:sym typeface="Roboto Condensed"/>
              </a:rPr>
              <a:t>; Israel; Algeria; Nam Phi; Australia).</a:t>
            </a:r>
          </a:p>
        </p:txBody>
      </p:sp>
      <p:sp>
        <p:nvSpPr>
          <p:cNvPr id="23" name="TextBox 23"/>
          <p:cNvSpPr txBox="1"/>
          <p:nvPr/>
        </p:nvSpPr>
        <p:spPr>
          <a:xfrm>
            <a:off x="2112994" y="5336437"/>
            <a:ext cx="3088742" cy="3676054"/>
          </a:xfrm>
          <a:prstGeom prst="rect">
            <a:avLst/>
          </a:prstGeom>
        </p:spPr>
        <p:txBody>
          <a:bodyPr lIns="0" tIns="0" rIns="0" bIns="0" rtlCol="0" anchor="t">
            <a:spAutoFit/>
          </a:bodyPr>
          <a:lstStyle/>
          <a:p>
            <a:pPr algn="l">
              <a:lnSpc>
                <a:spcPts val="30033"/>
              </a:lnSpc>
              <a:spcBef>
                <a:spcPct val="0"/>
              </a:spcBef>
            </a:pPr>
            <a:r>
              <a:rPr lang="en-US" sz="21452">
                <a:solidFill>
                  <a:srgbClr val="FFF9FC"/>
                </a:solidFill>
                <a:latin typeface="Roboto Condensed"/>
                <a:ea typeface="Roboto Condensed"/>
                <a:cs typeface="Roboto Condensed"/>
                <a:sym typeface="Roboto Condensed"/>
              </a:rPr>
              <a:t>30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1028700" y="5143500"/>
            <a:ext cx="16380354" cy="4490080"/>
            <a:chOff x="0" y="0"/>
            <a:chExt cx="21840471" cy="5986774"/>
          </a:xfrm>
        </p:grpSpPr>
        <p:grpSp>
          <p:nvGrpSpPr>
            <p:cNvPr id="11" name="Group 11"/>
            <p:cNvGrpSpPr/>
            <p:nvPr/>
          </p:nvGrpSpPr>
          <p:grpSpPr>
            <a:xfrm>
              <a:off x="0" y="0"/>
              <a:ext cx="21818995" cy="4751357"/>
              <a:chOff x="0" y="0"/>
              <a:chExt cx="4309925" cy="938540"/>
            </a:xfrm>
          </p:grpSpPr>
          <p:sp>
            <p:nvSpPr>
              <p:cNvPr id="12" name="Freeform 12"/>
              <p:cNvSpPr/>
              <p:nvPr/>
            </p:nvSpPr>
            <p:spPr>
              <a:xfrm>
                <a:off x="0" y="0"/>
                <a:ext cx="4309925" cy="938540"/>
              </a:xfrm>
              <a:custGeom>
                <a:avLst/>
                <a:gdLst/>
                <a:ahLst/>
                <a:cxnLst/>
                <a:rect l="l" t="t" r="r" b="b"/>
                <a:pathLst>
                  <a:path w="4309925" h="938540">
                    <a:moveTo>
                      <a:pt x="0" y="0"/>
                    </a:moveTo>
                    <a:lnTo>
                      <a:pt x="4309925" y="0"/>
                    </a:lnTo>
                    <a:lnTo>
                      <a:pt x="4309925" y="938540"/>
                    </a:lnTo>
                    <a:lnTo>
                      <a:pt x="0" y="938540"/>
                    </a:lnTo>
                    <a:close/>
                  </a:path>
                </a:pathLst>
              </a:custGeom>
              <a:solidFill>
                <a:srgbClr val="FFFFFF"/>
              </a:solidFill>
            </p:spPr>
          </p:sp>
          <p:sp>
            <p:nvSpPr>
              <p:cNvPr id="13" name="TextBox 13"/>
              <p:cNvSpPr txBox="1"/>
              <p:nvPr/>
            </p:nvSpPr>
            <p:spPr>
              <a:xfrm>
                <a:off x="0" y="-38100"/>
                <a:ext cx="4309925" cy="976640"/>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21476" y="4751357"/>
              <a:ext cx="21818995" cy="1235416"/>
              <a:chOff x="0" y="0"/>
              <a:chExt cx="4309925" cy="244033"/>
            </a:xfrm>
          </p:grpSpPr>
          <p:sp>
            <p:nvSpPr>
              <p:cNvPr id="15" name="Freeform 15"/>
              <p:cNvSpPr/>
              <p:nvPr/>
            </p:nvSpPr>
            <p:spPr>
              <a:xfrm>
                <a:off x="0" y="0"/>
                <a:ext cx="4309925" cy="244033"/>
              </a:xfrm>
              <a:custGeom>
                <a:avLst/>
                <a:gdLst/>
                <a:ahLst/>
                <a:cxnLst/>
                <a:rect l="l" t="t" r="r" b="b"/>
                <a:pathLst>
                  <a:path w="4309925" h="244033">
                    <a:moveTo>
                      <a:pt x="0" y="0"/>
                    </a:moveTo>
                    <a:lnTo>
                      <a:pt x="4309925" y="0"/>
                    </a:lnTo>
                    <a:lnTo>
                      <a:pt x="4309925" y="244033"/>
                    </a:lnTo>
                    <a:lnTo>
                      <a:pt x="0" y="244033"/>
                    </a:lnTo>
                    <a:close/>
                  </a:path>
                </a:pathLst>
              </a:custGeom>
              <a:solidFill>
                <a:srgbClr val="BA1B1B"/>
              </a:solidFill>
            </p:spPr>
          </p:sp>
          <p:sp>
            <p:nvSpPr>
              <p:cNvPr id="16" name="TextBox 16"/>
              <p:cNvSpPr txBox="1"/>
              <p:nvPr/>
            </p:nvSpPr>
            <p:spPr>
              <a:xfrm>
                <a:off x="0" y="-38100"/>
                <a:ext cx="4309925" cy="282133"/>
              </a:xfrm>
              <a:prstGeom prst="rect">
                <a:avLst/>
              </a:prstGeom>
            </p:spPr>
            <p:txBody>
              <a:bodyPr lIns="50800" tIns="50800" rIns="50800" bIns="50800" rtlCol="0" anchor="ctr"/>
              <a:lstStyle/>
              <a:p>
                <a:pPr algn="ctr">
                  <a:lnSpc>
                    <a:spcPts val="2520"/>
                  </a:lnSpc>
                </a:pPr>
                <a:endParaRPr/>
              </a:p>
            </p:txBody>
          </p:sp>
        </p:grpSp>
      </p:grpSp>
      <p:grpSp>
        <p:nvGrpSpPr>
          <p:cNvPr id="17" name="Group 17"/>
          <p:cNvGrpSpPr/>
          <p:nvPr/>
        </p:nvGrpSpPr>
        <p:grpSpPr>
          <a:xfrm>
            <a:off x="1304629" y="6220594"/>
            <a:ext cx="1541021" cy="2187758"/>
            <a:chOff x="0" y="0"/>
            <a:chExt cx="2054694" cy="2917010"/>
          </a:xfrm>
        </p:grpSpPr>
        <p:grpSp>
          <p:nvGrpSpPr>
            <p:cNvPr id="18" name="Group 18"/>
            <p:cNvGrpSpPr/>
            <p:nvPr/>
          </p:nvGrpSpPr>
          <p:grpSpPr>
            <a:xfrm>
              <a:off x="0" y="379090"/>
              <a:ext cx="2054694" cy="2537920"/>
              <a:chOff x="0" y="0"/>
              <a:chExt cx="1012073" cy="1250094"/>
            </a:xfrm>
          </p:grpSpPr>
          <p:sp>
            <p:nvSpPr>
              <p:cNvPr id="19" name="Freeform 19"/>
              <p:cNvSpPr/>
              <p:nvPr/>
            </p:nvSpPr>
            <p:spPr>
              <a:xfrm>
                <a:off x="0" y="0"/>
                <a:ext cx="1012073" cy="1250094"/>
              </a:xfrm>
              <a:custGeom>
                <a:avLst/>
                <a:gdLst/>
                <a:ahLst/>
                <a:cxnLst/>
                <a:rect l="l" t="t" r="r" b="b"/>
                <a:pathLst>
                  <a:path w="1012073" h="1250094">
                    <a:moveTo>
                      <a:pt x="0" y="0"/>
                    </a:moveTo>
                    <a:lnTo>
                      <a:pt x="1012073" y="0"/>
                    </a:lnTo>
                    <a:lnTo>
                      <a:pt x="1012073" y="1250094"/>
                    </a:lnTo>
                    <a:lnTo>
                      <a:pt x="0" y="1250094"/>
                    </a:lnTo>
                    <a:close/>
                  </a:path>
                </a:pathLst>
              </a:custGeom>
              <a:solidFill>
                <a:srgbClr val="C40F32"/>
              </a:solidFill>
            </p:spPr>
          </p:sp>
          <p:sp>
            <p:nvSpPr>
              <p:cNvPr id="20" name="TextBox 20"/>
              <p:cNvSpPr txBox="1"/>
              <p:nvPr/>
            </p:nvSpPr>
            <p:spPr>
              <a:xfrm>
                <a:off x="0" y="-38100"/>
                <a:ext cx="1012073" cy="1288194"/>
              </a:xfrm>
              <a:prstGeom prst="rect">
                <a:avLst/>
              </a:prstGeom>
            </p:spPr>
            <p:txBody>
              <a:bodyPr lIns="50800" tIns="50800" rIns="50800" bIns="50800" rtlCol="0" anchor="ctr"/>
              <a:lstStyle/>
              <a:p>
                <a:pPr algn="ctr">
                  <a:lnSpc>
                    <a:spcPts val="2519"/>
                  </a:lnSpc>
                </a:pPr>
                <a:endParaRPr/>
              </a:p>
            </p:txBody>
          </p:sp>
        </p:grpSp>
        <p:grpSp>
          <p:nvGrpSpPr>
            <p:cNvPr id="21" name="Group 21"/>
            <p:cNvGrpSpPr/>
            <p:nvPr/>
          </p:nvGrpSpPr>
          <p:grpSpPr>
            <a:xfrm>
              <a:off x="148951" y="538617"/>
              <a:ext cx="1756793" cy="1714331"/>
              <a:chOff x="0" y="0"/>
              <a:chExt cx="867374" cy="846410"/>
            </a:xfrm>
          </p:grpSpPr>
          <p:sp>
            <p:nvSpPr>
              <p:cNvPr id="22" name="Freeform 22"/>
              <p:cNvSpPr/>
              <p:nvPr/>
            </p:nvSpPr>
            <p:spPr>
              <a:xfrm>
                <a:off x="0" y="0"/>
                <a:ext cx="867374" cy="846410"/>
              </a:xfrm>
              <a:custGeom>
                <a:avLst/>
                <a:gdLst/>
                <a:ahLst/>
                <a:cxnLst/>
                <a:rect l="l" t="t" r="r" b="b"/>
                <a:pathLst>
                  <a:path w="867374" h="846410">
                    <a:moveTo>
                      <a:pt x="0" y="0"/>
                    </a:moveTo>
                    <a:lnTo>
                      <a:pt x="867374" y="0"/>
                    </a:lnTo>
                    <a:lnTo>
                      <a:pt x="867374" y="846410"/>
                    </a:lnTo>
                    <a:lnTo>
                      <a:pt x="0" y="846410"/>
                    </a:lnTo>
                    <a:close/>
                  </a:path>
                </a:pathLst>
              </a:custGeom>
              <a:blipFill>
                <a:blip r:embed="rId6"/>
                <a:stretch>
                  <a:fillRect b="-42328"/>
                </a:stretch>
              </a:blipFill>
            </p:spPr>
          </p:sp>
        </p:grpSp>
        <p:sp>
          <p:nvSpPr>
            <p:cNvPr id="23" name="TextBox 23"/>
            <p:cNvSpPr txBox="1"/>
            <p:nvPr/>
          </p:nvSpPr>
          <p:spPr>
            <a:xfrm>
              <a:off x="196686" y="2364659"/>
              <a:ext cx="1661322" cy="203605"/>
            </a:xfrm>
            <a:prstGeom prst="rect">
              <a:avLst/>
            </a:prstGeom>
          </p:spPr>
          <p:txBody>
            <a:bodyPr lIns="0" tIns="0" rIns="0" bIns="0" rtlCol="0" anchor="t">
              <a:spAutoFit/>
            </a:bodyPr>
            <a:lstStyle/>
            <a:p>
              <a:pPr algn="ctr">
                <a:lnSpc>
                  <a:spcPts val="1260"/>
                </a:lnSpc>
              </a:pPr>
              <a:r>
                <a:rPr lang="en-US" sz="1025">
                  <a:solidFill>
                    <a:srgbClr val="FFFFFF"/>
                  </a:solidFill>
                  <a:latin typeface="Anton"/>
                  <a:ea typeface="Anton"/>
                  <a:cs typeface="Anton"/>
                  <a:sym typeface="Anton"/>
                </a:rPr>
                <a:t>VIỆT NAM NEWS</a:t>
              </a:r>
            </a:p>
          </p:txBody>
        </p:sp>
        <p:sp>
          <p:nvSpPr>
            <p:cNvPr id="24" name="TextBox 24"/>
            <p:cNvSpPr txBox="1"/>
            <p:nvPr/>
          </p:nvSpPr>
          <p:spPr>
            <a:xfrm>
              <a:off x="196686" y="2576912"/>
              <a:ext cx="1661322" cy="168425"/>
            </a:xfrm>
            <a:prstGeom prst="rect">
              <a:avLst/>
            </a:prstGeom>
          </p:spPr>
          <p:txBody>
            <a:bodyPr lIns="0" tIns="0" rIns="0" bIns="0" rtlCol="0" anchor="t">
              <a:spAutoFit/>
            </a:bodyPr>
            <a:lstStyle/>
            <a:p>
              <a:pPr algn="ctr">
                <a:lnSpc>
                  <a:spcPts val="986"/>
                </a:lnSpc>
              </a:pPr>
              <a:r>
                <a:rPr lang="en-US" sz="802">
                  <a:solidFill>
                    <a:srgbClr val="FFFFFF"/>
                  </a:solidFill>
                  <a:latin typeface="Roboto Condensed"/>
                  <a:ea typeface="Roboto Condensed"/>
                  <a:cs typeface="Roboto Condensed"/>
                  <a:sym typeface="Roboto Condensed"/>
                </a:rPr>
                <a:t>Báo in đối ngoại quốc gia</a:t>
              </a:r>
            </a:p>
          </p:txBody>
        </p:sp>
        <p:sp>
          <p:nvSpPr>
            <p:cNvPr id="25" name="Freeform 25"/>
            <p:cNvSpPr/>
            <p:nvPr/>
          </p:nvSpPr>
          <p:spPr>
            <a:xfrm>
              <a:off x="524599" y="0"/>
              <a:ext cx="1005748" cy="379090"/>
            </a:xfrm>
            <a:custGeom>
              <a:avLst/>
              <a:gdLst/>
              <a:ahLst/>
              <a:cxnLst/>
              <a:rect l="l" t="t" r="r" b="b"/>
              <a:pathLst>
                <a:path w="1005748" h="379090">
                  <a:moveTo>
                    <a:pt x="0" y="0"/>
                  </a:moveTo>
                  <a:lnTo>
                    <a:pt x="1005748" y="0"/>
                  </a:lnTo>
                  <a:lnTo>
                    <a:pt x="1005748" y="379090"/>
                  </a:lnTo>
                  <a:lnTo>
                    <a:pt x="0" y="379090"/>
                  </a:lnTo>
                  <a:lnTo>
                    <a:pt x="0" y="0"/>
                  </a:lnTo>
                  <a:close/>
                </a:path>
              </a:pathLst>
            </a:custGeom>
            <a:blipFill>
              <a:blip r:embed="rId7"/>
              <a:stretch>
                <a:fillRect t="-80235" b="-91045"/>
              </a:stretch>
            </a:blipFill>
          </p:spPr>
        </p:sp>
      </p:grpSp>
      <p:grpSp>
        <p:nvGrpSpPr>
          <p:cNvPr id="26" name="Group 26"/>
          <p:cNvGrpSpPr/>
          <p:nvPr/>
        </p:nvGrpSpPr>
        <p:grpSpPr>
          <a:xfrm>
            <a:off x="2971333" y="6345506"/>
            <a:ext cx="1558705" cy="2086068"/>
            <a:chOff x="0" y="0"/>
            <a:chExt cx="2078273" cy="2781424"/>
          </a:xfrm>
        </p:grpSpPr>
        <p:grpSp>
          <p:nvGrpSpPr>
            <p:cNvPr id="27" name="Group 27"/>
            <p:cNvGrpSpPr/>
            <p:nvPr/>
          </p:nvGrpSpPr>
          <p:grpSpPr>
            <a:xfrm>
              <a:off x="0" y="274208"/>
              <a:ext cx="2029837" cy="2507216"/>
              <a:chOff x="0" y="0"/>
              <a:chExt cx="1012073" cy="1250094"/>
            </a:xfrm>
          </p:grpSpPr>
          <p:sp>
            <p:nvSpPr>
              <p:cNvPr id="28" name="Freeform 28"/>
              <p:cNvSpPr/>
              <p:nvPr/>
            </p:nvSpPr>
            <p:spPr>
              <a:xfrm>
                <a:off x="0" y="0"/>
                <a:ext cx="1012073" cy="1250094"/>
              </a:xfrm>
              <a:custGeom>
                <a:avLst/>
                <a:gdLst/>
                <a:ahLst/>
                <a:cxnLst/>
                <a:rect l="l" t="t" r="r" b="b"/>
                <a:pathLst>
                  <a:path w="1012073" h="1250094">
                    <a:moveTo>
                      <a:pt x="0" y="0"/>
                    </a:moveTo>
                    <a:lnTo>
                      <a:pt x="1012073" y="0"/>
                    </a:lnTo>
                    <a:lnTo>
                      <a:pt x="1012073" y="1250094"/>
                    </a:lnTo>
                    <a:lnTo>
                      <a:pt x="0" y="1250094"/>
                    </a:lnTo>
                    <a:close/>
                  </a:path>
                </a:pathLst>
              </a:custGeom>
              <a:solidFill>
                <a:srgbClr val="C40F32"/>
              </a:solidFill>
            </p:spPr>
          </p:sp>
          <p:sp>
            <p:nvSpPr>
              <p:cNvPr id="29" name="TextBox 29"/>
              <p:cNvSpPr txBox="1"/>
              <p:nvPr/>
            </p:nvSpPr>
            <p:spPr>
              <a:xfrm>
                <a:off x="0" y="-38100"/>
                <a:ext cx="1012073" cy="1288194"/>
              </a:xfrm>
              <a:prstGeom prst="rect">
                <a:avLst/>
              </a:prstGeom>
            </p:spPr>
            <p:txBody>
              <a:bodyPr lIns="50800" tIns="50800" rIns="50800" bIns="50800" rtlCol="0" anchor="ctr"/>
              <a:lstStyle/>
              <a:p>
                <a:pPr algn="ctr">
                  <a:lnSpc>
                    <a:spcPts val="2519"/>
                  </a:lnSpc>
                </a:pPr>
                <a:endParaRPr/>
              </a:p>
            </p:txBody>
          </p:sp>
        </p:grpSp>
        <p:grpSp>
          <p:nvGrpSpPr>
            <p:cNvPr id="30" name="Group 30"/>
            <p:cNvGrpSpPr/>
            <p:nvPr/>
          </p:nvGrpSpPr>
          <p:grpSpPr>
            <a:xfrm>
              <a:off x="147149" y="431805"/>
              <a:ext cx="1735539" cy="1693591"/>
              <a:chOff x="0" y="0"/>
              <a:chExt cx="867374" cy="846410"/>
            </a:xfrm>
          </p:grpSpPr>
          <p:sp>
            <p:nvSpPr>
              <p:cNvPr id="31" name="Freeform 31"/>
              <p:cNvSpPr/>
              <p:nvPr/>
            </p:nvSpPr>
            <p:spPr>
              <a:xfrm>
                <a:off x="0" y="0"/>
                <a:ext cx="867374" cy="846410"/>
              </a:xfrm>
              <a:custGeom>
                <a:avLst/>
                <a:gdLst/>
                <a:ahLst/>
                <a:cxnLst/>
                <a:rect l="l" t="t" r="r" b="b"/>
                <a:pathLst>
                  <a:path w="867374" h="846410">
                    <a:moveTo>
                      <a:pt x="0" y="0"/>
                    </a:moveTo>
                    <a:lnTo>
                      <a:pt x="867374" y="0"/>
                    </a:lnTo>
                    <a:lnTo>
                      <a:pt x="867374" y="846410"/>
                    </a:lnTo>
                    <a:lnTo>
                      <a:pt x="0" y="846410"/>
                    </a:lnTo>
                    <a:close/>
                  </a:path>
                </a:pathLst>
              </a:custGeom>
              <a:blipFill>
                <a:blip r:embed="rId8"/>
                <a:stretch>
                  <a:fillRect l="-5330" r="-5330"/>
                </a:stretch>
              </a:blipFill>
            </p:spPr>
          </p:sp>
        </p:grpSp>
        <p:sp>
          <p:nvSpPr>
            <p:cNvPr id="32" name="Freeform 32"/>
            <p:cNvSpPr/>
            <p:nvPr/>
          </p:nvSpPr>
          <p:spPr>
            <a:xfrm>
              <a:off x="504146" y="0"/>
              <a:ext cx="1021545" cy="163517"/>
            </a:xfrm>
            <a:custGeom>
              <a:avLst/>
              <a:gdLst/>
              <a:ahLst/>
              <a:cxnLst/>
              <a:rect l="l" t="t" r="r" b="b"/>
              <a:pathLst>
                <a:path w="1021545" h="163517">
                  <a:moveTo>
                    <a:pt x="0" y="0"/>
                  </a:moveTo>
                  <a:lnTo>
                    <a:pt x="1021545" y="0"/>
                  </a:lnTo>
                  <a:lnTo>
                    <a:pt x="1021545" y="163517"/>
                  </a:lnTo>
                  <a:lnTo>
                    <a:pt x="0" y="163517"/>
                  </a:lnTo>
                  <a:lnTo>
                    <a:pt x="0" y="0"/>
                  </a:lnTo>
                  <a:close/>
                </a:path>
              </a:pathLst>
            </a:custGeom>
            <a:blipFill>
              <a:blip r:embed="rId9"/>
              <a:stretch>
                <a:fillRect t="-929" r="-2484" b="-929"/>
              </a:stretch>
            </a:blipFill>
          </p:spPr>
        </p:sp>
        <p:sp>
          <p:nvSpPr>
            <p:cNvPr id="33" name="TextBox 33"/>
            <p:cNvSpPr txBox="1"/>
            <p:nvPr/>
          </p:nvSpPr>
          <p:spPr>
            <a:xfrm>
              <a:off x="0" y="2445325"/>
              <a:ext cx="2078273" cy="166503"/>
            </a:xfrm>
            <a:prstGeom prst="rect">
              <a:avLst/>
            </a:prstGeom>
          </p:spPr>
          <p:txBody>
            <a:bodyPr lIns="0" tIns="0" rIns="0" bIns="0" rtlCol="0" anchor="t">
              <a:spAutoFit/>
            </a:bodyPr>
            <a:lstStyle/>
            <a:p>
              <a:pPr algn="ctr">
                <a:lnSpc>
                  <a:spcPts val="974"/>
                </a:lnSpc>
              </a:pPr>
              <a:r>
                <a:rPr lang="en-US" sz="792">
                  <a:solidFill>
                    <a:srgbClr val="FFFFFF"/>
                  </a:solidFill>
                  <a:latin typeface="Roboto Condensed"/>
                  <a:ea typeface="Roboto Condensed"/>
                  <a:cs typeface="Roboto Condensed"/>
                  <a:sym typeface="Roboto Condensed"/>
                </a:rPr>
                <a:t>Báo Điện tử đối ngoại quốc gia</a:t>
              </a:r>
            </a:p>
          </p:txBody>
        </p:sp>
        <p:sp>
          <p:nvSpPr>
            <p:cNvPr id="34" name="TextBox 34"/>
            <p:cNvSpPr txBox="1"/>
            <p:nvPr/>
          </p:nvSpPr>
          <p:spPr>
            <a:xfrm>
              <a:off x="194307" y="2235755"/>
              <a:ext cx="1641223" cy="201142"/>
            </a:xfrm>
            <a:prstGeom prst="rect">
              <a:avLst/>
            </a:prstGeom>
          </p:spPr>
          <p:txBody>
            <a:bodyPr lIns="0" tIns="0" rIns="0" bIns="0" rtlCol="0" anchor="t">
              <a:spAutoFit/>
            </a:bodyPr>
            <a:lstStyle/>
            <a:p>
              <a:pPr algn="ctr">
                <a:lnSpc>
                  <a:spcPts val="1245"/>
                </a:lnSpc>
              </a:pPr>
              <a:r>
                <a:rPr lang="en-US" sz="1012">
                  <a:solidFill>
                    <a:srgbClr val="FFFFFF"/>
                  </a:solidFill>
                  <a:latin typeface="Anton"/>
                  <a:ea typeface="Anton"/>
                  <a:cs typeface="Anton"/>
                  <a:sym typeface="Anton"/>
                </a:rPr>
                <a:t>VIETNAMPLUS</a:t>
              </a:r>
            </a:p>
          </p:txBody>
        </p:sp>
      </p:grpSp>
      <p:grpSp>
        <p:nvGrpSpPr>
          <p:cNvPr id="35" name="Group 35"/>
          <p:cNvGrpSpPr/>
          <p:nvPr/>
        </p:nvGrpSpPr>
        <p:grpSpPr>
          <a:xfrm>
            <a:off x="6318709" y="6318329"/>
            <a:ext cx="1541021" cy="2140423"/>
            <a:chOff x="0" y="0"/>
            <a:chExt cx="2054694" cy="2853897"/>
          </a:xfrm>
        </p:grpSpPr>
        <p:grpSp>
          <p:nvGrpSpPr>
            <p:cNvPr id="36" name="Group 36"/>
            <p:cNvGrpSpPr/>
            <p:nvPr/>
          </p:nvGrpSpPr>
          <p:grpSpPr>
            <a:xfrm>
              <a:off x="0" y="315977"/>
              <a:ext cx="2054694" cy="2537920"/>
              <a:chOff x="0" y="0"/>
              <a:chExt cx="1012073" cy="1250094"/>
            </a:xfrm>
          </p:grpSpPr>
          <p:sp>
            <p:nvSpPr>
              <p:cNvPr id="37" name="Freeform 37"/>
              <p:cNvSpPr/>
              <p:nvPr/>
            </p:nvSpPr>
            <p:spPr>
              <a:xfrm>
                <a:off x="0" y="0"/>
                <a:ext cx="1012073" cy="1250094"/>
              </a:xfrm>
              <a:custGeom>
                <a:avLst/>
                <a:gdLst/>
                <a:ahLst/>
                <a:cxnLst/>
                <a:rect l="l" t="t" r="r" b="b"/>
                <a:pathLst>
                  <a:path w="1012073" h="1250094">
                    <a:moveTo>
                      <a:pt x="0" y="0"/>
                    </a:moveTo>
                    <a:lnTo>
                      <a:pt x="1012073" y="0"/>
                    </a:lnTo>
                    <a:lnTo>
                      <a:pt x="1012073" y="1250094"/>
                    </a:lnTo>
                    <a:lnTo>
                      <a:pt x="0" y="1250094"/>
                    </a:lnTo>
                    <a:close/>
                  </a:path>
                </a:pathLst>
              </a:custGeom>
              <a:solidFill>
                <a:srgbClr val="C40F32"/>
              </a:solidFill>
            </p:spPr>
          </p:sp>
          <p:sp>
            <p:nvSpPr>
              <p:cNvPr id="38" name="TextBox 38"/>
              <p:cNvSpPr txBox="1"/>
              <p:nvPr/>
            </p:nvSpPr>
            <p:spPr>
              <a:xfrm>
                <a:off x="0" y="-38100"/>
                <a:ext cx="1012073" cy="1288194"/>
              </a:xfrm>
              <a:prstGeom prst="rect">
                <a:avLst/>
              </a:prstGeom>
            </p:spPr>
            <p:txBody>
              <a:bodyPr lIns="50800" tIns="50800" rIns="50800" bIns="50800" rtlCol="0" anchor="ctr"/>
              <a:lstStyle/>
              <a:p>
                <a:pPr algn="ctr">
                  <a:lnSpc>
                    <a:spcPts val="2519"/>
                  </a:lnSpc>
                </a:pPr>
                <a:endParaRPr/>
              </a:p>
            </p:txBody>
          </p:sp>
        </p:grpSp>
        <p:grpSp>
          <p:nvGrpSpPr>
            <p:cNvPr id="39" name="Group 39"/>
            <p:cNvGrpSpPr/>
            <p:nvPr/>
          </p:nvGrpSpPr>
          <p:grpSpPr>
            <a:xfrm>
              <a:off x="148951" y="475503"/>
              <a:ext cx="1756793" cy="1714331"/>
              <a:chOff x="0" y="0"/>
              <a:chExt cx="867374" cy="846410"/>
            </a:xfrm>
          </p:grpSpPr>
          <p:sp>
            <p:nvSpPr>
              <p:cNvPr id="40" name="Freeform 40"/>
              <p:cNvSpPr/>
              <p:nvPr/>
            </p:nvSpPr>
            <p:spPr>
              <a:xfrm>
                <a:off x="0" y="0"/>
                <a:ext cx="867374" cy="846410"/>
              </a:xfrm>
              <a:custGeom>
                <a:avLst/>
                <a:gdLst/>
                <a:ahLst/>
                <a:cxnLst/>
                <a:rect l="l" t="t" r="r" b="b"/>
                <a:pathLst>
                  <a:path w="867374" h="846410">
                    <a:moveTo>
                      <a:pt x="0" y="0"/>
                    </a:moveTo>
                    <a:lnTo>
                      <a:pt x="867374" y="0"/>
                    </a:lnTo>
                    <a:lnTo>
                      <a:pt x="867374" y="846410"/>
                    </a:lnTo>
                    <a:lnTo>
                      <a:pt x="0" y="846410"/>
                    </a:lnTo>
                    <a:close/>
                  </a:path>
                </a:pathLst>
              </a:custGeom>
              <a:blipFill>
                <a:blip r:embed="rId10"/>
                <a:stretch>
                  <a:fillRect t="-5426" b="-31753"/>
                </a:stretch>
              </a:blipFill>
            </p:spPr>
          </p:sp>
        </p:grpSp>
        <p:sp>
          <p:nvSpPr>
            <p:cNvPr id="41" name="Freeform 41"/>
            <p:cNvSpPr/>
            <p:nvPr/>
          </p:nvSpPr>
          <p:spPr>
            <a:xfrm>
              <a:off x="537022" y="0"/>
              <a:ext cx="980650" cy="252863"/>
            </a:xfrm>
            <a:custGeom>
              <a:avLst/>
              <a:gdLst/>
              <a:ahLst/>
              <a:cxnLst/>
              <a:rect l="l" t="t" r="r" b="b"/>
              <a:pathLst>
                <a:path w="980650" h="252863">
                  <a:moveTo>
                    <a:pt x="0" y="0"/>
                  </a:moveTo>
                  <a:lnTo>
                    <a:pt x="980650" y="0"/>
                  </a:lnTo>
                  <a:lnTo>
                    <a:pt x="980650" y="252863"/>
                  </a:lnTo>
                  <a:lnTo>
                    <a:pt x="0" y="252863"/>
                  </a:lnTo>
                  <a:lnTo>
                    <a:pt x="0" y="0"/>
                  </a:lnTo>
                  <a:close/>
                </a:path>
              </a:pathLst>
            </a:custGeom>
            <a:blipFill>
              <a:blip r:embed="rId11"/>
              <a:stretch>
                <a:fillRect/>
              </a:stretch>
            </a:blipFill>
          </p:spPr>
        </p:sp>
        <p:sp>
          <p:nvSpPr>
            <p:cNvPr id="42" name="TextBox 42"/>
            <p:cNvSpPr txBox="1"/>
            <p:nvPr/>
          </p:nvSpPr>
          <p:spPr>
            <a:xfrm>
              <a:off x="196686" y="2301546"/>
              <a:ext cx="1661322" cy="203605"/>
            </a:xfrm>
            <a:prstGeom prst="rect">
              <a:avLst/>
            </a:prstGeom>
          </p:spPr>
          <p:txBody>
            <a:bodyPr lIns="0" tIns="0" rIns="0" bIns="0" rtlCol="0" anchor="t">
              <a:spAutoFit/>
            </a:bodyPr>
            <a:lstStyle/>
            <a:p>
              <a:pPr algn="ctr">
                <a:lnSpc>
                  <a:spcPts val="1260"/>
                </a:lnSpc>
              </a:pPr>
              <a:r>
                <a:rPr lang="en-US" sz="1025">
                  <a:solidFill>
                    <a:srgbClr val="FFFFFF"/>
                  </a:solidFill>
                  <a:latin typeface="Anton"/>
                  <a:ea typeface="Anton"/>
                  <a:cs typeface="Anton"/>
                  <a:sym typeface="Anton"/>
                </a:rPr>
                <a:t>BÁO ẢNH VIỆT NAM</a:t>
              </a:r>
            </a:p>
          </p:txBody>
        </p:sp>
        <p:sp>
          <p:nvSpPr>
            <p:cNvPr id="43" name="TextBox 43"/>
            <p:cNvSpPr txBox="1"/>
            <p:nvPr/>
          </p:nvSpPr>
          <p:spPr>
            <a:xfrm>
              <a:off x="98343" y="2513799"/>
              <a:ext cx="1858008" cy="168425"/>
            </a:xfrm>
            <a:prstGeom prst="rect">
              <a:avLst/>
            </a:prstGeom>
          </p:spPr>
          <p:txBody>
            <a:bodyPr lIns="0" tIns="0" rIns="0" bIns="0" rtlCol="0" anchor="t">
              <a:spAutoFit/>
            </a:bodyPr>
            <a:lstStyle/>
            <a:p>
              <a:pPr algn="ctr">
                <a:lnSpc>
                  <a:spcPts val="986"/>
                </a:lnSpc>
              </a:pPr>
              <a:r>
                <a:rPr lang="en-US" sz="802">
                  <a:solidFill>
                    <a:srgbClr val="FFFFFF"/>
                  </a:solidFill>
                  <a:latin typeface="Roboto Condensed"/>
                  <a:ea typeface="Roboto Condensed"/>
                  <a:cs typeface="Roboto Condensed"/>
                  <a:sym typeface="Roboto Condensed"/>
                </a:rPr>
                <a:t>Tạp chí in đối ngoại quốc gia</a:t>
              </a:r>
            </a:p>
          </p:txBody>
        </p:sp>
      </p:grpSp>
      <p:grpSp>
        <p:nvGrpSpPr>
          <p:cNvPr id="44" name="Group 44"/>
          <p:cNvGrpSpPr/>
          <p:nvPr/>
        </p:nvGrpSpPr>
        <p:grpSpPr>
          <a:xfrm>
            <a:off x="4653863" y="6318329"/>
            <a:ext cx="1541021" cy="2140423"/>
            <a:chOff x="0" y="0"/>
            <a:chExt cx="2054694" cy="2853897"/>
          </a:xfrm>
        </p:grpSpPr>
        <p:grpSp>
          <p:nvGrpSpPr>
            <p:cNvPr id="45" name="Group 45"/>
            <p:cNvGrpSpPr/>
            <p:nvPr/>
          </p:nvGrpSpPr>
          <p:grpSpPr>
            <a:xfrm>
              <a:off x="0" y="315977"/>
              <a:ext cx="2054694" cy="2537920"/>
              <a:chOff x="0" y="0"/>
              <a:chExt cx="1012073" cy="1250094"/>
            </a:xfrm>
          </p:grpSpPr>
          <p:sp>
            <p:nvSpPr>
              <p:cNvPr id="46" name="Freeform 46"/>
              <p:cNvSpPr/>
              <p:nvPr/>
            </p:nvSpPr>
            <p:spPr>
              <a:xfrm>
                <a:off x="0" y="0"/>
                <a:ext cx="1012073" cy="1250094"/>
              </a:xfrm>
              <a:custGeom>
                <a:avLst/>
                <a:gdLst/>
                <a:ahLst/>
                <a:cxnLst/>
                <a:rect l="l" t="t" r="r" b="b"/>
                <a:pathLst>
                  <a:path w="1012073" h="1250094">
                    <a:moveTo>
                      <a:pt x="0" y="0"/>
                    </a:moveTo>
                    <a:lnTo>
                      <a:pt x="1012073" y="0"/>
                    </a:lnTo>
                    <a:lnTo>
                      <a:pt x="1012073" y="1250094"/>
                    </a:lnTo>
                    <a:lnTo>
                      <a:pt x="0" y="1250094"/>
                    </a:lnTo>
                    <a:close/>
                  </a:path>
                </a:pathLst>
              </a:custGeom>
              <a:solidFill>
                <a:srgbClr val="C40F32"/>
              </a:solidFill>
            </p:spPr>
          </p:sp>
          <p:sp>
            <p:nvSpPr>
              <p:cNvPr id="47" name="TextBox 47"/>
              <p:cNvSpPr txBox="1"/>
              <p:nvPr/>
            </p:nvSpPr>
            <p:spPr>
              <a:xfrm>
                <a:off x="0" y="-38100"/>
                <a:ext cx="1012073" cy="1288194"/>
              </a:xfrm>
              <a:prstGeom prst="rect">
                <a:avLst/>
              </a:prstGeom>
            </p:spPr>
            <p:txBody>
              <a:bodyPr lIns="38070" tIns="38070" rIns="38070" bIns="38070" rtlCol="0" anchor="ctr"/>
              <a:lstStyle/>
              <a:p>
                <a:pPr algn="ctr">
                  <a:lnSpc>
                    <a:spcPts val="2519"/>
                  </a:lnSpc>
                </a:pPr>
                <a:endParaRPr/>
              </a:p>
            </p:txBody>
          </p:sp>
        </p:grpSp>
        <p:grpSp>
          <p:nvGrpSpPr>
            <p:cNvPr id="48" name="Group 48"/>
            <p:cNvGrpSpPr/>
            <p:nvPr/>
          </p:nvGrpSpPr>
          <p:grpSpPr>
            <a:xfrm>
              <a:off x="148951" y="475503"/>
              <a:ext cx="1756793" cy="1714331"/>
              <a:chOff x="0" y="0"/>
              <a:chExt cx="867374" cy="846410"/>
            </a:xfrm>
          </p:grpSpPr>
          <p:sp>
            <p:nvSpPr>
              <p:cNvPr id="49" name="Freeform 49"/>
              <p:cNvSpPr/>
              <p:nvPr/>
            </p:nvSpPr>
            <p:spPr>
              <a:xfrm>
                <a:off x="0" y="0"/>
                <a:ext cx="867374" cy="846410"/>
              </a:xfrm>
              <a:custGeom>
                <a:avLst/>
                <a:gdLst/>
                <a:ahLst/>
                <a:cxnLst/>
                <a:rect l="l" t="t" r="r" b="b"/>
                <a:pathLst>
                  <a:path w="867374" h="846410">
                    <a:moveTo>
                      <a:pt x="0" y="0"/>
                    </a:moveTo>
                    <a:lnTo>
                      <a:pt x="867374" y="0"/>
                    </a:lnTo>
                    <a:lnTo>
                      <a:pt x="867374" y="846410"/>
                    </a:lnTo>
                    <a:lnTo>
                      <a:pt x="0" y="846410"/>
                    </a:lnTo>
                    <a:close/>
                  </a:path>
                </a:pathLst>
              </a:custGeom>
              <a:blipFill>
                <a:blip r:embed="rId12"/>
                <a:stretch>
                  <a:fillRect b="-31687"/>
                </a:stretch>
              </a:blipFill>
            </p:spPr>
          </p:sp>
        </p:grpSp>
        <p:sp>
          <p:nvSpPr>
            <p:cNvPr id="50" name="Freeform 50"/>
            <p:cNvSpPr/>
            <p:nvPr/>
          </p:nvSpPr>
          <p:spPr>
            <a:xfrm>
              <a:off x="657174" y="0"/>
              <a:ext cx="740345" cy="229369"/>
            </a:xfrm>
            <a:custGeom>
              <a:avLst/>
              <a:gdLst/>
              <a:ahLst/>
              <a:cxnLst/>
              <a:rect l="l" t="t" r="r" b="b"/>
              <a:pathLst>
                <a:path w="740345" h="229369">
                  <a:moveTo>
                    <a:pt x="0" y="0"/>
                  </a:moveTo>
                  <a:lnTo>
                    <a:pt x="740346" y="0"/>
                  </a:lnTo>
                  <a:lnTo>
                    <a:pt x="740346" y="229369"/>
                  </a:lnTo>
                  <a:lnTo>
                    <a:pt x="0" y="229369"/>
                  </a:lnTo>
                  <a:lnTo>
                    <a:pt x="0" y="0"/>
                  </a:lnTo>
                  <a:close/>
                </a:path>
              </a:pathLst>
            </a:custGeom>
            <a:blipFill>
              <a:blip r:embed="rId13"/>
              <a:stretch>
                <a:fillRect t="-108633" b="-114141"/>
              </a:stretch>
            </a:blipFill>
          </p:spPr>
        </p:sp>
        <p:sp>
          <p:nvSpPr>
            <p:cNvPr id="51" name="TextBox 51"/>
            <p:cNvSpPr txBox="1"/>
            <p:nvPr/>
          </p:nvSpPr>
          <p:spPr>
            <a:xfrm>
              <a:off x="98343" y="2513799"/>
              <a:ext cx="1858008" cy="168425"/>
            </a:xfrm>
            <a:prstGeom prst="rect">
              <a:avLst/>
            </a:prstGeom>
          </p:spPr>
          <p:txBody>
            <a:bodyPr lIns="0" tIns="0" rIns="0" bIns="0" rtlCol="0" anchor="t">
              <a:spAutoFit/>
            </a:bodyPr>
            <a:lstStyle/>
            <a:p>
              <a:pPr algn="ctr">
                <a:lnSpc>
                  <a:spcPts val="986"/>
                </a:lnSpc>
              </a:pPr>
              <a:r>
                <a:rPr lang="en-US" sz="802">
                  <a:solidFill>
                    <a:srgbClr val="FFFFFF"/>
                  </a:solidFill>
                  <a:latin typeface="Roboto Condensed"/>
                  <a:ea typeface="Roboto Condensed"/>
                  <a:cs typeface="Roboto Condensed"/>
                  <a:sym typeface="Roboto Condensed"/>
                </a:rPr>
                <a:t>Báo Pháp ngữ </a:t>
              </a:r>
            </a:p>
          </p:txBody>
        </p:sp>
        <p:sp>
          <p:nvSpPr>
            <p:cNvPr id="52" name="Freeform 52"/>
            <p:cNvSpPr/>
            <p:nvPr/>
          </p:nvSpPr>
          <p:spPr>
            <a:xfrm>
              <a:off x="657174" y="2293955"/>
              <a:ext cx="740345" cy="229369"/>
            </a:xfrm>
            <a:custGeom>
              <a:avLst/>
              <a:gdLst/>
              <a:ahLst/>
              <a:cxnLst/>
              <a:rect l="l" t="t" r="r" b="b"/>
              <a:pathLst>
                <a:path w="740345" h="229369">
                  <a:moveTo>
                    <a:pt x="0" y="0"/>
                  </a:moveTo>
                  <a:lnTo>
                    <a:pt x="740346" y="0"/>
                  </a:lnTo>
                  <a:lnTo>
                    <a:pt x="740346" y="229369"/>
                  </a:lnTo>
                  <a:lnTo>
                    <a:pt x="0" y="229369"/>
                  </a:lnTo>
                  <a:lnTo>
                    <a:pt x="0" y="0"/>
                  </a:lnTo>
                  <a:close/>
                </a:path>
              </a:pathLst>
            </a:custGeom>
            <a:blipFill>
              <a:blip r:embed="rId13"/>
              <a:stretch>
                <a:fillRect t="-108633" b="-114141"/>
              </a:stretch>
            </a:blipFill>
          </p:spPr>
        </p:sp>
      </p:grpSp>
      <p:grpSp>
        <p:nvGrpSpPr>
          <p:cNvPr id="53" name="Group 53"/>
          <p:cNvGrpSpPr/>
          <p:nvPr/>
        </p:nvGrpSpPr>
        <p:grpSpPr>
          <a:xfrm>
            <a:off x="2122289" y="3117110"/>
            <a:ext cx="5063147" cy="2956575"/>
            <a:chOff x="0" y="0"/>
            <a:chExt cx="6750863" cy="3942100"/>
          </a:xfrm>
        </p:grpSpPr>
        <p:grpSp>
          <p:nvGrpSpPr>
            <p:cNvPr id="54" name="Group 54"/>
            <p:cNvGrpSpPr/>
            <p:nvPr/>
          </p:nvGrpSpPr>
          <p:grpSpPr>
            <a:xfrm>
              <a:off x="0" y="0"/>
              <a:ext cx="6750863" cy="3942100"/>
              <a:chOff x="0" y="0"/>
              <a:chExt cx="3450213" cy="2014718"/>
            </a:xfrm>
          </p:grpSpPr>
          <p:sp>
            <p:nvSpPr>
              <p:cNvPr id="55" name="Freeform 55"/>
              <p:cNvSpPr/>
              <p:nvPr/>
            </p:nvSpPr>
            <p:spPr>
              <a:xfrm>
                <a:off x="0" y="0"/>
                <a:ext cx="3450213" cy="2014718"/>
              </a:xfrm>
              <a:custGeom>
                <a:avLst/>
                <a:gdLst/>
                <a:ahLst/>
                <a:cxnLst/>
                <a:rect l="l" t="t" r="r" b="b"/>
                <a:pathLst>
                  <a:path w="3450213" h="2014718">
                    <a:moveTo>
                      <a:pt x="0" y="0"/>
                    </a:moveTo>
                    <a:lnTo>
                      <a:pt x="3450213" y="0"/>
                    </a:lnTo>
                    <a:lnTo>
                      <a:pt x="3450213" y="2014718"/>
                    </a:lnTo>
                    <a:lnTo>
                      <a:pt x="0" y="2014718"/>
                    </a:lnTo>
                    <a:close/>
                  </a:path>
                </a:pathLst>
              </a:custGeom>
              <a:solidFill>
                <a:srgbClr val="C40F32"/>
              </a:solidFill>
            </p:spPr>
          </p:sp>
          <p:sp>
            <p:nvSpPr>
              <p:cNvPr id="56" name="TextBox 56"/>
              <p:cNvSpPr txBox="1"/>
              <p:nvPr/>
            </p:nvSpPr>
            <p:spPr>
              <a:xfrm>
                <a:off x="0" y="-38100"/>
                <a:ext cx="3450213" cy="2052818"/>
              </a:xfrm>
              <a:prstGeom prst="rect">
                <a:avLst/>
              </a:prstGeom>
            </p:spPr>
            <p:txBody>
              <a:bodyPr lIns="20372" tIns="20372" rIns="20372" bIns="20372" rtlCol="0" anchor="ctr"/>
              <a:lstStyle/>
              <a:p>
                <a:pPr algn="ctr">
                  <a:lnSpc>
                    <a:spcPts val="2519"/>
                  </a:lnSpc>
                </a:pPr>
                <a:endParaRPr/>
              </a:p>
            </p:txBody>
          </p:sp>
        </p:grpSp>
        <p:sp>
          <p:nvSpPr>
            <p:cNvPr id="57" name="Freeform 57"/>
            <p:cNvSpPr/>
            <p:nvPr/>
          </p:nvSpPr>
          <p:spPr>
            <a:xfrm>
              <a:off x="146385" y="131732"/>
              <a:ext cx="6455599" cy="3697141"/>
            </a:xfrm>
            <a:custGeom>
              <a:avLst/>
              <a:gdLst/>
              <a:ahLst/>
              <a:cxnLst/>
              <a:rect l="l" t="t" r="r" b="b"/>
              <a:pathLst>
                <a:path w="6455599" h="3697141">
                  <a:moveTo>
                    <a:pt x="0" y="0"/>
                  </a:moveTo>
                  <a:lnTo>
                    <a:pt x="6455599" y="0"/>
                  </a:lnTo>
                  <a:lnTo>
                    <a:pt x="6455599" y="3697141"/>
                  </a:lnTo>
                  <a:lnTo>
                    <a:pt x="0" y="3697141"/>
                  </a:lnTo>
                  <a:lnTo>
                    <a:pt x="0" y="0"/>
                  </a:lnTo>
                  <a:close/>
                </a:path>
              </a:pathLst>
            </a:custGeom>
            <a:blipFill>
              <a:blip r:embed="rId14"/>
              <a:stretch>
                <a:fillRect l="-3384" t="-1033" b="-509"/>
              </a:stretch>
            </a:blipFill>
          </p:spPr>
        </p:sp>
      </p:grpSp>
      <p:sp>
        <p:nvSpPr>
          <p:cNvPr id="58" name="TextBox 58"/>
          <p:cNvSpPr txBox="1"/>
          <p:nvPr/>
        </p:nvSpPr>
        <p:spPr>
          <a:xfrm>
            <a:off x="2075139" y="1500082"/>
            <a:ext cx="14137722" cy="1034073"/>
          </a:xfrm>
          <a:prstGeom prst="rect">
            <a:avLst/>
          </a:prstGeom>
        </p:spPr>
        <p:txBody>
          <a:bodyPr lIns="0" tIns="0" rIns="0" bIns="0" rtlCol="0" anchor="t">
            <a:spAutoFit/>
          </a:bodyPr>
          <a:lstStyle/>
          <a:p>
            <a:pPr algn="ctr">
              <a:lnSpc>
                <a:spcPts val="8140"/>
              </a:lnSpc>
            </a:pPr>
            <a:r>
              <a:rPr lang="en-US" sz="6617" b="1">
                <a:solidFill>
                  <a:srgbClr val="FFFFFF"/>
                </a:solidFill>
                <a:latin typeface="Roboto Condensed Bold"/>
                <a:ea typeface="Roboto Condensed Bold"/>
                <a:cs typeface="Roboto Condensed Bold"/>
                <a:sym typeface="Roboto Condensed Bold"/>
              </a:rPr>
              <a:t>HỆ THỐNG BÁO CHÍ ĐỐI NGOẠI QUỐC GIA </a:t>
            </a:r>
          </a:p>
        </p:txBody>
      </p:sp>
      <p:sp>
        <p:nvSpPr>
          <p:cNvPr id="59" name="TextBox 59"/>
          <p:cNvSpPr txBox="1"/>
          <p:nvPr/>
        </p:nvSpPr>
        <p:spPr>
          <a:xfrm>
            <a:off x="9277399" y="5812194"/>
            <a:ext cx="7589821" cy="2263547"/>
          </a:xfrm>
          <a:prstGeom prst="rect">
            <a:avLst/>
          </a:prstGeom>
        </p:spPr>
        <p:txBody>
          <a:bodyPr lIns="0" tIns="0" rIns="0" bIns="0" rtlCol="0" anchor="t">
            <a:spAutoFit/>
          </a:bodyPr>
          <a:lstStyle/>
          <a:p>
            <a:pPr algn="l">
              <a:lnSpc>
                <a:spcPts val="3610"/>
              </a:lnSpc>
            </a:pPr>
            <a:r>
              <a:rPr lang="en-US" sz="2111" b="1">
                <a:solidFill>
                  <a:srgbClr val="BA1B1B"/>
                </a:solidFill>
                <a:latin typeface="Roboto Condensed Bold"/>
                <a:ea typeface="Roboto Condensed Bold"/>
                <a:cs typeface="Roboto Condensed Bold"/>
                <a:sym typeface="Roboto Condensed Bold"/>
              </a:rPr>
              <a:t>TTXVN có 10 phiên bản ngôn ngữ: Việt Nam, Anh, Pháp, Tây Ban Nha, Trung Quốc, Nga, Lào, Khmer, Hàn Quốc, Nhật Bản</a:t>
            </a:r>
          </a:p>
          <a:p>
            <a:pPr algn="l">
              <a:lnSpc>
                <a:spcPts val="3610"/>
              </a:lnSpc>
            </a:pPr>
            <a:r>
              <a:rPr lang="en-US" sz="2111" b="1">
                <a:solidFill>
                  <a:srgbClr val="BA1B1B"/>
                </a:solidFill>
                <a:latin typeface="Roboto Condensed Bold"/>
                <a:ea typeface="Roboto Condensed Bold"/>
                <a:cs typeface="Roboto Condensed Bold"/>
                <a:sym typeface="Roboto Condensed Bold"/>
              </a:rPr>
              <a:t>Các đơn vị gồm: Ban Đối ngoại, Việt Nam News, VietnamPlus,</a:t>
            </a:r>
          </a:p>
          <a:p>
            <a:pPr algn="l">
              <a:lnSpc>
                <a:spcPts val="3610"/>
              </a:lnSpc>
            </a:pPr>
            <a:r>
              <a:rPr lang="en-US" sz="2111" b="1">
                <a:solidFill>
                  <a:srgbClr val="BA1B1B"/>
                </a:solidFill>
                <a:latin typeface="Roboto Condensed Bold"/>
                <a:ea typeface="Roboto Condensed Bold"/>
                <a:cs typeface="Roboto Condensed Bold"/>
                <a:sym typeface="Roboto Condensed Bold"/>
              </a:rPr>
              <a:t>Le Courier du Vietnam, Báo Ảnh Việt Nam.....</a:t>
            </a:r>
          </a:p>
          <a:p>
            <a:pPr algn="l">
              <a:lnSpc>
                <a:spcPts val="3610"/>
              </a:lnSpc>
            </a:pPr>
            <a:r>
              <a:rPr lang="en-US" sz="2111" b="1">
                <a:solidFill>
                  <a:srgbClr val="BA1B1B"/>
                </a:solidFill>
                <a:latin typeface="Roboto Condensed Bold"/>
                <a:ea typeface="Roboto Condensed Bold"/>
                <a:cs typeface="Roboto Condensed Bold"/>
                <a:sym typeface="Roboto Condensed Bold"/>
              </a:rPr>
              <a:t>Số lượng phóng viên, biên tập viên làm đối ngoại: Khoảng 350 nhà báo</a:t>
            </a:r>
          </a:p>
        </p:txBody>
      </p:sp>
      <p:grpSp>
        <p:nvGrpSpPr>
          <p:cNvPr id="60" name="Group 60"/>
          <p:cNvGrpSpPr/>
          <p:nvPr/>
        </p:nvGrpSpPr>
        <p:grpSpPr>
          <a:xfrm>
            <a:off x="8825110" y="5969020"/>
            <a:ext cx="251574" cy="251574"/>
            <a:chOff x="0" y="0"/>
            <a:chExt cx="335432" cy="335432"/>
          </a:xfrm>
        </p:grpSpPr>
        <p:grpSp>
          <p:nvGrpSpPr>
            <p:cNvPr id="61" name="Group 61"/>
            <p:cNvGrpSpPr/>
            <p:nvPr/>
          </p:nvGrpSpPr>
          <p:grpSpPr>
            <a:xfrm>
              <a:off x="0" y="0"/>
              <a:ext cx="335432" cy="33543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a:ln w="28575" cap="sq">
                <a:solidFill>
                  <a:srgbClr val="F78D00"/>
                </a:solidFill>
                <a:prstDash val="lgDash"/>
                <a:miter/>
              </a:ln>
            </p:spPr>
          </p:sp>
          <p:sp>
            <p:nvSpPr>
              <p:cNvPr id="63" name="TextBox 6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64" name="Group 64"/>
            <p:cNvGrpSpPr/>
            <p:nvPr/>
          </p:nvGrpSpPr>
          <p:grpSpPr>
            <a:xfrm>
              <a:off x="59786" y="59786"/>
              <a:ext cx="215861" cy="215861"/>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p:spPr>
          </p:sp>
          <p:sp>
            <p:nvSpPr>
              <p:cNvPr id="66" name="TextBox 66"/>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grpSp>
        <p:nvGrpSpPr>
          <p:cNvPr id="67" name="Group 67"/>
          <p:cNvGrpSpPr/>
          <p:nvPr/>
        </p:nvGrpSpPr>
        <p:grpSpPr>
          <a:xfrm>
            <a:off x="8825110" y="6875331"/>
            <a:ext cx="251574" cy="251574"/>
            <a:chOff x="0" y="0"/>
            <a:chExt cx="335432" cy="335432"/>
          </a:xfrm>
        </p:grpSpPr>
        <p:grpSp>
          <p:nvGrpSpPr>
            <p:cNvPr id="68" name="Group 68"/>
            <p:cNvGrpSpPr/>
            <p:nvPr/>
          </p:nvGrpSpPr>
          <p:grpSpPr>
            <a:xfrm>
              <a:off x="0" y="0"/>
              <a:ext cx="335432" cy="335432"/>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a:ln w="28575" cap="sq">
                <a:solidFill>
                  <a:srgbClr val="F78D00"/>
                </a:solidFill>
                <a:prstDash val="lgDash"/>
                <a:miter/>
              </a:ln>
            </p:spPr>
          </p:sp>
          <p:sp>
            <p:nvSpPr>
              <p:cNvPr id="70" name="TextBox 70"/>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71" name="Group 71"/>
            <p:cNvGrpSpPr/>
            <p:nvPr/>
          </p:nvGrpSpPr>
          <p:grpSpPr>
            <a:xfrm>
              <a:off x="59786" y="59786"/>
              <a:ext cx="215861" cy="215861"/>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p:spPr>
          </p:sp>
          <p:sp>
            <p:nvSpPr>
              <p:cNvPr id="73" name="TextBox 7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grpSp>
        <p:nvGrpSpPr>
          <p:cNvPr id="74" name="Group 74"/>
          <p:cNvGrpSpPr/>
          <p:nvPr/>
        </p:nvGrpSpPr>
        <p:grpSpPr>
          <a:xfrm>
            <a:off x="8825110" y="7781642"/>
            <a:ext cx="251574" cy="251574"/>
            <a:chOff x="0" y="0"/>
            <a:chExt cx="335432" cy="335432"/>
          </a:xfrm>
        </p:grpSpPr>
        <p:grpSp>
          <p:nvGrpSpPr>
            <p:cNvPr id="75" name="Group 75"/>
            <p:cNvGrpSpPr/>
            <p:nvPr/>
          </p:nvGrpSpPr>
          <p:grpSpPr>
            <a:xfrm>
              <a:off x="0" y="0"/>
              <a:ext cx="335432" cy="335432"/>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a:ln w="28575" cap="sq">
                <a:solidFill>
                  <a:srgbClr val="F78D00"/>
                </a:solidFill>
                <a:prstDash val="lgDash"/>
                <a:miter/>
              </a:ln>
            </p:spPr>
          </p:sp>
          <p:sp>
            <p:nvSpPr>
              <p:cNvPr id="77" name="TextBox 77"/>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78" name="Group 78"/>
            <p:cNvGrpSpPr/>
            <p:nvPr/>
          </p:nvGrpSpPr>
          <p:grpSpPr>
            <a:xfrm>
              <a:off x="59786" y="59786"/>
              <a:ext cx="215861" cy="215861"/>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1B1B"/>
              </a:solidFill>
            </p:spPr>
          </p:sp>
          <p:sp>
            <p:nvSpPr>
              <p:cNvPr id="80" name="TextBox 80"/>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rot="-1892080">
            <a:off x="1113360" y="888635"/>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6">
              <a:alphaModFix amt="54000"/>
              <a:extLst>
                <a:ext uri="{96DAC541-7B7A-43D3-8B79-37D633B846F1}">
                  <asvg:svgBlip xmlns:asvg="http://schemas.microsoft.com/office/drawing/2016/SVG/main" xmlns="" r:embed="rId7"/>
                </a:ext>
              </a:extLst>
            </a:blip>
            <a:stretch>
              <a:fillRect/>
            </a:stretch>
          </a:blipFill>
        </p:spPr>
      </p:sp>
      <p:sp>
        <p:nvSpPr>
          <p:cNvPr id="11" name="TextBox 11"/>
          <p:cNvSpPr txBox="1"/>
          <p:nvPr/>
        </p:nvSpPr>
        <p:spPr>
          <a:xfrm>
            <a:off x="1028700" y="3941487"/>
            <a:ext cx="8269510" cy="3643882"/>
          </a:xfrm>
          <a:prstGeom prst="rect">
            <a:avLst/>
          </a:prstGeom>
        </p:spPr>
        <p:txBody>
          <a:bodyPr lIns="0" tIns="0" rIns="0" bIns="0" rtlCol="0" anchor="t">
            <a:spAutoFit/>
          </a:bodyPr>
          <a:lstStyle/>
          <a:p>
            <a:pPr algn="l">
              <a:lnSpc>
                <a:spcPts val="9488"/>
              </a:lnSpc>
            </a:pPr>
            <a:r>
              <a:rPr lang="en-US" sz="9037" b="1">
                <a:solidFill>
                  <a:srgbClr val="F5F5F5"/>
                </a:solidFill>
                <a:latin typeface="Roboto Condensed Bold"/>
                <a:ea typeface="Roboto Condensed Bold"/>
                <a:cs typeface="Roboto Condensed Bold"/>
                <a:sym typeface="Roboto Condensed Bold"/>
              </a:rPr>
              <a:t>BÁO CHÍ </a:t>
            </a:r>
          </a:p>
          <a:p>
            <a:pPr algn="l">
              <a:lnSpc>
                <a:spcPts val="9488"/>
              </a:lnSpc>
            </a:pPr>
            <a:r>
              <a:rPr lang="en-US" sz="9037" b="1">
                <a:solidFill>
                  <a:srgbClr val="F5F5F5"/>
                </a:solidFill>
                <a:latin typeface="Roboto Condensed Bold"/>
                <a:ea typeface="Roboto Condensed Bold"/>
                <a:cs typeface="Roboto Condensed Bold"/>
                <a:sym typeface="Roboto Condensed Bold"/>
              </a:rPr>
              <a:t>ĐA NGÔN NGỮ</a:t>
            </a:r>
          </a:p>
          <a:p>
            <a:pPr algn="l">
              <a:lnSpc>
                <a:spcPts val="9488"/>
              </a:lnSpc>
            </a:pPr>
            <a:r>
              <a:rPr lang="en-US" sz="9037" b="1">
                <a:solidFill>
                  <a:srgbClr val="F5F5F5"/>
                </a:solidFill>
                <a:latin typeface="Roboto Condensed Bold"/>
                <a:ea typeface="Roboto Condensed Bold"/>
                <a:cs typeface="Roboto Condensed Bold"/>
                <a:sym typeface="Roboto Condensed Bold"/>
              </a:rPr>
              <a:t>ĐA PHƯƠNG TIỆN</a:t>
            </a:r>
          </a:p>
        </p:txBody>
      </p:sp>
      <p:sp>
        <p:nvSpPr>
          <p:cNvPr id="12" name="TextBox 12"/>
          <p:cNvSpPr txBox="1"/>
          <p:nvPr/>
        </p:nvSpPr>
        <p:spPr>
          <a:xfrm>
            <a:off x="1028700" y="7800378"/>
            <a:ext cx="8600556" cy="1457922"/>
          </a:xfrm>
          <a:prstGeom prst="rect">
            <a:avLst/>
          </a:prstGeom>
        </p:spPr>
        <p:txBody>
          <a:bodyPr lIns="0" tIns="0" rIns="0" bIns="0" rtlCol="0" anchor="t">
            <a:spAutoFit/>
          </a:bodyPr>
          <a:lstStyle/>
          <a:p>
            <a:pPr algn="l">
              <a:lnSpc>
                <a:spcPts val="5788"/>
              </a:lnSpc>
            </a:pPr>
            <a:r>
              <a:rPr lang="en-US" sz="4452" b="1">
                <a:solidFill>
                  <a:srgbClr val="F5F5F5"/>
                </a:solidFill>
                <a:latin typeface="Roboto Condensed Bold"/>
                <a:ea typeface="Roboto Condensed Bold"/>
                <a:cs typeface="Roboto Condensed Bold"/>
                <a:sym typeface="Roboto Condensed Bold"/>
              </a:rPr>
              <a:t>CÔNG CỤ MỚI </a:t>
            </a:r>
          </a:p>
          <a:p>
            <a:pPr algn="l">
              <a:lnSpc>
                <a:spcPts val="5788"/>
              </a:lnSpc>
            </a:pPr>
            <a:r>
              <a:rPr lang="en-US" sz="4452" b="1">
                <a:solidFill>
                  <a:srgbClr val="F5F5F5"/>
                </a:solidFill>
                <a:latin typeface="Roboto Condensed Bold"/>
                <a:ea typeface="Roboto Condensed Bold"/>
                <a:cs typeface="Roboto Condensed Bold"/>
                <a:sym typeface="Roboto Condensed Bold"/>
              </a:rPr>
              <a:t>ĐỂ KỂ CÂU CHUYỆN VIỆT NAM</a:t>
            </a:r>
          </a:p>
        </p:txBody>
      </p:sp>
      <p:sp>
        <p:nvSpPr>
          <p:cNvPr id="13" name="Freeform 13"/>
          <p:cNvSpPr/>
          <p:nvPr/>
        </p:nvSpPr>
        <p:spPr>
          <a:xfrm>
            <a:off x="9709836" y="2117471"/>
            <a:ext cx="7806622" cy="7009541"/>
          </a:xfrm>
          <a:custGeom>
            <a:avLst/>
            <a:gdLst/>
            <a:ahLst/>
            <a:cxnLst/>
            <a:rect l="l" t="t" r="r" b="b"/>
            <a:pathLst>
              <a:path w="7806622" h="7009541">
                <a:moveTo>
                  <a:pt x="0" y="0"/>
                </a:moveTo>
                <a:lnTo>
                  <a:pt x="7806622" y="0"/>
                </a:lnTo>
                <a:lnTo>
                  <a:pt x="7806622" y="7009540"/>
                </a:lnTo>
                <a:lnTo>
                  <a:pt x="0" y="7009540"/>
                </a:lnTo>
                <a:lnTo>
                  <a:pt x="0" y="0"/>
                </a:lnTo>
                <a:close/>
              </a:path>
            </a:pathLst>
          </a:custGeom>
          <a:blipFill>
            <a:blip r:embed="rId8"/>
            <a:stretch>
              <a:fillRect t="-9028"/>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9736470" y="3377236"/>
            <a:ext cx="7282783" cy="6178172"/>
            <a:chOff x="0" y="0"/>
            <a:chExt cx="9710378" cy="8237562"/>
          </a:xfrm>
        </p:grpSpPr>
        <p:grpSp>
          <p:nvGrpSpPr>
            <p:cNvPr id="11" name="Group 11"/>
            <p:cNvGrpSpPr/>
            <p:nvPr/>
          </p:nvGrpSpPr>
          <p:grpSpPr>
            <a:xfrm>
              <a:off x="0" y="961219"/>
              <a:ext cx="9710378" cy="2998371"/>
              <a:chOff x="0" y="0"/>
              <a:chExt cx="1918099" cy="592271"/>
            </a:xfrm>
          </p:grpSpPr>
          <p:sp>
            <p:nvSpPr>
              <p:cNvPr id="12" name="Freeform 12"/>
              <p:cNvSpPr/>
              <p:nvPr/>
            </p:nvSpPr>
            <p:spPr>
              <a:xfrm>
                <a:off x="0" y="0"/>
                <a:ext cx="1918099" cy="592271"/>
              </a:xfrm>
              <a:custGeom>
                <a:avLst/>
                <a:gdLst/>
                <a:ahLst/>
                <a:cxnLst/>
                <a:rect l="l" t="t" r="r" b="b"/>
                <a:pathLst>
                  <a:path w="1918099" h="592271">
                    <a:moveTo>
                      <a:pt x="20198" y="0"/>
                    </a:moveTo>
                    <a:lnTo>
                      <a:pt x="1897902" y="0"/>
                    </a:lnTo>
                    <a:cubicBezTo>
                      <a:pt x="1909057" y="0"/>
                      <a:pt x="1918099" y="9043"/>
                      <a:pt x="1918099" y="20198"/>
                    </a:cubicBezTo>
                    <a:lnTo>
                      <a:pt x="1918099" y="572073"/>
                    </a:lnTo>
                    <a:cubicBezTo>
                      <a:pt x="1918099" y="577430"/>
                      <a:pt x="1915971" y="582567"/>
                      <a:pt x="1912184" y="586355"/>
                    </a:cubicBezTo>
                    <a:cubicBezTo>
                      <a:pt x="1908396" y="590143"/>
                      <a:pt x="1903258" y="592271"/>
                      <a:pt x="1897902" y="592271"/>
                    </a:cubicBezTo>
                    <a:lnTo>
                      <a:pt x="20198" y="592271"/>
                    </a:lnTo>
                    <a:cubicBezTo>
                      <a:pt x="14841" y="592271"/>
                      <a:pt x="9704" y="590143"/>
                      <a:pt x="5916" y="586355"/>
                    </a:cubicBezTo>
                    <a:cubicBezTo>
                      <a:pt x="2128" y="582567"/>
                      <a:pt x="0" y="577430"/>
                      <a:pt x="0" y="572073"/>
                    </a:cubicBezTo>
                    <a:lnTo>
                      <a:pt x="0" y="20198"/>
                    </a:lnTo>
                    <a:cubicBezTo>
                      <a:pt x="0" y="14841"/>
                      <a:pt x="2128" y="9704"/>
                      <a:pt x="5916" y="5916"/>
                    </a:cubicBezTo>
                    <a:cubicBezTo>
                      <a:pt x="9704" y="2128"/>
                      <a:pt x="14841" y="0"/>
                      <a:pt x="20198" y="0"/>
                    </a:cubicBezTo>
                    <a:close/>
                  </a:path>
                </a:pathLst>
              </a:custGeom>
              <a:solidFill>
                <a:srgbClr val="092143">
                  <a:alpha val="38824"/>
                </a:srgbClr>
              </a:solidFill>
              <a:ln w="19050" cap="sq">
                <a:solidFill>
                  <a:srgbClr val="26B6B0">
                    <a:alpha val="38824"/>
                  </a:srgbClr>
                </a:solidFill>
                <a:prstDash val="solid"/>
                <a:miter/>
              </a:ln>
            </p:spPr>
          </p:sp>
          <p:sp>
            <p:nvSpPr>
              <p:cNvPr id="13" name="TextBox 13"/>
              <p:cNvSpPr txBox="1"/>
              <p:nvPr/>
            </p:nvSpPr>
            <p:spPr>
              <a:xfrm>
                <a:off x="0" y="-38100"/>
                <a:ext cx="1918099" cy="630371"/>
              </a:xfrm>
              <a:prstGeom prst="rect">
                <a:avLst/>
              </a:prstGeom>
            </p:spPr>
            <p:txBody>
              <a:bodyPr lIns="50800" tIns="50800" rIns="50800" bIns="50800" rtlCol="0" anchor="ctr"/>
              <a:lstStyle/>
              <a:p>
                <a:pPr algn="ctr">
                  <a:lnSpc>
                    <a:spcPts val="2520"/>
                  </a:lnSpc>
                </a:pPr>
                <a:endParaRPr/>
              </a:p>
            </p:txBody>
          </p:sp>
        </p:grpSp>
        <p:sp>
          <p:nvSpPr>
            <p:cNvPr id="14" name="AutoShape 14"/>
            <p:cNvSpPr/>
            <p:nvPr/>
          </p:nvSpPr>
          <p:spPr>
            <a:xfrm flipV="1">
              <a:off x="1852408" y="1646925"/>
              <a:ext cx="0" cy="1212286"/>
            </a:xfrm>
            <a:prstGeom prst="line">
              <a:avLst/>
            </a:prstGeom>
            <a:ln w="25400" cap="flat">
              <a:gradFill>
                <a:gsLst>
                  <a:gs pos="0">
                    <a:srgbClr val="8461F4">
                      <a:alpha val="100000"/>
                    </a:srgbClr>
                  </a:gs>
                  <a:gs pos="100000">
                    <a:srgbClr val="81D8E5">
                      <a:alpha val="100000"/>
                    </a:srgbClr>
                  </a:gs>
                </a:gsLst>
                <a:lin ang="0"/>
              </a:gradFill>
              <a:prstDash val="solid"/>
              <a:headEnd type="none" w="sm" len="sm"/>
              <a:tailEnd type="none" w="sm" len="sm"/>
            </a:ln>
          </p:spPr>
        </p:sp>
        <p:sp>
          <p:nvSpPr>
            <p:cNvPr id="15" name="Freeform 15"/>
            <p:cNvSpPr/>
            <p:nvPr/>
          </p:nvSpPr>
          <p:spPr>
            <a:xfrm>
              <a:off x="2288876" y="1439490"/>
              <a:ext cx="1222150" cy="1326622"/>
            </a:xfrm>
            <a:custGeom>
              <a:avLst/>
              <a:gdLst/>
              <a:ahLst/>
              <a:cxnLst/>
              <a:rect l="l" t="t" r="r" b="b"/>
              <a:pathLst>
                <a:path w="1222150" h="1326622">
                  <a:moveTo>
                    <a:pt x="0" y="0"/>
                  </a:moveTo>
                  <a:lnTo>
                    <a:pt x="1222150" y="0"/>
                  </a:lnTo>
                  <a:lnTo>
                    <a:pt x="1222150" y="1326622"/>
                  </a:lnTo>
                  <a:lnTo>
                    <a:pt x="0" y="13266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4375341" y="1575780"/>
              <a:ext cx="1080226" cy="1190332"/>
            </a:xfrm>
            <a:custGeom>
              <a:avLst/>
              <a:gdLst/>
              <a:ahLst/>
              <a:cxnLst/>
              <a:rect l="l" t="t" r="r" b="b"/>
              <a:pathLst>
                <a:path w="1080226" h="1190332">
                  <a:moveTo>
                    <a:pt x="0" y="0"/>
                  </a:moveTo>
                  <a:lnTo>
                    <a:pt x="1080226" y="0"/>
                  </a:lnTo>
                  <a:lnTo>
                    <a:pt x="1080226" y="1190332"/>
                  </a:lnTo>
                  <a:lnTo>
                    <a:pt x="0" y="11903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8144741" y="1517014"/>
              <a:ext cx="763406" cy="1256635"/>
            </a:xfrm>
            <a:custGeom>
              <a:avLst/>
              <a:gdLst/>
              <a:ahLst/>
              <a:cxnLst/>
              <a:rect l="l" t="t" r="r" b="b"/>
              <a:pathLst>
                <a:path w="763406" h="1256635">
                  <a:moveTo>
                    <a:pt x="0" y="0"/>
                  </a:moveTo>
                  <a:lnTo>
                    <a:pt x="763406" y="0"/>
                  </a:lnTo>
                  <a:lnTo>
                    <a:pt x="763406" y="1256636"/>
                  </a:lnTo>
                  <a:lnTo>
                    <a:pt x="0" y="12566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537174" y="1491018"/>
              <a:ext cx="807234" cy="1368193"/>
            </a:xfrm>
            <a:custGeom>
              <a:avLst/>
              <a:gdLst/>
              <a:ahLst/>
              <a:cxnLst/>
              <a:rect l="l" t="t" r="r" b="b"/>
              <a:pathLst>
                <a:path w="807234" h="1368193">
                  <a:moveTo>
                    <a:pt x="0" y="0"/>
                  </a:moveTo>
                  <a:lnTo>
                    <a:pt x="807234" y="0"/>
                  </a:lnTo>
                  <a:lnTo>
                    <a:pt x="807234" y="1368193"/>
                  </a:lnTo>
                  <a:lnTo>
                    <a:pt x="0" y="13681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6192661" y="1646925"/>
              <a:ext cx="1214986" cy="1140568"/>
            </a:xfrm>
            <a:custGeom>
              <a:avLst/>
              <a:gdLst/>
              <a:ahLst/>
              <a:cxnLst/>
              <a:rect l="l" t="t" r="r" b="b"/>
              <a:pathLst>
                <a:path w="1214986" h="1140568">
                  <a:moveTo>
                    <a:pt x="0" y="0"/>
                  </a:moveTo>
                  <a:lnTo>
                    <a:pt x="1214986" y="0"/>
                  </a:lnTo>
                  <a:lnTo>
                    <a:pt x="1214986" y="1140568"/>
                  </a:lnTo>
                  <a:lnTo>
                    <a:pt x="0" y="114056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AutoShape 20"/>
            <p:cNvSpPr/>
            <p:nvPr/>
          </p:nvSpPr>
          <p:spPr>
            <a:xfrm flipV="1">
              <a:off x="3947493" y="1646925"/>
              <a:ext cx="0" cy="1212286"/>
            </a:xfrm>
            <a:prstGeom prst="line">
              <a:avLst/>
            </a:prstGeom>
            <a:ln w="25400" cap="flat">
              <a:gradFill>
                <a:gsLst>
                  <a:gs pos="0">
                    <a:srgbClr val="8461F4">
                      <a:alpha val="100000"/>
                    </a:srgbClr>
                  </a:gs>
                  <a:gs pos="100000">
                    <a:srgbClr val="81D8E5">
                      <a:alpha val="100000"/>
                    </a:srgbClr>
                  </a:gs>
                </a:gsLst>
                <a:lin ang="0"/>
              </a:gradFill>
              <a:prstDash val="solid"/>
              <a:headEnd type="none" w="sm" len="sm"/>
              <a:tailEnd type="none" w="sm" len="sm"/>
            </a:ln>
          </p:spPr>
        </p:sp>
        <p:sp>
          <p:nvSpPr>
            <p:cNvPr id="21" name="AutoShape 21"/>
            <p:cNvSpPr/>
            <p:nvPr/>
          </p:nvSpPr>
          <p:spPr>
            <a:xfrm flipV="1">
              <a:off x="5798961" y="1646925"/>
              <a:ext cx="0" cy="1212286"/>
            </a:xfrm>
            <a:prstGeom prst="line">
              <a:avLst/>
            </a:prstGeom>
            <a:ln w="25400" cap="flat">
              <a:gradFill>
                <a:gsLst>
                  <a:gs pos="0">
                    <a:srgbClr val="8461F4">
                      <a:alpha val="100000"/>
                    </a:srgbClr>
                  </a:gs>
                  <a:gs pos="100000">
                    <a:srgbClr val="81D8E5">
                      <a:alpha val="100000"/>
                    </a:srgbClr>
                  </a:gs>
                </a:gsLst>
                <a:lin ang="0"/>
              </a:gradFill>
              <a:prstDash val="solid"/>
              <a:headEnd type="none" w="sm" len="sm"/>
              <a:tailEnd type="none" w="sm" len="sm"/>
            </a:ln>
          </p:spPr>
        </p:sp>
        <p:sp>
          <p:nvSpPr>
            <p:cNvPr id="22" name="AutoShape 22"/>
            <p:cNvSpPr/>
            <p:nvPr/>
          </p:nvSpPr>
          <p:spPr>
            <a:xfrm flipV="1">
              <a:off x="7776194" y="1575780"/>
              <a:ext cx="0" cy="1212286"/>
            </a:xfrm>
            <a:prstGeom prst="line">
              <a:avLst/>
            </a:prstGeom>
            <a:ln w="25400" cap="flat">
              <a:gradFill>
                <a:gsLst>
                  <a:gs pos="0">
                    <a:srgbClr val="8461F4">
                      <a:alpha val="100000"/>
                    </a:srgbClr>
                  </a:gs>
                  <a:gs pos="100000">
                    <a:srgbClr val="81D8E5">
                      <a:alpha val="100000"/>
                    </a:srgbClr>
                  </a:gs>
                </a:gsLst>
                <a:lin ang="0"/>
              </a:gradFill>
              <a:prstDash val="solid"/>
              <a:headEnd type="none" w="sm" len="sm"/>
              <a:tailEnd type="none" w="sm" len="sm"/>
            </a:ln>
          </p:spPr>
        </p:sp>
        <p:sp>
          <p:nvSpPr>
            <p:cNvPr id="23" name="Freeform 23"/>
            <p:cNvSpPr/>
            <p:nvPr/>
          </p:nvSpPr>
          <p:spPr>
            <a:xfrm>
              <a:off x="700106" y="1862116"/>
              <a:ext cx="481371" cy="481371"/>
            </a:xfrm>
            <a:custGeom>
              <a:avLst/>
              <a:gdLst/>
              <a:ahLst/>
              <a:cxnLst/>
              <a:rect l="l" t="t" r="r" b="b"/>
              <a:pathLst>
                <a:path w="481371" h="481371">
                  <a:moveTo>
                    <a:pt x="0" y="0"/>
                  </a:moveTo>
                  <a:lnTo>
                    <a:pt x="481370" y="0"/>
                  </a:lnTo>
                  <a:lnTo>
                    <a:pt x="481370" y="481370"/>
                  </a:lnTo>
                  <a:lnTo>
                    <a:pt x="0" y="48137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TextBox 24"/>
            <p:cNvSpPr txBox="1"/>
            <p:nvPr/>
          </p:nvSpPr>
          <p:spPr>
            <a:xfrm>
              <a:off x="379393" y="2998577"/>
              <a:ext cx="1163868" cy="699367"/>
            </a:xfrm>
            <a:prstGeom prst="rect">
              <a:avLst/>
            </a:prstGeom>
          </p:spPr>
          <p:txBody>
            <a:bodyPr lIns="0" tIns="0" rIns="0" bIns="0" rtlCol="0" anchor="t">
              <a:spAutoFit/>
            </a:bodyPr>
            <a:lstStyle/>
            <a:p>
              <a:pPr algn="ctr">
                <a:lnSpc>
                  <a:spcPts val="2171"/>
                </a:lnSpc>
              </a:pPr>
              <a:r>
                <a:rPr lang="en-US" sz="1657">
                  <a:solidFill>
                    <a:srgbClr val="FFFFFF"/>
                  </a:solidFill>
                  <a:latin typeface="Roboto Condensed"/>
                  <a:ea typeface="Roboto Condensed"/>
                  <a:cs typeface="Roboto Condensed"/>
                  <a:sym typeface="Roboto Condensed"/>
                </a:rPr>
                <a:t>Nội dung ngắn</a:t>
              </a:r>
            </a:p>
          </p:txBody>
        </p:sp>
        <p:sp>
          <p:nvSpPr>
            <p:cNvPr id="25" name="TextBox 25"/>
            <p:cNvSpPr txBox="1"/>
            <p:nvPr/>
          </p:nvSpPr>
          <p:spPr>
            <a:xfrm>
              <a:off x="2288876" y="2998577"/>
              <a:ext cx="1222150" cy="699367"/>
            </a:xfrm>
            <a:prstGeom prst="rect">
              <a:avLst/>
            </a:prstGeom>
          </p:spPr>
          <p:txBody>
            <a:bodyPr lIns="0" tIns="0" rIns="0" bIns="0" rtlCol="0" anchor="t">
              <a:spAutoFit/>
            </a:bodyPr>
            <a:lstStyle/>
            <a:p>
              <a:pPr algn="ctr">
                <a:lnSpc>
                  <a:spcPts val="2171"/>
                </a:lnSpc>
              </a:pPr>
              <a:r>
                <a:rPr lang="en-US" sz="1657">
                  <a:solidFill>
                    <a:srgbClr val="FFFFFF"/>
                  </a:solidFill>
                  <a:latin typeface="Roboto Condensed"/>
                  <a:ea typeface="Roboto Condensed"/>
                  <a:cs typeface="Roboto Condensed"/>
                  <a:sym typeface="Roboto Condensed"/>
                </a:rPr>
                <a:t>Video </a:t>
              </a:r>
            </a:p>
            <a:p>
              <a:pPr algn="ctr">
                <a:lnSpc>
                  <a:spcPts val="2171"/>
                </a:lnSpc>
              </a:pPr>
              <a:r>
                <a:rPr lang="en-US" sz="1657">
                  <a:solidFill>
                    <a:srgbClr val="FFFFFF"/>
                  </a:solidFill>
                  <a:latin typeface="Roboto Condensed"/>
                  <a:ea typeface="Roboto Condensed"/>
                  <a:cs typeface="Roboto Condensed"/>
                  <a:sym typeface="Roboto Condensed"/>
                </a:rPr>
                <a:t>trực quan</a:t>
              </a:r>
            </a:p>
          </p:txBody>
        </p:sp>
        <p:sp>
          <p:nvSpPr>
            <p:cNvPr id="26" name="TextBox 26"/>
            <p:cNvSpPr txBox="1"/>
            <p:nvPr/>
          </p:nvSpPr>
          <p:spPr>
            <a:xfrm>
              <a:off x="4304379" y="2998577"/>
              <a:ext cx="1222150" cy="343767"/>
            </a:xfrm>
            <a:prstGeom prst="rect">
              <a:avLst/>
            </a:prstGeom>
          </p:spPr>
          <p:txBody>
            <a:bodyPr lIns="0" tIns="0" rIns="0" bIns="0" rtlCol="0" anchor="t">
              <a:spAutoFit/>
            </a:bodyPr>
            <a:lstStyle/>
            <a:p>
              <a:pPr algn="ctr">
                <a:lnSpc>
                  <a:spcPts val="2171"/>
                </a:lnSpc>
              </a:pPr>
              <a:r>
                <a:rPr lang="en-US" sz="1657">
                  <a:solidFill>
                    <a:srgbClr val="FFFFFF"/>
                  </a:solidFill>
                  <a:latin typeface="Roboto Condensed"/>
                  <a:ea typeface="Roboto Condensed"/>
                  <a:cs typeface="Roboto Condensed"/>
                  <a:sym typeface="Roboto Condensed"/>
                </a:rPr>
                <a:t>Podcast</a:t>
              </a:r>
            </a:p>
          </p:txBody>
        </p:sp>
        <p:sp>
          <p:nvSpPr>
            <p:cNvPr id="27" name="TextBox 27"/>
            <p:cNvSpPr txBox="1"/>
            <p:nvPr/>
          </p:nvSpPr>
          <p:spPr>
            <a:xfrm>
              <a:off x="6088991" y="3014018"/>
              <a:ext cx="1422325" cy="343767"/>
            </a:xfrm>
            <a:prstGeom prst="rect">
              <a:avLst/>
            </a:prstGeom>
          </p:spPr>
          <p:txBody>
            <a:bodyPr lIns="0" tIns="0" rIns="0" bIns="0" rtlCol="0" anchor="t">
              <a:spAutoFit/>
            </a:bodyPr>
            <a:lstStyle/>
            <a:p>
              <a:pPr algn="ctr">
                <a:lnSpc>
                  <a:spcPts val="2171"/>
                </a:lnSpc>
              </a:pPr>
              <a:r>
                <a:rPr lang="en-US" sz="1657">
                  <a:solidFill>
                    <a:srgbClr val="FFFFFF"/>
                  </a:solidFill>
                  <a:latin typeface="Roboto Condensed"/>
                  <a:ea typeface="Roboto Condensed"/>
                  <a:cs typeface="Roboto Condensed"/>
                  <a:sym typeface="Roboto Condensed"/>
                </a:rPr>
                <a:t>Infographic</a:t>
              </a:r>
            </a:p>
          </p:txBody>
        </p:sp>
        <p:sp>
          <p:nvSpPr>
            <p:cNvPr id="28" name="TextBox 28"/>
            <p:cNvSpPr txBox="1"/>
            <p:nvPr/>
          </p:nvSpPr>
          <p:spPr>
            <a:xfrm>
              <a:off x="8070116" y="2983136"/>
              <a:ext cx="1163868" cy="699367"/>
            </a:xfrm>
            <a:prstGeom prst="rect">
              <a:avLst/>
            </a:prstGeom>
          </p:spPr>
          <p:txBody>
            <a:bodyPr lIns="0" tIns="0" rIns="0" bIns="0" rtlCol="0" anchor="t">
              <a:spAutoFit/>
            </a:bodyPr>
            <a:lstStyle/>
            <a:p>
              <a:pPr algn="ctr">
                <a:lnSpc>
                  <a:spcPts val="2171"/>
                </a:lnSpc>
              </a:pPr>
              <a:r>
                <a:rPr lang="en-US" sz="1657">
                  <a:solidFill>
                    <a:srgbClr val="FFFFFF"/>
                  </a:solidFill>
                  <a:latin typeface="Roboto Condensed"/>
                  <a:ea typeface="Roboto Condensed"/>
                  <a:cs typeface="Roboto Condensed"/>
                  <a:sym typeface="Roboto Condensed"/>
                </a:rPr>
                <a:t>Nội dung tương tác</a:t>
              </a:r>
            </a:p>
          </p:txBody>
        </p:sp>
        <p:grpSp>
          <p:nvGrpSpPr>
            <p:cNvPr id="29" name="Group 29"/>
            <p:cNvGrpSpPr/>
            <p:nvPr/>
          </p:nvGrpSpPr>
          <p:grpSpPr>
            <a:xfrm>
              <a:off x="0" y="5359295"/>
              <a:ext cx="9710378" cy="2878267"/>
              <a:chOff x="0" y="0"/>
              <a:chExt cx="1918099" cy="568546"/>
            </a:xfrm>
          </p:grpSpPr>
          <p:sp>
            <p:nvSpPr>
              <p:cNvPr id="30" name="Freeform 30"/>
              <p:cNvSpPr/>
              <p:nvPr/>
            </p:nvSpPr>
            <p:spPr>
              <a:xfrm>
                <a:off x="0" y="0"/>
                <a:ext cx="1918099" cy="568546"/>
              </a:xfrm>
              <a:custGeom>
                <a:avLst/>
                <a:gdLst/>
                <a:ahLst/>
                <a:cxnLst/>
                <a:rect l="l" t="t" r="r" b="b"/>
                <a:pathLst>
                  <a:path w="1918099" h="568546">
                    <a:moveTo>
                      <a:pt x="20198" y="0"/>
                    </a:moveTo>
                    <a:lnTo>
                      <a:pt x="1897902" y="0"/>
                    </a:lnTo>
                    <a:cubicBezTo>
                      <a:pt x="1909057" y="0"/>
                      <a:pt x="1918099" y="9043"/>
                      <a:pt x="1918099" y="20198"/>
                    </a:cubicBezTo>
                    <a:lnTo>
                      <a:pt x="1918099" y="548349"/>
                    </a:lnTo>
                    <a:cubicBezTo>
                      <a:pt x="1918099" y="553705"/>
                      <a:pt x="1915971" y="558843"/>
                      <a:pt x="1912184" y="562631"/>
                    </a:cubicBezTo>
                    <a:cubicBezTo>
                      <a:pt x="1908396" y="566419"/>
                      <a:pt x="1903258" y="568546"/>
                      <a:pt x="1897902" y="568546"/>
                    </a:cubicBezTo>
                    <a:lnTo>
                      <a:pt x="20198" y="568546"/>
                    </a:lnTo>
                    <a:cubicBezTo>
                      <a:pt x="14841" y="568546"/>
                      <a:pt x="9704" y="566419"/>
                      <a:pt x="5916" y="562631"/>
                    </a:cubicBezTo>
                    <a:cubicBezTo>
                      <a:pt x="2128" y="558843"/>
                      <a:pt x="0" y="553705"/>
                      <a:pt x="0" y="548349"/>
                    </a:cubicBezTo>
                    <a:lnTo>
                      <a:pt x="0" y="20198"/>
                    </a:lnTo>
                    <a:cubicBezTo>
                      <a:pt x="0" y="14841"/>
                      <a:pt x="2128" y="9704"/>
                      <a:pt x="5916" y="5916"/>
                    </a:cubicBezTo>
                    <a:cubicBezTo>
                      <a:pt x="9704" y="2128"/>
                      <a:pt x="14841" y="0"/>
                      <a:pt x="20198" y="0"/>
                    </a:cubicBezTo>
                    <a:close/>
                  </a:path>
                </a:pathLst>
              </a:custGeom>
              <a:solidFill>
                <a:srgbClr val="092143">
                  <a:alpha val="38824"/>
                </a:srgbClr>
              </a:solidFill>
              <a:ln w="19050" cap="sq">
                <a:solidFill>
                  <a:srgbClr val="26B6B0">
                    <a:alpha val="38824"/>
                  </a:srgbClr>
                </a:solidFill>
                <a:prstDash val="solid"/>
                <a:miter/>
              </a:ln>
            </p:spPr>
          </p:sp>
          <p:sp>
            <p:nvSpPr>
              <p:cNvPr id="31" name="TextBox 31"/>
              <p:cNvSpPr txBox="1"/>
              <p:nvPr/>
            </p:nvSpPr>
            <p:spPr>
              <a:xfrm>
                <a:off x="0" y="-38100"/>
                <a:ext cx="1918099" cy="606646"/>
              </a:xfrm>
              <a:prstGeom prst="rect">
                <a:avLst/>
              </a:prstGeom>
            </p:spPr>
            <p:txBody>
              <a:bodyPr lIns="50800" tIns="50800" rIns="50800" bIns="50800" rtlCol="0" anchor="ctr"/>
              <a:lstStyle/>
              <a:p>
                <a:pPr algn="ctr">
                  <a:lnSpc>
                    <a:spcPts val="2520"/>
                  </a:lnSpc>
                </a:pPr>
                <a:endParaRPr/>
              </a:p>
            </p:txBody>
          </p:sp>
        </p:grpSp>
        <p:grpSp>
          <p:nvGrpSpPr>
            <p:cNvPr id="32" name="Group 32"/>
            <p:cNvGrpSpPr/>
            <p:nvPr/>
          </p:nvGrpSpPr>
          <p:grpSpPr>
            <a:xfrm>
              <a:off x="2825765" y="5359295"/>
              <a:ext cx="6884613" cy="2878267"/>
              <a:chOff x="0" y="0"/>
              <a:chExt cx="1359924" cy="568546"/>
            </a:xfrm>
          </p:grpSpPr>
          <p:sp>
            <p:nvSpPr>
              <p:cNvPr id="33" name="Freeform 33"/>
              <p:cNvSpPr/>
              <p:nvPr/>
            </p:nvSpPr>
            <p:spPr>
              <a:xfrm>
                <a:off x="0" y="0"/>
                <a:ext cx="1359924" cy="568546"/>
              </a:xfrm>
              <a:custGeom>
                <a:avLst/>
                <a:gdLst/>
                <a:ahLst/>
                <a:cxnLst/>
                <a:rect l="l" t="t" r="r" b="b"/>
                <a:pathLst>
                  <a:path w="1359924" h="568546">
                    <a:moveTo>
                      <a:pt x="28488" y="0"/>
                    </a:moveTo>
                    <a:lnTo>
                      <a:pt x="1331436" y="0"/>
                    </a:lnTo>
                    <a:cubicBezTo>
                      <a:pt x="1347169" y="0"/>
                      <a:pt x="1359924" y="12754"/>
                      <a:pt x="1359924" y="28488"/>
                    </a:cubicBezTo>
                    <a:lnTo>
                      <a:pt x="1359924" y="540059"/>
                    </a:lnTo>
                    <a:cubicBezTo>
                      <a:pt x="1359924" y="547614"/>
                      <a:pt x="1356922" y="554860"/>
                      <a:pt x="1351580" y="560203"/>
                    </a:cubicBezTo>
                    <a:cubicBezTo>
                      <a:pt x="1346237" y="565545"/>
                      <a:pt x="1338991" y="568546"/>
                      <a:pt x="1331436" y="568546"/>
                    </a:cubicBezTo>
                    <a:lnTo>
                      <a:pt x="28488" y="568546"/>
                    </a:lnTo>
                    <a:cubicBezTo>
                      <a:pt x="20932" y="568546"/>
                      <a:pt x="13686" y="565545"/>
                      <a:pt x="8344" y="560203"/>
                    </a:cubicBezTo>
                    <a:cubicBezTo>
                      <a:pt x="3001" y="554860"/>
                      <a:pt x="0" y="547614"/>
                      <a:pt x="0" y="540059"/>
                    </a:cubicBezTo>
                    <a:lnTo>
                      <a:pt x="0" y="28488"/>
                    </a:lnTo>
                    <a:cubicBezTo>
                      <a:pt x="0" y="20932"/>
                      <a:pt x="3001" y="13686"/>
                      <a:pt x="8344" y="8344"/>
                    </a:cubicBezTo>
                    <a:cubicBezTo>
                      <a:pt x="13686" y="3001"/>
                      <a:pt x="20932" y="0"/>
                      <a:pt x="28488" y="0"/>
                    </a:cubicBezTo>
                    <a:close/>
                  </a:path>
                </a:pathLst>
              </a:custGeom>
              <a:solidFill>
                <a:srgbClr val="092143">
                  <a:alpha val="48627"/>
                </a:srgbClr>
              </a:solidFill>
              <a:ln w="19050" cap="sq">
                <a:solidFill>
                  <a:srgbClr val="26B6B0">
                    <a:alpha val="48627"/>
                  </a:srgbClr>
                </a:solidFill>
                <a:prstDash val="solid"/>
                <a:miter/>
              </a:ln>
            </p:spPr>
          </p:sp>
          <p:sp>
            <p:nvSpPr>
              <p:cNvPr id="34" name="TextBox 34"/>
              <p:cNvSpPr txBox="1"/>
              <p:nvPr/>
            </p:nvSpPr>
            <p:spPr>
              <a:xfrm>
                <a:off x="0" y="-38100"/>
                <a:ext cx="1359924" cy="606646"/>
              </a:xfrm>
              <a:prstGeom prst="rect">
                <a:avLst/>
              </a:prstGeom>
            </p:spPr>
            <p:txBody>
              <a:bodyPr lIns="50800" tIns="50800" rIns="50800" bIns="50800" rtlCol="0" anchor="ctr"/>
              <a:lstStyle/>
              <a:p>
                <a:pPr algn="ctr">
                  <a:lnSpc>
                    <a:spcPts val="2520"/>
                  </a:lnSpc>
                </a:pPr>
                <a:endParaRPr/>
              </a:p>
            </p:txBody>
          </p:sp>
        </p:grpSp>
        <p:sp>
          <p:nvSpPr>
            <p:cNvPr id="35" name="Freeform 35"/>
            <p:cNvSpPr/>
            <p:nvPr/>
          </p:nvSpPr>
          <p:spPr>
            <a:xfrm>
              <a:off x="1680335" y="6533764"/>
              <a:ext cx="998691" cy="659136"/>
            </a:xfrm>
            <a:custGeom>
              <a:avLst/>
              <a:gdLst/>
              <a:ahLst/>
              <a:cxnLst/>
              <a:rect l="l" t="t" r="r" b="b"/>
              <a:pathLst>
                <a:path w="998691" h="659136">
                  <a:moveTo>
                    <a:pt x="0" y="0"/>
                  </a:moveTo>
                  <a:lnTo>
                    <a:pt x="998691" y="0"/>
                  </a:lnTo>
                  <a:lnTo>
                    <a:pt x="998691" y="659136"/>
                  </a:lnTo>
                  <a:lnTo>
                    <a:pt x="0" y="65913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6" name="Freeform 36"/>
            <p:cNvSpPr/>
            <p:nvPr/>
          </p:nvSpPr>
          <p:spPr>
            <a:xfrm>
              <a:off x="3098081" y="6420747"/>
              <a:ext cx="823285" cy="755364"/>
            </a:xfrm>
            <a:custGeom>
              <a:avLst/>
              <a:gdLst/>
              <a:ahLst/>
              <a:cxnLst/>
              <a:rect l="l" t="t" r="r" b="b"/>
              <a:pathLst>
                <a:path w="823285" h="755364">
                  <a:moveTo>
                    <a:pt x="0" y="0"/>
                  </a:moveTo>
                  <a:lnTo>
                    <a:pt x="823285" y="0"/>
                  </a:lnTo>
                  <a:lnTo>
                    <a:pt x="823285" y="755364"/>
                  </a:lnTo>
                  <a:lnTo>
                    <a:pt x="0" y="75536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7" name="Freeform 37"/>
            <p:cNvSpPr/>
            <p:nvPr/>
          </p:nvSpPr>
          <p:spPr>
            <a:xfrm>
              <a:off x="5176506" y="6420747"/>
              <a:ext cx="774418" cy="743441"/>
            </a:xfrm>
            <a:custGeom>
              <a:avLst/>
              <a:gdLst/>
              <a:ahLst/>
              <a:cxnLst/>
              <a:rect l="l" t="t" r="r" b="b"/>
              <a:pathLst>
                <a:path w="774418" h="743441">
                  <a:moveTo>
                    <a:pt x="0" y="0"/>
                  </a:moveTo>
                  <a:lnTo>
                    <a:pt x="774418" y="0"/>
                  </a:lnTo>
                  <a:lnTo>
                    <a:pt x="774418" y="743441"/>
                  </a:lnTo>
                  <a:lnTo>
                    <a:pt x="0" y="74344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8" name="Freeform 38"/>
            <p:cNvSpPr/>
            <p:nvPr/>
          </p:nvSpPr>
          <p:spPr>
            <a:xfrm>
              <a:off x="7326439" y="6483871"/>
              <a:ext cx="709029" cy="709029"/>
            </a:xfrm>
            <a:custGeom>
              <a:avLst/>
              <a:gdLst/>
              <a:ahLst/>
              <a:cxnLst/>
              <a:rect l="l" t="t" r="r" b="b"/>
              <a:pathLst>
                <a:path w="709029" h="709029">
                  <a:moveTo>
                    <a:pt x="0" y="0"/>
                  </a:moveTo>
                  <a:lnTo>
                    <a:pt x="709029" y="0"/>
                  </a:lnTo>
                  <a:lnTo>
                    <a:pt x="709029" y="709029"/>
                  </a:lnTo>
                  <a:lnTo>
                    <a:pt x="0" y="70902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9" name="TextBox 39"/>
            <p:cNvSpPr txBox="1"/>
            <p:nvPr/>
          </p:nvSpPr>
          <p:spPr>
            <a:xfrm>
              <a:off x="345640" y="6464821"/>
              <a:ext cx="1163868" cy="699367"/>
            </a:xfrm>
            <a:prstGeom prst="rect">
              <a:avLst/>
            </a:prstGeom>
          </p:spPr>
          <p:txBody>
            <a:bodyPr lIns="0" tIns="0" rIns="0" bIns="0" rtlCol="0" anchor="t">
              <a:spAutoFit/>
            </a:bodyPr>
            <a:lstStyle/>
            <a:p>
              <a:pPr algn="ctr">
                <a:lnSpc>
                  <a:spcPts val="2171"/>
                </a:lnSpc>
              </a:pPr>
              <a:r>
                <a:rPr lang="en-US" sz="1657">
                  <a:solidFill>
                    <a:srgbClr val="FFFFFF"/>
                  </a:solidFill>
                  <a:latin typeface="Roboto Condensed"/>
                  <a:ea typeface="Roboto Condensed"/>
                  <a:cs typeface="Roboto Condensed"/>
                  <a:sym typeface="Roboto Condensed"/>
                </a:rPr>
                <a:t>Truyền tải thông tin</a:t>
              </a:r>
            </a:p>
          </p:txBody>
        </p:sp>
        <p:sp>
          <p:nvSpPr>
            <p:cNvPr id="40" name="TextBox 40"/>
            <p:cNvSpPr txBox="1"/>
            <p:nvPr/>
          </p:nvSpPr>
          <p:spPr>
            <a:xfrm>
              <a:off x="4035666" y="6389774"/>
              <a:ext cx="1122063" cy="1054967"/>
            </a:xfrm>
            <a:prstGeom prst="rect">
              <a:avLst/>
            </a:prstGeom>
          </p:spPr>
          <p:txBody>
            <a:bodyPr lIns="0" tIns="0" rIns="0" bIns="0" rtlCol="0" anchor="t">
              <a:spAutoFit/>
            </a:bodyPr>
            <a:lstStyle/>
            <a:p>
              <a:pPr algn="l">
                <a:lnSpc>
                  <a:spcPts val="2171"/>
                </a:lnSpc>
              </a:pPr>
              <a:r>
                <a:rPr lang="en-US" sz="1657">
                  <a:solidFill>
                    <a:srgbClr val="FFFFFF"/>
                  </a:solidFill>
                  <a:latin typeface="Roboto Condensed"/>
                  <a:ea typeface="Roboto Condensed"/>
                  <a:cs typeface="Roboto Condensed"/>
                  <a:sym typeface="Roboto Condensed"/>
                </a:rPr>
                <a:t>Tạo trải nghiệm nội dung</a:t>
              </a:r>
            </a:p>
          </p:txBody>
        </p:sp>
        <p:sp>
          <p:nvSpPr>
            <p:cNvPr id="41" name="TextBox 41"/>
            <p:cNvSpPr txBox="1"/>
            <p:nvPr/>
          </p:nvSpPr>
          <p:spPr>
            <a:xfrm>
              <a:off x="583177" y="5725181"/>
              <a:ext cx="688793" cy="467946"/>
            </a:xfrm>
            <a:prstGeom prst="rect">
              <a:avLst/>
            </a:prstGeom>
          </p:spPr>
          <p:txBody>
            <a:bodyPr lIns="0" tIns="0" rIns="0" bIns="0" rtlCol="0" anchor="t">
              <a:spAutoFit/>
            </a:bodyPr>
            <a:lstStyle/>
            <a:p>
              <a:pPr algn="ctr">
                <a:lnSpc>
                  <a:spcPts val="2816"/>
                </a:lnSpc>
              </a:pPr>
              <a:r>
                <a:rPr lang="en-US" sz="2150" b="1">
                  <a:solidFill>
                    <a:srgbClr val="1FFFEB"/>
                  </a:solidFill>
                  <a:latin typeface="Roboto Condensed Bold"/>
                  <a:ea typeface="Roboto Condensed Bold"/>
                  <a:cs typeface="Roboto Condensed Bold"/>
                  <a:sym typeface="Roboto Condensed Bold"/>
                </a:rPr>
                <a:t>TỪ</a:t>
              </a:r>
            </a:p>
          </p:txBody>
        </p:sp>
        <p:sp>
          <p:nvSpPr>
            <p:cNvPr id="42" name="TextBox 42"/>
            <p:cNvSpPr txBox="1"/>
            <p:nvPr/>
          </p:nvSpPr>
          <p:spPr>
            <a:xfrm>
              <a:off x="5090128" y="5725181"/>
              <a:ext cx="688793" cy="467946"/>
            </a:xfrm>
            <a:prstGeom prst="rect">
              <a:avLst/>
            </a:prstGeom>
          </p:spPr>
          <p:txBody>
            <a:bodyPr lIns="0" tIns="0" rIns="0" bIns="0" rtlCol="0" anchor="t">
              <a:spAutoFit/>
            </a:bodyPr>
            <a:lstStyle/>
            <a:p>
              <a:pPr algn="ctr">
                <a:lnSpc>
                  <a:spcPts val="2816"/>
                </a:lnSpc>
              </a:pPr>
              <a:r>
                <a:rPr lang="en-US" sz="2150" b="1">
                  <a:solidFill>
                    <a:srgbClr val="1FFFEB"/>
                  </a:solidFill>
                  <a:latin typeface="Roboto Condensed Bold"/>
                  <a:ea typeface="Roboto Condensed Bold"/>
                  <a:cs typeface="Roboto Condensed Bold"/>
                  <a:sym typeface="Roboto Condensed Bold"/>
                </a:rPr>
                <a:t>ĐẾN</a:t>
              </a:r>
            </a:p>
          </p:txBody>
        </p:sp>
        <p:sp>
          <p:nvSpPr>
            <p:cNvPr id="43" name="TextBox 43"/>
            <p:cNvSpPr txBox="1"/>
            <p:nvPr/>
          </p:nvSpPr>
          <p:spPr>
            <a:xfrm>
              <a:off x="8200568" y="6401697"/>
              <a:ext cx="1203903" cy="1410567"/>
            </a:xfrm>
            <a:prstGeom prst="rect">
              <a:avLst/>
            </a:prstGeom>
          </p:spPr>
          <p:txBody>
            <a:bodyPr lIns="0" tIns="0" rIns="0" bIns="0" rtlCol="0" anchor="t">
              <a:spAutoFit/>
            </a:bodyPr>
            <a:lstStyle/>
            <a:p>
              <a:pPr algn="l">
                <a:lnSpc>
                  <a:spcPts val="2171"/>
                </a:lnSpc>
              </a:pPr>
              <a:r>
                <a:rPr lang="en-US" sz="1657">
                  <a:solidFill>
                    <a:srgbClr val="FFFFFF"/>
                  </a:solidFill>
                  <a:latin typeface="Roboto Condensed"/>
                  <a:ea typeface="Roboto Condensed"/>
                  <a:cs typeface="Roboto Condensed"/>
                  <a:sym typeface="Roboto Condensed"/>
                </a:rPr>
                <a:t>Tăng tương tác với công chúng</a:t>
              </a:r>
            </a:p>
          </p:txBody>
        </p:sp>
        <p:sp>
          <p:nvSpPr>
            <p:cNvPr id="44" name="TextBox 44"/>
            <p:cNvSpPr txBox="1"/>
            <p:nvPr/>
          </p:nvSpPr>
          <p:spPr>
            <a:xfrm>
              <a:off x="2325329" y="-38100"/>
              <a:ext cx="5059719" cy="758986"/>
            </a:xfrm>
            <a:prstGeom prst="rect">
              <a:avLst/>
            </a:prstGeom>
          </p:spPr>
          <p:txBody>
            <a:bodyPr lIns="0" tIns="0" rIns="0" bIns="0" rtlCol="0" anchor="t">
              <a:spAutoFit/>
            </a:bodyPr>
            <a:lstStyle/>
            <a:p>
              <a:pPr algn="l">
                <a:lnSpc>
                  <a:spcPts val="4668"/>
                </a:lnSpc>
              </a:pPr>
              <a:r>
                <a:rPr lang="en-US" sz="3563" b="1">
                  <a:solidFill>
                    <a:srgbClr val="FFFFFF"/>
                  </a:solidFill>
                  <a:latin typeface="Roboto Condensed Bold"/>
                  <a:ea typeface="Roboto Condensed Bold"/>
                  <a:cs typeface="Roboto Condensed Bold"/>
                  <a:sym typeface="Roboto Condensed Bold"/>
                </a:rPr>
                <a:t>XU HƯỚNG NỔI BẬT</a:t>
              </a:r>
            </a:p>
          </p:txBody>
        </p:sp>
        <p:sp>
          <p:nvSpPr>
            <p:cNvPr id="45" name="TextBox 45"/>
            <p:cNvSpPr txBox="1"/>
            <p:nvPr/>
          </p:nvSpPr>
          <p:spPr>
            <a:xfrm>
              <a:off x="1271486" y="4359010"/>
              <a:ext cx="7167406" cy="758986"/>
            </a:xfrm>
            <a:prstGeom prst="rect">
              <a:avLst/>
            </a:prstGeom>
          </p:spPr>
          <p:txBody>
            <a:bodyPr lIns="0" tIns="0" rIns="0" bIns="0" rtlCol="0" anchor="t">
              <a:spAutoFit/>
            </a:bodyPr>
            <a:lstStyle/>
            <a:p>
              <a:pPr algn="l">
                <a:lnSpc>
                  <a:spcPts val="4668"/>
                </a:lnSpc>
              </a:pPr>
              <a:r>
                <a:rPr lang="en-US" sz="3563" b="1">
                  <a:solidFill>
                    <a:srgbClr val="FFFFFF"/>
                  </a:solidFill>
                  <a:latin typeface="Roboto Condensed Bold"/>
                  <a:ea typeface="Roboto Condensed Bold"/>
                  <a:cs typeface="Roboto Condensed Bold"/>
                  <a:sym typeface="Roboto Condensed Bold"/>
                </a:rPr>
                <a:t>SỰ THAY ĐỔI CỦA BÁO CHÍ</a:t>
              </a:r>
            </a:p>
          </p:txBody>
        </p:sp>
        <p:sp>
          <p:nvSpPr>
            <p:cNvPr id="46" name="TextBox 46"/>
            <p:cNvSpPr txBox="1"/>
            <p:nvPr/>
          </p:nvSpPr>
          <p:spPr>
            <a:xfrm>
              <a:off x="6056748" y="6401697"/>
              <a:ext cx="1163868" cy="699367"/>
            </a:xfrm>
            <a:prstGeom prst="rect">
              <a:avLst/>
            </a:prstGeom>
          </p:spPr>
          <p:txBody>
            <a:bodyPr lIns="0" tIns="0" rIns="0" bIns="0" rtlCol="0" anchor="t">
              <a:spAutoFit/>
            </a:bodyPr>
            <a:lstStyle/>
            <a:p>
              <a:pPr algn="l">
                <a:lnSpc>
                  <a:spcPts val="2171"/>
                </a:lnSpc>
              </a:pPr>
              <a:r>
                <a:rPr lang="en-US" sz="1657">
                  <a:solidFill>
                    <a:srgbClr val="FFFFFF"/>
                  </a:solidFill>
                  <a:latin typeface="Roboto Condensed"/>
                  <a:ea typeface="Roboto Condensed"/>
                  <a:cs typeface="Roboto Condensed"/>
                  <a:sym typeface="Roboto Condensed"/>
                </a:rPr>
                <a:t>Kết nối cảm xúc</a:t>
              </a:r>
            </a:p>
          </p:txBody>
        </p:sp>
      </p:grpSp>
      <p:sp>
        <p:nvSpPr>
          <p:cNvPr id="47" name="TextBox 47"/>
          <p:cNvSpPr txBox="1"/>
          <p:nvPr/>
        </p:nvSpPr>
        <p:spPr>
          <a:xfrm>
            <a:off x="1028700" y="1542067"/>
            <a:ext cx="13631490" cy="1608763"/>
          </a:xfrm>
          <a:prstGeom prst="rect">
            <a:avLst/>
          </a:prstGeom>
        </p:spPr>
        <p:txBody>
          <a:bodyPr lIns="0" tIns="0" rIns="0" bIns="0" rtlCol="0" anchor="t">
            <a:spAutoFit/>
          </a:bodyPr>
          <a:lstStyle/>
          <a:p>
            <a:pPr algn="l">
              <a:lnSpc>
                <a:spcPts val="7455"/>
              </a:lnSpc>
            </a:pPr>
            <a:r>
              <a:rPr lang="en-US" sz="5691" b="1">
                <a:solidFill>
                  <a:srgbClr val="FFFFFF"/>
                </a:solidFill>
                <a:latin typeface="Roboto Condensed Bold"/>
                <a:ea typeface="Roboto Condensed Bold"/>
                <a:cs typeface="Roboto Condensed Bold"/>
                <a:sym typeface="Roboto Condensed Bold"/>
              </a:rPr>
              <a:t>BÁO CHÍ ĐA NGÔN NGỮ VÀ ĐA PHƯƠNG TIỆN</a:t>
            </a:r>
          </a:p>
          <a:p>
            <a:pPr algn="l">
              <a:lnSpc>
                <a:spcPts val="5229"/>
              </a:lnSpc>
            </a:pPr>
            <a:r>
              <a:rPr lang="en-US" sz="3991" b="1">
                <a:solidFill>
                  <a:srgbClr val="1FFFEB"/>
                </a:solidFill>
                <a:latin typeface="Roboto Condensed Bold"/>
                <a:ea typeface="Roboto Condensed Bold"/>
                <a:cs typeface="Roboto Condensed Bold"/>
                <a:sym typeface="Roboto Condensed Bold"/>
              </a:rPr>
              <a:t>CÔNG CỤ MỚI ĐỂ KỂ CÂU CHUYỆN VIỆT NAM</a:t>
            </a:r>
          </a:p>
        </p:txBody>
      </p:sp>
      <p:sp>
        <p:nvSpPr>
          <p:cNvPr id="48" name="Freeform 48"/>
          <p:cNvSpPr/>
          <p:nvPr/>
        </p:nvSpPr>
        <p:spPr>
          <a:xfrm>
            <a:off x="1697158" y="3646131"/>
            <a:ext cx="6147287" cy="6147287"/>
          </a:xfrm>
          <a:custGeom>
            <a:avLst/>
            <a:gdLst/>
            <a:ahLst/>
            <a:cxnLst/>
            <a:rect l="l" t="t" r="r" b="b"/>
            <a:pathLst>
              <a:path w="6147287" h="6147287">
                <a:moveTo>
                  <a:pt x="0" y="0"/>
                </a:moveTo>
                <a:lnTo>
                  <a:pt x="6147287" y="0"/>
                </a:lnTo>
                <a:lnTo>
                  <a:pt x="6147287" y="6147287"/>
                </a:lnTo>
                <a:lnTo>
                  <a:pt x="0" y="6147287"/>
                </a:lnTo>
                <a:lnTo>
                  <a:pt x="0" y="0"/>
                </a:lnTo>
                <a:close/>
              </a:path>
            </a:pathLst>
          </a:custGeom>
          <a:blipFill>
            <a:blip r:embed="rId26"/>
            <a:stretch>
              <a:fillRect/>
            </a:stretch>
          </a:blipFill>
          <a:ln w="19050" cap="rnd">
            <a:solidFill>
              <a:srgbClr val="1FFFEB"/>
            </a:solidFill>
            <a:prstDash val="solid"/>
            <a:round/>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sp>
        <p:nvSpPr>
          <p:cNvPr id="2" name="Freeform 2"/>
          <p:cNvSpPr/>
          <p:nvPr/>
        </p:nvSpPr>
        <p:spPr>
          <a:xfrm>
            <a:off x="0" y="2854153"/>
            <a:ext cx="18288000" cy="8750678"/>
          </a:xfrm>
          <a:custGeom>
            <a:avLst/>
            <a:gdLst/>
            <a:ahLst/>
            <a:cxnLst/>
            <a:rect l="l" t="t" r="r" b="b"/>
            <a:pathLst>
              <a:path w="18288000" h="8750678">
                <a:moveTo>
                  <a:pt x="0" y="0"/>
                </a:moveTo>
                <a:lnTo>
                  <a:pt x="18288000" y="0"/>
                </a:lnTo>
                <a:lnTo>
                  <a:pt x="18288000" y="8750679"/>
                </a:lnTo>
                <a:lnTo>
                  <a:pt x="0" y="8750679"/>
                </a:lnTo>
                <a:lnTo>
                  <a:pt x="0" y="0"/>
                </a:lnTo>
                <a:close/>
              </a:path>
            </a:pathLst>
          </a:custGeom>
          <a:blipFill>
            <a:blip r:embed="rId2">
              <a:alphaModFix amt="24000"/>
            </a:blip>
            <a:stretch>
              <a:fillRect t="-22997" b="-37140"/>
            </a:stretch>
          </a:blipFill>
        </p:spPr>
      </p:sp>
      <p:grpSp>
        <p:nvGrpSpPr>
          <p:cNvPr id="3" name="Group 3"/>
          <p:cNvGrpSpPr/>
          <p:nvPr/>
        </p:nvGrpSpPr>
        <p:grpSpPr>
          <a:xfrm>
            <a:off x="16698626" y="472575"/>
            <a:ext cx="641254" cy="484209"/>
            <a:chOff x="0" y="0"/>
            <a:chExt cx="168890" cy="127528"/>
          </a:xfrm>
        </p:grpSpPr>
        <p:sp>
          <p:nvSpPr>
            <p:cNvPr id="4" name="Freeform 4"/>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5" name="TextBox 5"/>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028700" y="773299"/>
            <a:ext cx="1168973" cy="350692"/>
          </a:xfrm>
          <a:custGeom>
            <a:avLst/>
            <a:gdLst/>
            <a:ahLst/>
            <a:cxnLst/>
            <a:rect l="l" t="t" r="r" b="b"/>
            <a:pathLst>
              <a:path w="1168973" h="350692">
                <a:moveTo>
                  <a:pt x="0" y="0"/>
                </a:moveTo>
                <a:lnTo>
                  <a:pt x="1168973" y="0"/>
                </a:lnTo>
                <a:lnTo>
                  <a:pt x="1168973" y="350692"/>
                </a:lnTo>
                <a:lnTo>
                  <a:pt x="0" y="350692"/>
                </a:lnTo>
                <a:lnTo>
                  <a:pt x="0" y="0"/>
                </a:lnTo>
                <a:close/>
              </a:path>
            </a:pathLst>
          </a:custGeom>
          <a:blipFill>
            <a:blip r:embed="rId5"/>
            <a:stretch>
              <a:fillRect/>
            </a:stretch>
          </a:blipFill>
        </p:spPr>
      </p:sp>
      <p:sp>
        <p:nvSpPr>
          <p:cNvPr id="8" name="Freeform 8"/>
          <p:cNvSpPr/>
          <p:nvPr/>
        </p:nvSpPr>
        <p:spPr>
          <a:xfrm>
            <a:off x="2296217" y="547516"/>
            <a:ext cx="1903289" cy="543074"/>
          </a:xfrm>
          <a:custGeom>
            <a:avLst/>
            <a:gdLst/>
            <a:ahLst/>
            <a:cxnLst/>
            <a:rect l="l" t="t" r="r" b="b"/>
            <a:pathLst>
              <a:path w="1903289" h="543074">
                <a:moveTo>
                  <a:pt x="0" y="0"/>
                </a:moveTo>
                <a:lnTo>
                  <a:pt x="1903289" y="0"/>
                </a:lnTo>
                <a:lnTo>
                  <a:pt x="1903289" y="543073"/>
                </a:lnTo>
                <a:lnTo>
                  <a:pt x="0" y="543073"/>
                </a:lnTo>
                <a:lnTo>
                  <a:pt x="0" y="0"/>
                </a:lnTo>
                <a:close/>
              </a:path>
            </a:pathLst>
          </a:custGeom>
          <a:blipFill>
            <a:blip r:embed="rId6"/>
            <a:stretch>
              <a:fillRect t="-6939" r="-3243" b="-73976"/>
            </a:stretch>
          </a:blipFill>
        </p:spPr>
      </p:sp>
      <p:sp>
        <p:nvSpPr>
          <p:cNvPr id="9" name="AutoShape 9"/>
          <p:cNvSpPr/>
          <p:nvPr/>
        </p:nvSpPr>
        <p:spPr>
          <a:xfrm flipV="1">
            <a:off x="2296217" y="730798"/>
            <a:ext cx="0" cy="393193"/>
          </a:xfrm>
          <a:prstGeom prst="line">
            <a:avLst/>
          </a:prstGeom>
          <a:ln w="19050" cap="flat">
            <a:solidFill>
              <a:srgbClr val="FFFFFF"/>
            </a:solidFill>
            <a:prstDash val="solid"/>
            <a:headEnd type="none" w="sm" len="sm"/>
            <a:tailEnd type="none" w="sm" len="sm"/>
          </a:ln>
        </p:spPr>
      </p:sp>
      <p:sp>
        <p:nvSpPr>
          <p:cNvPr id="10" name="Freeform 10"/>
          <p:cNvSpPr/>
          <p:nvPr/>
        </p:nvSpPr>
        <p:spPr>
          <a:xfrm>
            <a:off x="15085067" y="5021110"/>
            <a:ext cx="6046425" cy="3227279"/>
          </a:xfrm>
          <a:custGeom>
            <a:avLst/>
            <a:gdLst/>
            <a:ahLst/>
            <a:cxnLst/>
            <a:rect l="l" t="t" r="r" b="b"/>
            <a:pathLst>
              <a:path w="6046425" h="3227279">
                <a:moveTo>
                  <a:pt x="0" y="0"/>
                </a:moveTo>
                <a:lnTo>
                  <a:pt x="6046425" y="0"/>
                </a:lnTo>
                <a:lnTo>
                  <a:pt x="6046425" y="3227280"/>
                </a:lnTo>
                <a:lnTo>
                  <a:pt x="0" y="3227280"/>
                </a:lnTo>
                <a:lnTo>
                  <a:pt x="0" y="0"/>
                </a:lnTo>
                <a:close/>
              </a:path>
            </a:pathLst>
          </a:custGeom>
          <a:blipFill>
            <a:blip r:embed="rId7">
              <a:alphaModFix amt="56000"/>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1038817" y="3931881"/>
            <a:ext cx="1593242" cy="2822233"/>
          </a:xfrm>
          <a:custGeom>
            <a:avLst/>
            <a:gdLst/>
            <a:ahLst/>
            <a:cxnLst/>
            <a:rect l="l" t="t" r="r" b="b"/>
            <a:pathLst>
              <a:path w="1593242" h="2822233">
                <a:moveTo>
                  <a:pt x="0" y="0"/>
                </a:moveTo>
                <a:lnTo>
                  <a:pt x="1593242" y="0"/>
                </a:lnTo>
                <a:lnTo>
                  <a:pt x="1593242" y="2822233"/>
                </a:lnTo>
                <a:lnTo>
                  <a:pt x="0" y="2822233"/>
                </a:lnTo>
                <a:lnTo>
                  <a:pt x="0" y="0"/>
                </a:lnTo>
                <a:close/>
              </a:path>
            </a:pathLst>
          </a:custGeom>
          <a:blipFill>
            <a:blip r:embed="rId9"/>
            <a:stretch>
              <a:fillRect t="-6356" b="-15704"/>
            </a:stretch>
          </a:blipFill>
          <a:ln w="19050" cap="sq">
            <a:solidFill>
              <a:srgbClr val="1FFFEB"/>
            </a:solidFill>
            <a:prstDash val="solid"/>
            <a:miter/>
          </a:ln>
        </p:spPr>
      </p:sp>
      <p:sp>
        <p:nvSpPr>
          <p:cNvPr id="12" name="Freeform 12"/>
          <p:cNvSpPr/>
          <p:nvPr/>
        </p:nvSpPr>
        <p:spPr>
          <a:xfrm>
            <a:off x="15085067" y="3931881"/>
            <a:ext cx="2581465" cy="5326419"/>
          </a:xfrm>
          <a:custGeom>
            <a:avLst/>
            <a:gdLst/>
            <a:ahLst/>
            <a:cxnLst/>
            <a:rect l="l" t="t" r="r" b="b"/>
            <a:pathLst>
              <a:path w="2581465" h="5326419">
                <a:moveTo>
                  <a:pt x="0" y="0"/>
                </a:moveTo>
                <a:lnTo>
                  <a:pt x="2581465" y="0"/>
                </a:lnTo>
                <a:lnTo>
                  <a:pt x="2581465" y="5326419"/>
                </a:lnTo>
                <a:lnTo>
                  <a:pt x="0" y="5326419"/>
                </a:lnTo>
                <a:lnTo>
                  <a:pt x="0" y="0"/>
                </a:lnTo>
                <a:close/>
              </a:path>
            </a:pathLst>
          </a:custGeom>
          <a:blipFill>
            <a:blip r:embed="rId10"/>
            <a:stretch>
              <a:fillRect t="-4789"/>
            </a:stretch>
          </a:blipFill>
          <a:ln w="19050" cap="sq">
            <a:solidFill>
              <a:srgbClr val="1FFFEB"/>
            </a:solidFill>
            <a:prstDash val="solid"/>
            <a:miter/>
          </a:ln>
        </p:spPr>
      </p:sp>
      <p:sp>
        <p:nvSpPr>
          <p:cNvPr id="13" name="AutoShape 13"/>
          <p:cNvSpPr/>
          <p:nvPr/>
        </p:nvSpPr>
        <p:spPr>
          <a:xfrm flipV="1">
            <a:off x="1232864" y="8387805"/>
            <a:ext cx="0" cy="854769"/>
          </a:xfrm>
          <a:prstGeom prst="line">
            <a:avLst/>
          </a:prstGeom>
          <a:ln w="104775" cap="flat">
            <a:solidFill>
              <a:srgbClr val="FFFFFF"/>
            </a:solidFill>
            <a:prstDash val="solid"/>
            <a:headEnd type="none" w="sm" len="sm"/>
            <a:tailEnd type="none" w="sm" len="sm"/>
          </a:ln>
        </p:spPr>
      </p:sp>
      <p:sp>
        <p:nvSpPr>
          <p:cNvPr id="14" name="Freeform 14"/>
          <p:cNvSpPr/>
          <p:nvPr/>
        </p:nvSpPr>
        <p:spPr>
          <a:xfrm>
            <a:off x="3702290" y="5952437"/>
            <a:ext cx="3012458" cy="905059"/>
          </a:xfrm>
          <a:custGeom>
            <a:avLst/>
            <a:gdLst/>
            <a:ahLst/>
            <a:cxnLst/>
            <a:rect l="l" t="t" r="r" b="b"/>
            <a:pathLst>
              <a:path w="3012458" h="905059">
                <a:moveTo>
                  <a:pt x="0" y="0"/>
                </a:moveTo>
                <a:lnTo>
                  <a:pt x="3012458" y="0"/>
                </a:lnTo>
                <a:lnTo>
                  <a:pt x="3012458" y="905059"/>
                </a:lnTo>
                <a:lnTo>
                  <a:pt x="0" y="905059"/>
                </a:lnTo>
                <a:lnTo>
                  <a:pt x="0" y="0"/>
                </a:lnTo>
                <a:close/>
              </a:path>
            </a:pathLst>
          </a:custGeom>
          <a:blipFill>
            <a:blip r:embed="rId11"/>
            <a:stretch>
              <a:fillRect/>
            </a:stretch>
          </a:blipFill>
        </p:spPr>
      </p:sp>
      <p:sp>
        <p:nvSpPr>
          <p:cNvPr id="15" name="Freeform 15"/>
          <p:cNvSpPr/>
          <p:nvPr/>
        </p:nvSpPr>
        <p:spPr>
          <a:xfrm>
            <a:off x="13079734" y="3946490"/>
            <a:ext cx="1494974" cy="2807624"/>
          </a:xfrm>
          <a:custGeom>
            <a:avLst/>
            <a:gdLst/>
            <a:ahLst/>
            <a:cxnLst/>
            <a:rect l="l" t="t" r="r" b="b"/>
            <a:pathLst>
              <a:path w="1494974" h="2807624">
                <a:moveTo>
                  <a:pt x="0" y="0"/>
                </a:moveTo>
                <a:lnTo>
                  <a:pt x="1494974" y="0"/>
                </a:lnTo>
                <a:lnTo>
                  <a:pt x="1494974" y="2807624"/>
                </a:lnTo>
                <a:lnTo>
                  <a:pt x="0" y="2807624"/>
                </a:lnTo>
                <a:lnTo>
                  <a:pt x="0" y="0"/>
                </a:lnTo>
                <a:close/>
              </a:path>
            </a:pathLst>
          </a:custGeom>
          <a:blipFill>
            <a:blip r:embed="rId12"/>
            <a:stretch>
              <a:fillRect t="-4983" b="-10144"/>
            </a:stretch>
          </a:blipFill>
          <a:ln w="19050" cap="sq">
            <a:solidFill>
              <a:srgbClr val="1FFFEB"/>
            </a:solidFill>
            <a:prstDash val="solid"/>
            <a:miter/>
          </a:ln>
        </p:spPr>
      </p:sp>
      <p:sp>
        <p:nvSpPr>
          <p:cNvPr id="16" name="Freeform 16"/>
          <p:cNvSpPr/>
          <p:nvPr/>
        </p:nvSpPr>
        <p:spPr>
          <a:xfrm>
            <a:off x="11027603" y="6951235"/>
            <a:ext cx="1604456" cy="2608137"/>
          </a:xfrm>
          <a:custGeom>
            <a:avLst/>
            <a:gdLst/>
            <a:ahLst/>
            <a:cxnLst/>
            <a:rect l="l" t="t" r="r" b="b"/>
            <a:pathLst>
              <a:path w="1604456" h="2608137">
                <a:moveTo>
                  <a:pt x="0" y="0"/>
                </a:moveTo>
                <a:lnTo>
                  <a:pt x="1604456" y="0"/>
                </a:lnTo>
                <a:lnTo>
                  <a:pt x="1604456" y="2608138"/>
                </a:lnTo>
                <a:lnTo>
                  <a:pt x="0" y="2608138"/>
                </a:lnTo>
                <a:lnTo>
                  <a:pt x="0" y="0"/>
                </a:lnTo>
                <a:close/>
              </a:path>
            </a:pathLst>
          </a:custGeom>
          <a:blipFill>
            <a:blip r:embed="rId13"/>
            <a:stretch>
              <a:fillRect t="-7950" b="-25059"/>
            </a:stretch>
          </a:blipFill>
          <a:ln w="38100" cap="sq">
            <a:solidFill>
              <a:srgbClr val="1FFFEB"/>
            </a:solidFill>
            <a:prstDash val="solid"/>
            <a:miter/>
          </a:ln>
        </p:spPr>
      </p:sp>
      <p:sp>
        <p:nvSpPr>
          <p:cNvPr id="17" name="Freeform 17"/>
          <p:cNvSpPr/>
          <p:nvPr/>
        </p:nvSpPr>
        <p:spPr>
          <a:xfrm>
            <a:off x="13093199" y="6951235"/>
            <a:ext cx="1541968" cy="2627290"/>
          </a:xfrm>
          <a:custGeom>
            <a:avLst/>
            <a:gdLst/>
            <a:ahLst/>
            <a:cxnLst/>
            <a:rect l="l" t="t" r="r" b="b"/>
            <a:pathLst>
              <a:path w="1541968" h="2627290">
                <a:moveTo>
                  <a:pt x="0" y="0"/>
                </a:moveTo>
                <a:lnTo>
                  <a:pt x="1541969" y="0"/>
                </a:lnTo>
                <a:lnTo>
                  <a:pt x="1541969" y="2627290"/>
                </a:lnTo>
                <a:lnTo>
                  <a:pt x="0" y="2627290"/>
                </a:lnTo>
                <a:lnTo>
                  <a:pt x="0" y="0"/>
                </a:lnTo>
                <a:close/>
              </a:path>
            </a:pathLst>
          </a:custGeom>
          <a:blipFill>
            <a:blip r:embed="rId14"/>
            <a:stretch>
              <a:fillRect t="-6726" b="-20171"/>
            </a:stretch>
          </a:blipFill>
          <a:ln w="19050" cap="sq">
            <a:solidFill>
              <a:srgbClr val="1FFFEB"/>
            </a:solidFill>
            <a:prstDash val="solid"/>
            <a:miter/>
          </a:ln>
        </p:spPr>
      </p:sp>
      <p:sp>
        <p:nvSpPr>
          <p:cNvPr id="18" name="TextBox 18"/>
          <p:cNvSpPr txBox="1"/>
          <p:nvPr/>
        </p:nvSpPr>
        <p:spPr>
          <a:xfrm>
            <a:off x="6269586" y="5274952"/>
            <a:ext cx="1714639" cy="365297"/>
          </a:xfrm>
          <a:prstGeom prst="rect">
            <a:avLst/>
          </a:prstGeom>
        </p:spPr>
        <p:txBody>
          <a:bodyPr lIns="0" tIns="0" rIns="0" bIns="0" rtlCol="0" anchor="t">
            <a:spAutoFit/>
          </a:bodyPr>
          <a:lstStyle/>
          <a:p>
            <a:pPr algn="ctr">
              <a:lnSpc>
                <a:spcPts val="2918"/>
              </a:lnSpc>
              <a:spcBef>
                <a:spcPct val="0"/>
              </a:spcBef>
            </a:pPr>
            <a:r>
              <a:rPr lang="en-US" sz="2227">
                <a:solidFill>
                  <a:srgbClr val="FFFFFF"/>
                </a:solidFill>
                <a:latin typeface="Roboto Condensed"/>
                <a:ea typeface="Roboto Condensed"/>
                <a:cs typeface="Roboto Condensed"/>
                <a:sym typeface="Roboto Condensed"/>
              </a:rPr>
              <a:t>📰 Mega Story</a:t>
            </a:r>
          </a:p>
        </p:txBody>
      </p:sp>
      <p:sp>
        <p:nvSpPr>
          <p:cNvPr id="19" name="TextBox 19"/>
          <p:cNvSpPr txBox="1"/>
          <p:nvPr/>
        </p:nvSpPr>
        <p:spPr>
          <a:xfrm>
            <a:off x="2201208" y="5291973"/>
            <a:ext cx="1501082" cy="348276"/>
          </a:xfrm>
          <a:prstGeom prst="rect">
            <a:avLst/>
          </a:prstGeom>
        </p:spPr>
        <p:txBody>
          <a:bodyPr lIns="0" tIns="0" rIns="0" bIns="0" rtlCol="0" anchor="t">
            <a:spAutoFit/>
          </a:bodyPr>
          <a:lstStyle/>
          <a:p>
            <a:pPr algn="ctr">
              <a:lnSpc>
                <a:spcPts val="2851"/>
              </a:lnSpc>
              <a:spcBef>
                <a:spcPct val="0"/>
              </a:spcBef>
            </a:pPr>
            <a:r>
              <a:rPr lang="en-US" sz="2176">
                <a:solidFill>
                  <a:srgbClr val="FFFFFF"/>
                </a:solidFill>
                <a:latin typeface="Roboto Condensed"/>
                <a:ea typeface="Roboto Condensed"/>
                <a:cs typeface="Roboto Condensed"/>
                <a:sym typeface="Roboto Condensed"/>
              </a:rPr>
              <a:t>📖 Longform</a:t>
            </a:r>
          </a:p>
        </p:txBody>
      </p:sp>
      <p:sp>
        <p:nvSpPr>
          <p:cNvPr id="20" name="TextBox 20"/>
          <p:cNvSpPr txBox="1"/>
          <p:nvPr/>
        </p:nvSpPr>
        <p:spPr>
          <a:xfrm>
            <a:off x="1613186" y="6390240"/>
            <a:ext cx="1514702" cy="316840"/>
          </a:xfrm>
          <a:prstGeom prst="rect">
            <a:avLst/>
          </a:prstGeom>
        </p:spPr>
        <p:txBody>
          <a:bodyPr lIns="0" tIns="0" rIns="0" bIns="0" rtlCol="0" anchor="t">
            <a:spAutoFit/>
          </a:bodyPr>
          <a:lstStyle/>
          <a:p>
            <a:pPr algn="ctr">
              <a:lnSpc>
                <a:spcPts val="2570"/>
              </a:lnSpc>
              <a:spcBef>
                <a:spcPct val="0"/>
              </a:spcBef>
            </a:pPr>
            <a:r>
              <a:rPr lang="en-US" sz="1962">
                <a:solidFill>
                  <a:srgbClr val="FFFFFF"/>
                </a:solidFill>
                <a:latin typeface="Roboto Condensed"/>
                <a:ea typeface="Roboto Condensed"/>
                <a:cs typeface="Roboto Condensed"/>
                <a:sym typeface="Roboto Condensed"/>
              </a:rPr>
              <a:t>📊 Infographic</a:t>
            </a:r>
          </a:p>
        </p:txBody>
      </p:sp>
      <p:sp>
        <p:nvSpPr>
          <p:cNvPr id="21" name="TextBox 21"/>
          <p:cNvSpPr txBox="1"/>
          <p:nvPr/>
        </p:nvSpPr>
        <p:spPr>
          <a:xfrm>
            <a:off x="4336120" y="5105400"/>
            <a:ext cx="1481675" cy="392196"/>
          </a:xfrm>
          <a:prstGeom prst="rect">
            <a:avLst/>
          </a:prstGeom>
        </p:spPr>
        <p:txBody>
          <a:bodyPr lIns="0" tIns="0" rIns="0" bIns="0" rtlCol="0" anchor="t">
            <a:spAutoFit/>
          </a:bodyPr>
          <a:lstStyle/>
          <a:p>
            <a:pPr algn="ctr">
              <a:lnSpc>
                <a:spcPts val="3157"/>
              </a:lnSpc>
              <a:spcBef>
                <a:spcPct val="0"/>
              </a:spcBef>
            </a:pPr>
            <a:r>
              <a:rPr lang="en-US" sz="2410">
                <a:solidFill>
                  <a:srgbClr val="FFFFFF"/>
                </a:solidFill>
                <a:latin typeface="Roboto Condensed"/>
                <a:ea typeface="Roboto Condensed"/>
                <a:cs typeface="Roboto Condensed"/>
                <a:sym typeface="Roboto Condensed"/>
              </a:rPr>
              <a:t>🎧 Podcast</a:t>
            </a:r>
          </a:p>
        </p:txBody>
      </p:sp>
      <p:sp>
        <p:nvSpPr>
          <p:cNvPr id="22" name="TextBox 22"/>
          <p:cNvSpPr txBox="1"/>
          <p:nvPr/>
        </p:nvSpPr>
        <p:spPr>
          <a:xfrm>
            <a:off x="5817795" y="7123011"/>
            <a:ext cx="1793906" cy="347539"/>
          </a:xfrm>
          <a:prstGeom prst="rect">
            <a:avLst/>
          </a:prstGeom>
        </p:spPr>
        <p:txBody>
          <a:bodyPr lIns="0" tIns="0" rIns="0" bIns="0" rtlCol="0" anchor="t">
            <a:spAutoFit/>
          </a:bodyPr>
          <a:lstStyle/>
          <a:p>
            <a:pPr algn="ctr">
              <a:lnSpc>
                <a:spcPts val="2844"/>
              </a:lnSpc>
              <a:spcBef>
                <a:spcPct val="0"/>
              </a:spcBef>
            </a:pPr>
            <a:r>
              <a:rPr lang="en-US" sz="2171">
                <a:solidFill>
                  <a:srgbClr val="FFFFFF"/>
                </a:solidFill>
                <a:latin typeface="Roboto Condensed"/>
                <a:ea typeface="Roboto Condensed"/>
                <a:cs typeface="Roboto Condensed"/>
                <a:sym typeface="Roboto Condensed"/>
              </a:rPr>
              <a:t>🎥 Video Social</a:t>
            </a:r>
          </a:p>
        </p:txBody>
      </p:sp>
      <p:sp>
        <p:nvSpPr>
          <p:cNvPr id="23" name="TextBox 23"/>
          <p:cNvSpPr txBox="1"/>
          <p:nvPr/>
        </p:nvSpPr>
        <p:spPr>
          <a:xfrm>
            <a:off x="7506927" y="5902205"/>
            <a:ext cx="2069930" cy="335118"/>
          </a:xfrm>
          <a:prstGeom prst="rect">
            <a:avLst/>
          </a:prstGeom>
        </p:spPr>
        <p:txBody>
          <a:bodyPr lIns="0" tIns="0" rIns="0" bIns="0" rtlCol="0" anchor="t">
            <a:spAutoFit/>
          </a:bodyPr>
          <a:lstStyle/>
          <a:p>
            <a:pPr algn="ctr">
              <a:lnSpc>
                <a:spcPts val="2733"/>
              </a:lnSpc>
              <a:spcBef>
                <a:spcPct val="0"/>
              </a:spcBef>
            </a:pPr>
            <a:r>
              <a:rPr lang="en-US" sz="2086">
                <a:solidFill>
                  <a:srgbClr val="FFFFFF"/>
                </a:solidFill>
                <a:latin typeface="Roboto Condensed"/>
                <a:ea typeface="Roboto Condensed"/>
                <a:cs typeface="Roboto Condensed"/>
                <a:sym typeface="Roboto Condensed"/>
              </a:rPr>
              <a:t>▶️ YouTube Shorts</a:t>
            </a:r>
          </a:p>
        </p:txBody>
      </p:sp>
      <p:sp>
        <p:nvSpPr>
          <p:cNvPr id="24" name="TextBox 24"/>
          <p:cNvSpPr txBox="1"/>
          <p:nvPr/>
        </p:nvSpPr>
        <p:spPr>
          <a:xfrm>
            <a:off x="7745576" y="6668980"/>
            <a:ext cx="2083566" cy="337220"/>
          </a:xfrm>
          <a:prstGeom prst="rect">
            <a:avLst/>
          </a:prstGeom>
        </p:spPr>
        <p:txBody>
          <a:bodyPr lIns="0" tIns="0" rIns="0" bIns="0" rtlCol="0" anchor="t">
            <a:spAutoFit/>
          </a:bodyPr>
          <a:lstStyle/>
          <a:p>
            <a:pPr algn="ctr">
              <a:lnSpc>
                <a:spcPts val="2667"/>
              </a:lnSpc>
              <a:spcBef>
                <a:spcPct val="0"/>
              </a:spcBef>
            </a:pPr>
            <a:r>
              <a:rPr lang="en-US" sz="2036">
                <a:solidFill>
                  <a:srgbClr val="FFFFFF"/>
                </a:solidFill>
                <a:latin typeface="Roboto Condensed"/>
                <a:ea typeface="Roboto Condensed"/>
                <a:cs typeface="Roboto Condensed"/>
                <a:sym typeface="Roboto Condensed"/>
              </a:rPr>
              <a:t>📈 Data Journalism</a:t>
            </a:r>
          </a:p>
        </p:txBody>
      </p:sp>
      <p:sp>
        <p:nvSpPr>
          <p:cNvPr id="25" name="TextBox 25"/>
          <p:cNvSpPr txBox="1"/>
          <p:nvPr/>
        </p:nvSpPr>
        <p:spPr>
          <a:xfrm>
            <a:off x="2370538" y="7135560"/>
            <a:ext cx="2886681" cy="348694"/>
          </a:xfrm>
          <a:prstGeom prst="rect">
            <a:avLst/>
          </a:prstGeom>
        </p:spPr>
        <p:txBody>
          <a:bodyPr lIns="0" tIns="0" rIns="0" bIns="0" rtlCol="0" anchor="t">
            <a:spAutoFit/>
          </a:bodyPr>
          <a:lstStyle/>
          <a:p>
            <a:pPr algn="ctr">
              <a:lnSpc>
                <a:spcPts val="2854"/>
              </a:lnSpc>
              <a:spcBef>
                <a:spcPct val="0"/>
              </a:spcBef>
            </a:pPr>
            <a:r>
              <a:rPr lang="en-US" sz="2179">
                <a:solidFill>
                  <a:srgbClr val="FFFFFF"/>
                </a:solidFill>
                <a:latin typeface="Roboto Condensed"/>
                <a:ea typeface="Roboto Condensed"/>
                <a:cs typeface="Roboto Condensed"/>
                <a:sym typeface="Roboto Condensed"/>
              </a:rPr>
              <a:t>🌐 Interactive Storytelling</a:t>
            </a:r>
          </a:p>
        </p:txBody>
      </p:sp>
      <p:sp>
        <p:nvSpPr>
          <p:cNvPr id="26" name="TextBox 26"/>
          <p:cNvSpPr txBox="1"/>
          <p:nvPr/>
        </p:nvSpPr>
        <p:spPr>
          <a:xfrm>
            <a:off x="1028700" y="1542067"/>
            <a:ext cx="14668861" cy="1608763"/>
          </a:xfrm>
          <a:prstGeom prst="rect">
            <a:avLst/>
          </a:prstGeom>
        </p:spPr>
        <p:txBody>
          <a:bodyPr lIns="0" tIns="0" rIns="0" bIns="0" rtlCol="0" anchor="t">
            <a:spAutoFit/>
          </a:bodyPr>
          <a:lstStyle/>
          <a:p>
            <a:pPr algn="l">
              <a:lnSpc>
                <a:spcPts val="7455"/>
              </a:lnSpc>
            </a:pPr>
            <a:r>
              <a:rPr lang="en-US" sz="5691" b="1">
                <a:solidFill>
                  <a:srgbClr val="FFFFFF"/>
                </a:solidFill>
                <a:latin typeface="Roboto Condensed Bold"/>
                <a:ea typeface="Roboto Condensed Bold"/>
                <a:cs typeface="Roboto Condensed Bold"/>
                <a:sym typeface="Roboto Condensed Bold"/>
              </a:rPr>
              <a:t>THÔNG TẤN XÃ VIỆT NAM</a:t>
            </a:r>
          </a:p>
          <a:p>
            <a:pPr algn="l">
              <a:lnSpc>
                <a:spcPts val="5229"/>
              </a:lnSpc>
            </a:pPr>
            <a:r>
              <a:rPr lang="en-US" sz="3991" b="1">
                <a:solidFill>
                  <a:srgbClr val="1FFFEB"/>
                </a:solidFill>
                <a:latin typeface="Roboto Condensed Bold"/>
                <a:ea typeface="Roboto Condensed Bold"/>
                <a:cs typeface="Roboto Condensed Bold"/>
                <a:sym typeface="Roboto Condensed Bold"/>
              </a:rPr>
              <a:t>XÂY DỰNG HỆ SINH THÁI KỂ CHUYỆN VIỆT NAM TRÊN NỀN TẢNG SỐ</a:t>
            </a:r>
          </a:p>
        </p:txBody>
      </p:sp>
      <p:sp>
        <p:nvSpPr>
          <p:cNvPr id="27" name="TextBox 27"/>
          <p:cNvSpPr txBox="1"/>
          <p:nvPr/>
        </p:nvSpPr>
        <p:spPr>
          <a:xfrm>
            <a:off x="1028700" y="3608031"/>
            <a:ext cx="7750037" cy="877547"/>
          </a:xfrm>
          <a:prstGeom prst="rect">
            <a:avLst/>
          </a:prstGeom>
        </p:spPr>
        <p:txBody>
          <a:bodyPr lIns="0" tIns="0" rIns="0" bIns="0" rtlCol="0" anchor="t">
            <a:spAutoFit/>
          </a:bodyPr>
          <a:lstStyle/>
          <a:p>
            <a:pPr algn="l">
              <a:lnSpc>
                <a:spcPts val="3455"/>
              </a:lnSpc>
            </a:pPr>
            <a:r>
              <a:rPr lang="en-US" sz="2637" i="1">
                <a:solidFill>
                  <a:srgbClr val="FFFFFF"/>
                </a:solidFill>
                <a:latin typeface="Roboto Condensed Italics"/>
                <a:ea typeface="Roboto Condensed Italics"/>
                <a:cs typeface="Roboto Condensed Italics"/>
                <a:sym typeface="Roboto Condensed Italics"/>
              </a:rPr>
              <a:t>Đa dạng hóa hình thức thể hiện để đưa hình ảnh Việt Nam đến gần hơn với công chúng quốc tế</a:t>
            </a:r>
          </a:p>
        </p:txBody>
      </p:sp>
      <p:sp>
        <p:nvSpPr>
          <p:cNvPr id="28" name="TextBox 28"/>
          <p:cNvSpPr txBox="1"/>
          <p:nvPr/>
        </p:nvSpPr>
        <p:spPr>
          <a:xfrm>
            <a:off x="1418268" y="8321179"/>
            <a:ext cx="6944863" cy="949921"/>
          </a:xfrm>
          <a:prstGeom prst="rect">
            <a:avLst/>
          </a:prstGeom>
        </p:spPr>
        <p:txBody>
          <a:bodyPr lIns="0" tIns="0" rIns="0" bIns="0" rtlCol="0" anchor="t">
            <a:spAutoFit/>
          </a:bodyPr>
          <a:lstStyle/>
          <a:p>
            <a:pPr algn="l">
              <a:lnSpc>
                <a:spcPts val="3814"/>
              </a:lnSpc>
            </a:pPr>
            <a:r>
              <a:rPr lang="en-US" sz="2911" b="1">
                <a:solidFill>
                  <a:srgbClr val="FFFFFF"/>
                </a:solidFill>
                <a:latin typeface="Roboto Condensed Bold"/>
                <a:ea typeface="Roboto Condensed Bold"/>
                <a:cs typeface="Roboto Condensed Bold"/>
                <a:sym typeface="Roboto Condensed Bold"/>
              </a:rPr>
              <a:t>Mục tiêu:  </a:t>
            </a:r>
            <a:r>
              <a:rPr lang="en-US" sz="2911" b="1">
                <a:solidFill>
                  <a:srgbClr val="1FFFEB"/>
                </a:solidFill>
                <a:latin typeface="Roboto Condensed Bold"/>
                <a:ea typeface="Roboto Condensed Bold"/>
                <a:cs typeface="Roboto Condensed Bold"/>
                <a:sym typeface="Roboto Condensed Bold"/>
              </a:rPr>
              <a:t>Tạo ra trải nghiệm số về </a:t>
            </a:r>
            <a:r>
              <a:rPr lang="en-US" sz="2911" b="1">
                <a:solidFill>
                  <a:srgbClr val="FFFFFF"/>
                </a:solidFill>
                <a:latin typeface="Roboto Condensed Bold"/>
                <a:ea typeface="Roboto Condensed Bold"/>
                <a:cs typeface="Roboto Condensed Bold"/>
                <a:sym typeface="Roboto Condensed Bold"/>
              </a:rPr>
              <a:t>Việt Nam</a:t>
            </a:r>
            <a:r>
              <a:rPr lang="en-US" sz="2911" b="1">
                <a:solidFill>
                  <a:srgbClr val="1FFFEB"/>
                </a:solidFill>
                <a:latin typeface="Roboto Condensed Bold"/>
                <a:ea typeface="Roboto Condensed Bold"/>
                <a:cs typeface="Roboto Condensed Bold"/>
                <a:sym typeface="Roboto Condensed Bold"/>
              </a:rPr>
              <a:t> cho công chúng quốc tế.</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TextBox 10"/>
          <p:cNvSpPr txBox="1"/>
          <p:nvPr/>
        </p:nvSpPr>
        <p:spPr>
          <a:xfrm>
            <a:off x="1121580" y="6483459"/>
            <a:ext cx="8343279" cy="1850779"/>
          </a:xfrm>
          <a:prstGeom prst="rect">
            <a:avLst/>
          </a:prstGeom>
        </p:spPr>
        <p:txBody>
          <a:bodyPr lIns="0" tIns="0" rIns="0" bIns="0" rtlCol="0" anchor="t">
            <a:spAutoFit/>
          </a:bodyPr>
          <a:lstStyle/>
          <a:p>
            <a:pPr algn="l">
              <a:lnSpc>
                <a:spcPts val="14065"/>
              </a:lnSpc>
            </a:pPr>
            <a:r>
              <a:rPr lang="en-US" sz="13395" b="1">
                <a:solidFill>
                  <a:srgbClr val="F5F5F5"/>
                </a:solidFill>
                <a:latin typeface="Roboto Condensed Bold"/>
                <a:ea typeface="Roboto Condensed Bold"/>
                <a:cs typeface="Roboto Condensed Bold"/>
                <a:sym typeface="Roboto Condensed Bold"/>
              </a:rPr>
              <a:t>GIẢI PHÁP</a:t>
            </a:r>
          </a:p>
        </p:txBody>
      </p:sp>
      <p:sp>
        <p:nvSpPr>
          <p:cNvPr id="11" name="TextBox 11"/>
          <p:cNvSpPr txBox="1"/>
          <p:nvPr/>
        </p:nvSpPr>
        <p:spPr>
          <a:xfrm>
            <a:off x="1278950" y="8385795"/>
            <a:ext cx="10360164" cy="872505"/>
          </a:xfrm>
          <a:prstGeom prst="rect">
            <a:avLst/>
          </a:prstGeom>
        </p:spPr>
        <p:txBody>
          <a:bodyPr lIns="0" tIns="0" rIns="0" bIns="0" rtlCol="0" anchor="t">
            <a:spAutoFit/>
          </a:bodyPr>
          <a:lstStyle/>
          <a:p>
            <a:pPr algn="l">
              <a:lnSpc>
                <a:spcPts val="6973"/>
              </a:lnSpc>
            </a:pPr>
            <a:r>
              <a:rPr lang="en-US" sz="5364" b="1">
                <a:solidFill>
                  <a:srgbClr val="F5F5F5"/>
                </a:solidFill>
                <a:latin typeface="Roboto Condensed Bold"/>
                <a:ea typeface="Roboto Condensed Bold"/>
                <a:cs typeface="Roboto Condensed Bold"/>
                <a:sym typeface="Roboto Condensed Bold"/>
              </a:rPr>
              <a:t>TRONG THỜI GIAN TỚI</a:t>
            </a:r>
          </a:p>
        </p:txBody>
      </p:sp>
      <p:sp>
        <p:nvSpPr>
          <p:cNvPr id="12" name="Freeform 12"/>
          <p:cNvSpPr/>
          <p:nvPr/>
        </p:nvSpPr>
        <p:spPr>
          <a:xfrm rot="-1892080">
            <a:off x="735328" y="1157050"/>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6">
              <a:alphaModFix amt="54000"/>
              <a:extLst>
                <a:ext uri="{96DAC541-7B7A-43D3-8B79-37D633B846F1}">
                  <asvg:svgBlip xmlns:asvg="http://schemas.microsoft.com/office/drawing/2016/SVG/main" xmlns="" r:embed="rId7"/>
                </a:ext>
              </a:extLst>
            </a:blip>
            <a:stretch>
              <a:fillRect/>
            </a:stretch>
          </a:blipFill>
        </p:spPr>
      </p:sp>
      <p:grpSp>
        <p:nvGrpSpPr>
          <p:cNvPr id="13" name="Group 13"/>
          <p:cNvGrpSpPr>
            <a:grpSpLocks noChangeAspect="1"/>
          </p:cNvGrpSpPr>
          <p:nvPr/>
        </p:nvGrpSpPr>
        <p:grpSpPr>
          <a:xfrm>
            <a:off x="9629220" y="6681661"/>
            <a:ext cx="1452700" cy="2874417"/>
            <a:chOff x="0" y="0"/>
            <a:chExt cx="2620010" cy="5184140"/>
          </a:xfrm>
        </p:grpSpPr>
        <p:sp>
          <p:nvSpPr>
            <p:cNvPr id="14" name="Freeform 14"/>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5" name="Freeform 15"/>
            <p:cNvSpPr/>
            <p:nvPr/>
          </p:nvSpPr>
          <p:spPr>
            <a:xfrm>
              <a:off x="185420" y="156210"/>
              <a:ext cx="2250453" cy="4876800"/>
            </a:xfrm>
            <a:custGeom>
              <a:avLst/>
              <a:gdLst/>
              <a:ahLst/>
              <a:cxnLst/>
              <a:rect l="l" t="t" r="r" b="b"/>
              <a:pathLst>
                <a:path w="2250453"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8"/>
              <a:stretch>
                <a:fillRect l="-67" r="-67"/>
              </a:stretch>
            </a:blipFill>
          </p:spPr>
        </p:sp>
        <p:sp>
          <p:nvSpPr>
            <p:cNvPr id="16" name="Freeform 16"/>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17" name="Freeform 17"/>
            <p:cNvSpPr/>
            <p:nvPr/>
          </p:nvSpPr>
          <p:spPr>
            <a:xfrm>
              <a:off x="1579738" y="187960"/>
              <a:ext cx="63785" cy="63501"/>
            </a:xfrm>
            <a:custGeom>
              <a:avLst/>
              <a:gdLst/>
              <a:ahLst/>
              <a:cxnLst/>
              <a:rect l="l" t="t" r="r" b="b"/>
              <a:pathLst>
                <a:path w="63785" h="63501">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555555"/>
            </a:solidFill>
          </p:spPr>
        </p:sp>
        <p:sp>
          <p:nvSpPr>
            <p:cNvPr id="18" name="Freeform 18"/>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19" name="Freeform 19"/>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20" name="Freeform 20"/>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21" name="Freeform 21"/>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22" name="Freeform 22"/>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id="23" name="Group 23"/>
          <p:cNvGrpSpPr>
            <a:grpSpLocks noChangeAspect="1"/>
          </p:cNvGrpSpPr>
          <p:nvPr/>
        </p:nvGrpSpPr>
        <p:grpSpPr>
          <a:xfrm>
            <a:off x="8698383" y="2984276"/>
            <a:ext cx="5881461" cy="3373535"/>
            <a:chOff x="0" y="0"/>
            <a:chExt cx="7981950" cy="4578350"/>
          </a:xfrm>
        </p:grpSpPr>
        <p:sp>
          <p:nvSpPr>
            <p:cNvPr id="24" name="Freeform 2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5" name="Freeform 2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000000"/>
            </a:solidFill>
          </p:spPr>
        </p:sp>
        <p:sp>
          <p:nvSpPr>
            <p:cNvPr id="26" name="Freeform 2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000000"/>
            </a:solidFill>
          </p:spPr>
        </p:sp>
        <p:sp>
          <p:nvSpPr>
            <p:cNvPr id="27" name="Freeform 2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000000"/>
            </a:solidFill>
          </p:spPr>
        </p:sp>
        <p:sp>
          <p:nvSpPr>
            <p:cNvPr id="28" name="Freeform 2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9"/>
              <a:stretch>
                <a:fillRect l="-176" r="-176"/>
              </a:stretch>
            </a:blipFill>
          </p:spPr>
        </p:sp>
      </p:grpSp>
      <p:sp>
        <p:nvSpPr>
          <p:cNvPr id="29" name="Freeform 29"/>
          <p:cNvSpPr/>
          <p:nvPr/>
        </p:nvSpPr>
        <p:spPr>
          <a:xfrm>
            <a:off x="11950119" y="6681661"/>
            <a:ext cx="1628228" cy="2874417"/>
          </a:xfrm>
          <a:custGeom>
            <a:avLst/>
            <a:gdLst/>
            <a:ahLst/>
            <a:cxnLst/>
            <a:rect l="l" t="t" r="r" b="b"/>
            <a:pathLst>
              <a:path w="1628228" h="2874417">
                <a:moveTo>
                  <a:pt x="0" y="0"/>
                </a:moveTo>
                <a:lnTo>
                  <a:pt x="1628228" y="0"/>
                </a:lnTo>
                <a:lnTo>
                  <a:pt x="1628228" y="2874417"/>
                </a:lnTo>
                <a:lnTo>
                  <a:pt x="0" y="2874417"/>
                </a:lnTo>
                <a:lnTo>
                  <a:pt x="0" y="0"/>
                </a:lnTo>
                <a:close/>
              </a:path>
            </a:pathLst>
          </a:custGeom>
          <a:blipFill>
            <a:blip r:embed="rId10"/>
            <a:stretch>
              <a:fillRect l="-50736" t="-6191" r="-45176" b="-4850"/>
            </a:stretch>
          </a:blipFill>
        </p:spPr>
      </p:sp>
      <p:grpSp>
        <p:nvGrpSpPr>
          <p:cNvPr id="30" name="Group 30"/>
          <p:cNvGrpSpPr>
            <a:grpSpLocks noChangeAspect="1"/>
          </p:cNvGrpSpPr>
          <p:nvPr/>
        </p:nvGrpSpPr>
        <p:grpSpPr>
          <a:xfrm>
            <a:off x="15016247" y="3389830"/>
            <a:ext cx="2553791" cy="5053115"/>
            <a:chOff x="0" y="0"/>
            <a:chExt cx="2620010" cy="5184140"/>
          </a:xfrm>
        </p:grpSpPr>
        <p:sp>
          <p:nvSpPr>
            <p:cNvPr id="31" name="Freeform 31"/>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32" name="Freeform 32"/>
            <p:cNvSpPr/>
            <p:nvPr/>
          </p:nvSpPr>
          <p:spPr>
            <a:xfrm>
              <a:off x="185420" y="156210"/>
              <a:ext cx="2250453" cy="4876800"/>
            </a:xfrm>
            <a:custGeom>
              <a:avLst/>
              <a:gdLst/>
              <a:ahLst/>
              <a:cxnLst/>
              <a:rect l="l" t="t" r="r" b="b"/>
              <a:pathLst>
                <a:path w="2250453"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1"/>
              <a:stretch>
                <a:fillRect l="-10873" r="-10873"/>
              </a:stretch>
            </a:blipFill>
          </p:spPr>
        </p:sp>
        <p:sp>
          <p:nvSpPr>
            <p:cNvPr id="33" name="Freeform 33"/>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34" name="Freeform 34"/>
            <p:cNvSpPr/>
            <p:nvPr/>
          </p:nvSpPr>
          <p:spPr>
            <a:xfrm>
              <a:off x="1579738" y="187960"/>
              <a:ext cx="63785" cy="63501"/>
            </a:xfrm>
            <a:custGeom>
              <a:avLst/>
              <a:gdLst/>
              <a:ahLst/>
              <a:cxnLst/>
              <a:rect l="l" t="t" r="r" b="b"/>
              <a:pathLst>
                <a:path w="63785" h="63501">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555555"/>
            </a:solidFill>
          </p:spPr>
        </p:sp>
        <p:sp>
          <p:nvSpPr>
            <p:cNvPr id="35" name="Freeform 35"/>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36" name="Freeform 36"/>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37" name="Freeform 37"/>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38" name="Freeform 38"/>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39" name="Freeform 39"/>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2180003" y="-10200012"/>
            <a:ext cx="22648006" cy="22648006"/>
            <a:chOff x="0" y="0"/>
            <a:chExt cx="30197341" cy="30197341"/>
          </a:xfrm>
        </p:grpSpPr>
        <p:grpSp>
          <p:nvGrpSpPr>
            <p:cNvPr id="11" name="Group 11"/>
            <p:cNvGrpSpPr/>
            <p:nvPr/>
          </p:nvGrpSpPr>
          <p:grpSpPr>
            <a:xfrm rot="-8457765">
              <a:off x="4364221" y="4364221"/>
              <a:ext cx="21468899" cy="214688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FFFFFF">
                      <a:alpha val="1155"/>
                    </a:srgbClr>
                  </a:gs>
                  <a:gs pos="25000">
                    <a:srgbClr val="FFFFFF">
                      <a:alpha val="1650"/>
                    </a:srgbClr>
                  </a:gs>
                  <a:gs pos="50000">
                    <a:srgbClr val="FFFFFF">
                      <a:alpha val="1100"/>
                    </a:srgbClr>
                  </a:gs>
                  <a:gs pos="75000">
                    <a:srgbClr val="FFFFFF">
                      <a:alpha val="1650"/>
                    </a:srgbClr>
                  </a:gs>
                  <a:gs pos="100000">
                    <a:srgbClr val="FFFFFF">
                      <a:alpha val="1100"/>
                    </a:srgbClr>
                  </a:gs>
                </a:gsLst>
                <a:lin ang="2700000"/>
              </a:gradFill>
              <a:ln w="19050" cap="rnd">
                <a:solidFill>
                  <a:srgbClr val="FFFFFF">
                    <a:alpha val="10980"/>
                  </a:srgbClr>
                </a:solidFill>
                <a:prstDash val="solid"/>
                <a:round/>
              </a:ln>
            </p:spPr>
          </p:sp>
          <p:sp>
            <p:nvSpPr>
              <p:cNvPr id="13" name="TextBox 13"/>
              <p:cNvSpPr txBox="1"/>
              <p:nvPr/>
            </p:nvSpPr>
            <p:spPr>
              <a:xfrm>
                <a:off x="76200" y="819150"/>
                <a:ext cx="660400" cy="660400"/>
              </a:xfrm>
              <a:prstGeom prst="rect">
                <a:avLst/>
              </a:prstGeom>
            </p:spPr>
            <p:txBody>
              <a:bodyPr lIns="50800" tIns="50800" rIns="50800" bIns="50800" rtlCol="0" anchor="ctr"/>
              <a:lstStyle/>
              <a:p>
                <a:pPr marL="0" lvl="0" indent="0" algn="l">
                  <a:lnSpc>
                    <a:spcPts val="19673"/>
                  </a:lnSpc>
                  <a:spcBef>
                    <a:spcPct val="0"/>
                  </a:spcBef>
                </a:pPr>
                <a:endParaRPr/>
              </a:p>
            </p:txBody>
          </p:sp>
        </p:grpSp>
        <p:grpSp>
          <p:nvGrpSpPr>
            <p:cNvPr id="14" name="Group 14"/>
            <p:cNvGrpSpPr/>
            <p:nvPr/>
          </p:nvGrpSpPr>
          <p:grpSpPr>
            <a:xfrm rot="-8457765">
              <a:off x="7251478" y="7430836"/>
              <a:ext cx="15624169" cy="1562416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FFFFFF">
                      <a:alpha val="1155"/>
                    </a:srgbClr>
                  </a:gs>
                  <a:gs pos="25000">
                    <a:srgbClr val="FFFFFF">
                      <a:alpha val="1650"/>
                    </a:srgbClr>
                  </a:gs>
                  <a:gs pos="50000">
                    <a:srgbClr val="FFFFFF">
                      <a:alpha val="1100"/>
                    </a:srgbClr>
                  </a:gs>
                  <a:gs pos="75000">
                    <a:srgbClr val="FFFFFF">
                      <a:alpha val="1650"/>
                    </a:srgbClr>
                  </a:gs>
                  <a:gs pos="100000">
                    <a:srgbClr val="FFFFFF">
                      <a:alpha val="1100"/>
                    </a:srgbClr>
                  </a:gs>
                </a:gsLst>
                <a:lin ang="2700000"/>
              </a:gradFill>
              <a:ln w="19050" cap="rnd">
                <a:solidFill>
                  <a:srgbClr val="FFFFFF">
                    <a:alpha val="10980"/>
                  </a:srgbClr>
                </a:solidFill>
                <a:prstDash val="solid"/>
                <a:round/>
              </a:ln>
            </p:spPr>
          </p:sp>
          <p:sp>
            <p:nvSpPr>
              <p:cNvPr id="16" name="TextBox 16"/>
              <p:cNvSpPr txBox="1"/>
              <p:nvPr/>
            </p:nvSpPr>
            <p:spPr>
              <a:xfrm>
                <a:off x="76200" y="161925"/>
                <a:ext cx="660400" cy="574675"/>
              </a:xfrm>
              <a:prstGeom prst="rect">
                <a:avLst/>
              </a:prstGeom>
            </p:spPr>
            <p:txBody>
              <a:bodyPr lIns="50800" tIns="50800" rIns="50800" bIns="50800" rtlCol="0" anchor="ctr"/>
              <a:lstStyle/>
              <a:p>
                <a:pPr marL="0" lvl="0" indent="0" algn="ctr">
                  <a:lnSpc>
                    <a:spcPts val="2218"/>
                  </a:lnSpc>
                  <a:spcBef>
                    <a:spcPct val="0"/>
                  </a:spcBef>
                </a:pPr>
                <a:endParaRPr/>
              </a:p>
            </p:txBody>
          </p:sp>
        </p:grpSp>
      </p:grpSp>
      <p:sp>
        <p:nvSpPr>
          <p:cNvPr id="17" name="TextBox 17"/>
          <p:cNvSpPr txBox="1"/>
          <p:nvPr/>
        </p:nvSpPr>
        <p:spPr>
          <a:xfrm>
            <a:off x="3111267" y="1595569"/>
            <a:ext cx="12477492" cy="1258333"/>
          </a:xfrm>
          <a:prstGeom prst="rect">
            <a:avLst/>
          </a:prstGeom>
        </p:spPr>
        <p:txBody>
          <a:bodyPr lIns="0" tIns="0" rIns="0" bIns="0" rtlCol="0" anchor="t">
            <a:spAutoFit/>
          </a:bodyPr>
          <a:lstStyle/>
          <a:p>
            <a:pPr algn="ctr">
              <a:lnSpc>
                <a:spcPts val="9803"/>
              </a:lnSpc>
            </a:pPr>
            <a:r>
              <a:rPr lang="en-US" sz="8379" b="1" spc="-351">
                <a:solidFill>
                  <a:srgbClr val="FFFFFF"/>
                </a:solidFill>
                <a:latin typeface="Roboto Condensed Bold"/>
                <a:ea typeface="Roboto Condensed Bold"/>
                <a:cs typeface="Roboto Condensed Bold"/>
                <a:sym typeface="Roboto Condensed Bold"/>
              </a:rPr>
              <a:t>4 YẾU TỐ CỐT LÕI</a:t>
            </a:r>
          </a:p>
        </p:txBody>
      </p:sp>
      <p:grpSp>
        <p:nvGrpSpPr>
          <p:cNvPr id="18" name="Group 18"/>
          <p:cNvGrpSpPr/>
          <p:nvPr/>
        </p:nvGrpSpPr>
        <p:grpSpPr>
          <a:xfrm>
            <a:off x="2317023" y="3315956"/>
            <a:ext cx="13653954" cy="5456303"/>
            <a:chOff x="0" y="0"/>
            <a:chExt cx="18205272" cy="7275070"/>
          </a:xfrm>
        </p:grpSpPr>
        <p:grpSp>
          <p:nvGrpSpPr>
            <p:cNvPr id="19" name="Group 19"/>
            <p:cNvGrpSpPr/>
            <p:nvPr/>
          </p:nvGrpSpPr>
          <p:grpSpPr>
            <a:xfrm>
              <a:off x="6104108" y="0"/>
              <a:ext cx="5997057" cy="7275070"/>
              <a:chOff x="0" y="0"/>
              <a:chExt cx="828324" cy="1004846"/>
            </a:xfrm>
          </p:grpSpPr>
          <p:sp>
            <p:nvSpPr>
              <p:cNvPr id="20" name="Freeform 20"/>
              <p:cNvSpPr/>
              <p:nvPr/>
            </p:nvSpPr>
            <p:spPr>
              <a:xfrm>
                <a:off x="0" y="0"/>
                <a:ext cx="828324" cy="1004846"/>
              </a:xfrm>
              <a:custGeom>
                <a:avLst/>
                <a:gdLst/>
                <a:ahLst/>
                <a:cxnLst/>
                <a:rect l="l" t="t" r="r" b="b"/>
                <a:pathLst>
                  <a:path w="828324" h="1004846">
                    <a:moveTo>
                      <a:pt x="68851" y="0"/>
                    </a:moveTo>
                    <a:lnTo>
                      <a:pt x="759473" y="0"/>
                    </a:lnTo>
                    <a:cubicBezTo>
                      <a:pt x="797499" y="0"/>
                      <a:pt x="828324" y="30826"/>
                      <a:pt x="828324" y="68851"/>
                    </a:cubicBezTo>
                    <a:lnTo>
                      <a:pt x="828324" y="935995"/>
                    </a:lnTo>
                    <a:cubicBezTo>
                      <a:pt x="828324" y="954255"/>
                      <a:pt x="821070" y="971768"/>
                      <a:pt x="808158" y="984680"/>
                    </a:cubicBezTo>
                    <a:cubicBezTo>
                      <a:pt x="795246" y="997592"/>
                      <a:pt x="777734" y="1004846"/>
                      <a:pt x="759473" y="1004846"/>
                    </a:cubicBezTo>
                    <a:lnTo>
                      <a:pt x="68851" y="1004846"/>
                    </a:lnTo>
                    <a:cubicBezTo>
                      <a:pt x="50590" y="1004846"/>
                      <a:pt x="33078" y="997592"/>
                      <a:pt x="20166" y="984680"/>
                    </a:cubicBezTo>
                    <a:cubicBezTo>
                      <a:pt x="7254" y="971768"/>
                      <a:pt x="0" y="954255"/>
                      <a:pt x="0" y="935995"/>
                    </a:cubicBezTo>
                    <a:lnTo>
                      <a:pt x="0" y="68851"/>
                    </a:lnTo>
                    <a:cubicBezTo>
                      <a:pt x="0" y="50590"/>
                      <a:pt x="7254" y="33078"/>
                      <a:pt x="20166" y="20166"/>
                    </a:cubicBezTo>
                    <a:cubicBezTo>
                      <a:pt x="33078" y="7254"/>
                      <a:pt x="50590" y="0"/>
                      <a:pt x="68851" y="0"/>
                    </a:cubicBezTo>
                    <a:close/>
                  </a:path>
                </a:pathLst>
              </a:custGeom>
              <a:blipFill>
                <a:blip r:embed="rId6"/>
                <a:stretch>
                  <a:fillRect l="-111932" r="-5178"/>
                </a:stretch>
              </a:blipFill>
              <a:ln w="19050" cap="rnd">
                <a:solidFill>
                  <a:srgbClr val="FFFFFF"/>
                </a:solidFill>
                <a:prstDash val="solid"/>
                <a:round/>
              </a:ln>
            </p:spPr>
          </p:sp>
        </p:grpSp>
        <p:grpSp>
          <p:nvGrpSpPr>
            <p:cNvPr id="21" name="Group 21"/>
            <p:cNvGrpSpPr/>
            <p:nvPr/>
          </p:nvGrpSpPr>
          <p:grpSpPr>
            <a:xfrm>
              <a:off x="0" y="601814"/>
              <a:ext cx="5464568" cy="2836047"/>
              <a:chOff x="0" y="0"/>
              <a:chExt cx="1833774" cy="951707"/>
            </a:xfrm>
          </p:grpSpPr>
          <p:sp>
            <p:nvSpPr>
              <p:cNvPr id="22" name="Freeform 22"/>
              <p:cNvSpPr/>
              <p:nvPr/>
            </p:nvSpPr>
            <p:spPr>
              <a:xfrm>
                <a:off x="0" y="0"/>
                <a:ext cx="1833774" cy="951707"/>
              </a:xfrm>
              <a:custGeom>
                <a:avLst/>
                <a:gdLst/>
                <a:ahLst/>
                <a:cxnLst/>
                <a:rect l="l" t="t" r="r" b="b"/>
                <a:pathLst>
                  <a:path w="1833774" h="951707">
                    <a:moveTo>
                      <a:pt x="96339" y="0"/>
                    </a:moveTo>
                    <a:lnTo>
                      <a:pt x="1737435" y="0"/>
                    </a:lnTo>
                    <a:cubicBezTo>
                      <a:pt x="1762986" y="0"/>
                      <a:pt x="1787490" y="10150"/>
                      <a:pt x="1805557" y="28217"/>
                    </a:cubicBezTo>
                    <a:cubicBezTo>
                      <a:pt x="1823624" y="46284"/>
                      <a:pt x="1833774" y="70788"/>
                      <a:pt x="1833774" y="96339"/>
                    </a:cubicBezTo>
                    <a:lnTo>
                      <a:pt x="1833774" y="855368"/>
                    </a:lnTo>
                    <a:cubicBezTo>
                      <a:pt x="1833774" y="880919"/>
                      <a:pt x="1823624" y="905423"/>
                      <a:pt x="1805557" y="923490"/>
                    </a:cubicBezTo>
                    <a:cubicBezTo>
                      <a:pt x="1787490" y="941557"/>
                      <a:pt x="1762986" y="951707"/>
                      <a:pt x="1737435" y="951707"/>
                    </a:cubicBezTo>
                    <a:lnTo>
                      <a:pt x="96339" y="951707"/>
                    </a:lnTo>
                    <a:cubicBezTo>
                      <a:pt x="70788" y="951707"/>
                      <a:pt x="46284" y="941557"/>
                      <a:pt x="28217" y="923490"/>
                    </a:cubicBezTo>
                    <a:cubicBezTo>
                      <a:pt x="10150" y="905423"/>
                      <a:pt x="0" y="880919"/>
                      <a:pt x="0" y="855368"/>
                    </a:cubicBezTo>
                    <a:lnTo>
                      <a:pt x="0" y="96339"/>
                    </a:lnTo>
                    <a:cubicBezTo>
                      <a:pt x="0" y="70788"/>
                      <a:pt x="10150" y="46284"/>
                      <a:pt x="28217" y="28217"/>
                    </a:cubicBezTo>
                    <a:cubicBezTo>
                      <a:pt x="46284" y="10150"/>
                      <a:pt x="70788" y="0"/>
                      <a:pt x="96339" y="0"/>
                    </a:cubicBezTo>
                    <a:close/>
                  </a:path>
                </a:pathLst>
              </a:custGeom>
              <a:gradFill rotWithShape="1">
                <a:gsLst>
                  <a:gs pos="0">
                    <a:srgbClr val="FFFFFF">
                      <a:alpha val="100000"/>
                    </a:srgbClr>
                  </a:gs>
                  <a:gs pos="100000">
                    <a:srgbClr val="DBD8D8">
                      <a:alpha val="100000"/>
                    </a:srgbClr>
                  </a:gs>
                </a:gsLst>
                <a:lin ang="5400000"/>
              </a:gradFill>
              <a:ln w="19050" cap="rnd">
                <a:gradFill>
                  <a:gsLst>
                    <a:gs pos="0">
                      <a:srgbClr val="FFFFFF">
                        <a:alpha val="100000"/>
                      </a:srgbClr>
                    </a:gs>
                    <a:gs pos="100000">
                      <a:srgbClr val="DBD8D8">
                        <a:alpha val="100000"/>
                      </a:srgbClr>
                    </a:gs>
                  </a:gsLst>
                  <a:lin ang="5400000"/>
                </a:gradFill>
                <a:prstDash val="solid"/>
                <a:round/>
              </a:ln>
            </p:spPr>
          </p:sp>
          <p:sp>
            <p:nvSpPr>
              <p:cNvPr id="23" name="TextBox 23"/>
              <p:cNvSpPr txBox="1"/>
              <p:nvPr/>
            </p:nvSpPr>
            <p:spPr>
              <a:xfrm>
                <a:off x="0" y="85725"/>
                <a:ext cx="1833774" cy="865982"/>
              </a:xfrm>
              <a:prstGeom prst="rect">
                <a:avLst/>
              </a:prstGeom>
            </p:spPr>
            <p:txBody>
              <a:bodyPr lIns="50800" tIns="50800" rIns="50800" bIns="50800" rtlCol="0" anchor="ctr"/>
              <a:lstStyle/>
              <a:p>
                <a:pPr marL="0" lvl="0" indent="0" algn="ctr">
                  <a:lnSpc>
                    <a:spcPts val="2218"/>
                  </a:lnSpc>
                  <a:spcBef>
                    <a:spcPct val="0"/>
                  </a:spcBef>
                </a:pPr>
                <a:endParaRPr/>
              </a:p>
            </p:txBody>
          </p:sp>
        </p:grpSp>
        <p:grpSp>
          <p:nvGrpSpPr>
            <p:cNvPr id="24" name="Group 24"/>
            <p:cNvGrpSpPr/>
            <p:nvPr/>
          </p:nvGrpSpPr>
          <p:grpSpPr>
            <a:xfrm>
              <a:off x="0" y="4105303"/>
              <a:ext cx="5464568" cy="2836047"/>
              <a:chOff x="0" y="0"/>
              <a:chExt cx="1833774" cy="951707"/>
            </a:xfrm>
          </p:grpSpPr>
          <p:sp>
            <p:nvSpPr>
              <p:cNvPr id="25" name="Freeform 25"/>
              <p:cNvSpPr/>
              <p:nvPr/>
            </p:nvSpPr>
            <p:spPr>
              <a:xfrm>
                <a:off x="0" y="0"/>
                <a:ext cx="1833774" cy="951707"/>
              </a:xfrm>
              <a:custGeom>
                <a:avLst/>
                <a:gdLst/>
                <a:ahLst/>
                <a:cxnLst/>
                <a:rect l="l" t="t" r="r" b="b"/>
                <a:pathLst>
                  <a:path w="1833774" h="951707">
                    <a:moveTo>
                      <a:pt x="96339" y="0"/>
                    </a:moveTo>
                    <a:lnTo>
                      <a:pt x="1737435" y="0"/>
                    </a:lnTo>
                    <a:cubicBezTo>
                      <a:pt x="1762986" y="0"/>
                      <a:pt x="1787490" y="10150"/>
                      <a:pt x="1805557" y="28217"/>
                    </a:cubicBezTo>
                    <a:cubicBezTo>
                      <a:pt x="1823624" y="46284"/>
                      <a:pt x="1833774" y="70788"/>
                      <a:pt x="1833774" y="96339"/>
                    </a:cubicBezTo>
                    <a:lnTo>
                      <a:pt x="1833774" y="855368"/>
                    </a:lnTo>
                    <a:cubicBezTo>
                      <a:pt x="1833774" y="880919"/>
                      <a:pt x="1823624" y="905423"/>
                      <a:pt x="1805557" y="923490"/>
                    </a:cubicBezTo>
                    <a:cubicBezTo>
                      <a:pt x="1787490" y="941557"/>
                      <a:pt x="1762986" y="951707"/>
                      <a:pt x="1737435" y="951707"/>
                    </a:cubicBezTo>
                    <a:lnTo>
                      <a:pt x="96339" y="951707"/>
                    </a:lnTo>
                    <a:cubicBezTo>
                      <a:pt x="70788" y="951707"/>
                      <a:pt x="46284" y="941557"/>
                      <a:pt x="28217" y="923490"/>
                    </a:cubicBezTo>
                    <a:cubicBezTo>
                      <a:pt x="10150" y="905423"/>
                      <a:pt x="0" y="880919"/>
                      <a:pt x="0" y="855368"/>
                    </a:cubicBezTo>
                    <a:lnTo>
                      <a:pt x="0" y="96339"/>
                    </a:lnTo>
                    <a:cubicBezTo>
                      <a:pt x="0" y="70788"/>
                      <a:pt x="10150" y="46284"/>
                      <a:pt x="28217" y="28217"/>
                    </a:cubicBezTo>
                    <a:cubicBezTo>
                      <a:pt x="46284" y="10150"/>
                      <a:pt x="70788" y="0"/>
                      <a:pt x="96339" y="0"/>
                    </a:cubicBezTo>
                    <a:close/>
                  </a:path>
                </a:pathLst>
              </a:custGeom>
              <a:solidFill>
                <a:srgbClr val="BA1B1B"/>
              </a:solidFill>
              <a:ln w="19050" cap="rnd">
                <a:solidFill>
                  <a:srgbClr val="FFFFFF"/>
                </a:solidFill>
                <a:prstDash val="solid"/>
                <a:round/>
              </a:ln>
            </p:spPr>
          </p:sp>
          <p:sp>
            <p:nvSpPr>
              <p:cNvPr id="26" name="TextBox 26"/>
              <p:cNvSpPr txBox="1"/>
              <p:nvPr/>
            </p:nvSpPr>
            <p:spPr>
              <a:xfrm>
                <a:off x="0" y="85725"/>
                <a:ext cx="1833774" cy="865982"/>
              </a:xfrm>
              <a:prstGeom prst="rect">
                <a:avLst/>
              </a:prstGeom>
            </p:spPr>
            <p:txBody>
              <a:bodyPr lIns="50800" tIns="50800" rIns="50800" bIns="50800" rtlCol="0" anchor="ctr"/>
              <a:lstStyle/>
              <a:p>
                <a:pPr marL="0" lvl="0" indent="0" algn="ctr">
                  <a:lnSpc>
                    <a:spcPts val="2218"/>
                  </a:lnSpc>
                  <a:spcBef>
                    <a:spcPct val="0"/>
                  </a:spcBef>
                </a:pPr>
                <a:endParaRPr/>
              </a:p>
            </p:txBody>
          </p:sp>
        </p:grpSp>
        <p:grpSp>
          <p:nvGrpSpPr>
            <p:cNvPr id="27" name="Group 27"/>
            <p:cNvGrpSpPr/>
            <p:nvPr/>
          </p:nvGrpSpPr>
          <p:grpSpPr>
            <a:xfrm>
              <a:off x="12742195" y="601814"/>
              <a:ext cx="5463077" cy="2836047"/>
              <a:chOff x="0" y="0"/>
              <a:chExt cx="1833274" cy="951707"/>
            </a:xfrm>
          </p:grpSpPr>
          <p:sp>
            <p:nvSpPr>
              <p:cNvPr id="28" name="Freeform 28"/>
              <p:cNvSpPr/>
              <p:nvPr/>
            </p:nvSpPr>
            <p:spPr>
              <a:xfrm>
                <a:off x="0" y="0"/>
                <a:ext cx="1833274" cy="951707"/>
              </a:xfrm>
              <a:custGeom>
                <a:avLst/>
                <a:gdLst/>
                <a:ahLst/>
                <a:cxnLst/>
                <a:rect l="l" t="t" r="r" b="b"/>
                <a:pathLst>
                  <a:path w="1833274" h="951707">
                    <a:moveTo>
                      <a:pt x="96365" y="0"/>
                    </a:moveTo>
                    <a:lnTo>
                      <a:pt x="1736909" y="0"/>
                    </a:lnTo>
                    <a:cubicBezTo>
                      <a:pt x="1790130" y="0"/>
                      <a:pt x="1833274" y="43144"/>
                      <a:pt x="1833274" y="96365"/>
                    </a:cubicBezTo>
                    <a:lnTo>
                      <a:pt x="1833274" y="855342"/>
                    </a:lnTo>
                    <a:cubicBezTo>
                      <a:pt x="1833274" y="908563"/>
                      <a:pt x="1790130" y="951707"/>
                      <a:pt x="1736909" y="951707"/>
                    </a:cubicBezTo>
                    <a:lnTo>
                      <a:pt x="96365" y="951707"/>
                    </a:lnTo>
                    <a:cubicBezTo>
                      <a:pt x="43144" y="951707"/>
                      <a:pt x="0" y="908563"/>
                      <a:pt x="0" y="855342"/>
                    </a:cubicBezTo>
                    <a:lnTo>
                      <a:pt x="0" y="96365"/>
                    </a:lnTo>
                    <a:cubicBezTo>
                      <a:pt x="0" y="43144"/>
                      <a:pt x="43144" y="0"/>
                      <a:pt x="96365" y="0"/>
                    </a:cubicBezTo>
                    <a:close/>
                  </a:path>
                </a:pathLst>
              </a:custGeom>
              <a:solidFill>
                <a:srgbClr val="BA1B1B"/>
              </a:solidFill>
              <a:ln w="19050" cap="rnd">
                <a:solidFill>
                  <a:srgbClr val="FFFFFF"/>
                </a:solidFill>
                <a:prstDash val="solid"/>
                <a:round/>
              </a:ln>
            </p:spPr>
          </p:sp>
          <p:sp>
            <p:nvSpPr>
              <p:cNvPr id="29" name="TextBox 29"/>
              <p:cNvSpPr txBox="1"/>
              <p:nvPr/>
            </p:nvSpPr>
            <p:spPr>
              <a:xfrm>
                <a:off x="0" y="85725"/>
                <a:ext cx="1833274" cy="865982"/>
              </a:xfrm>
              <a:prstGeom prst="rect">
                <a:avLst/>
              </a:prstGeom>
            </p:spPr>
            <p:txBody>
              <a:bodyPr lIns="50800" tIns="50800" rIns="50800" bIns="50800" rtlCol="0" anchor="ctr"/>
              <a:lstStyle/>
              <a:p>
                <a:pPr marL="0" lvl="0" indent="0" algn="ctr">
                  <a:lnSpc>
                    <a:spcPts val="2218"/>
                  </a:lnSpc>
                  <a:spcBef>
                    <a:spcPct val="0"/>
                  </a:spcBef>
                </a:pPr>
                <a:endParaRPr/>
              </a:p>
            </p:txBody>
          </p:sp>
        </p:grpSp>
        <p:grpSp>
          <p:nvGrpSpPr>
            <p:cNvPr id="30" name="Group 30"/>
            <p:cNvGrpSpPr/>
            <p:nvPr/>
          </p:nvGrpSpPr>
          <p:grpSpPr>
            <a:xfrm>
              <a:off x="12742195" y="4105303"/>
              <a:ext cx="5463077" cy="2836047"/>
              <a:chOff x="0" y="0"/>
              <a:chExt cx="1833274" cy="951707"/>
            </a:xfrm>
          </p:grpSpPr>
          <p:sp>
            <p:nvSpPr>
              <p:cNvPr id="31" name="Freeform 31"/>
              <p:cNvSpPr/>
              <p:nvPr/>
            </p:nvSpPr>
            <p:spPr>
              <a:xfrm>
                <a:off x="0" y="0"/>
                <a:ext cx="1833274" cy="951707"/>
              </a:xfrm>
              <a:custGeom>
                <a:avLst/>
                <a:gdLst/>
                <a:ahLst/>
                <a:cxnLst/>
                <a:rect l="l" t="t" r="r" b="b"/>
                <a:pathLst>
                  <a:path w="1833274" h="951707">
                    <a:moveTo>
                      <a:pt x="96365" y="0"/>
                    </a:moveTo>
                    <a:lnTo>
                      <a:pt x="1736909" y="0"/>
                    </a:lnTo>
                    <a:cubicBezTo>
                      <a:pt x="1790130" y="0"/>
                      <a:pt x="1833274" y="43144"/>
                      <a:pt x="1833274" y="96365"/>
                    </a:cubicBezTo>
                    <a:lnTo>
                      <a:pt x="1833274" y="855342"/>
                    </a:lnTo>
                    <a:cubicBezTo>
                      <a:pt x="1833274" y="908563"/>
                      <a:pt x="1790130" y="951707"/>
                      <a:pt x="1736909" y="951707"/>
                    </a:cubicBezTo>
                    <a:lnTo>
                      <a:pt x="96365" y="951707"/>
                    </a:lnTo>
                    <a:cubicBezTo>
                      <a:pt x="43144" y="951707"/>
                      <a:pt x="0" y="908563"/>
                      <a:pt x="0" y="855342"/>
                    </a:cubicBezTo>
                    <a:lnTo>
                      <a:pt x="0" y="96365"/>
                    </a:lnTo>
                    <a:cubicBezTo>
                      <a:pt x="0" y="43144"/>
                      <a:pt x="43144" y="0"/>
                      <a:pt x="96365" y="0"/>
                    </a:cubicBezTo>
                    <a:close/>
                  </a:path>
                </a:pathLst>
              </a:custGeom>
              <a:gradFill rotWithShape="1">
                <a:gsLst>
                  <a:gs pos="0">
                    <a:srgbClr val="FFFFFF">
                      <a:alpha val="10500"/>
                    </a:srgbClr>
                  </a:gs>
                  <a:gs pos="25000">
                    <a:srgbClr val="FFFFFF">
                      <a:alpha val="15000"/>
                    </a:srgbClr>
                  </a:gs>
                  <a:gs pos="50000">
                    <a:srgbClr val="FFFFFF">
                      <a:alpha val="10000"/>
                    </a:srgbClr>
                  </a:gs>
                  <a:gs pos="75000">
                    <a:srgbClr val="FFFFFF">
                      <a:alpha val="15000"/>
                    </a:srgbClr>
                  </a:gs>
                  <a:gs pos="100000">
                    <a:srgbClr val="FFFFFF">
                      <a:alpha val="10000"/>
                    </a:srgbClr>
                  </a:gs>
                </a:gsLst>
                <a:lin ang="2700000"/>
              </a:gradFill>
              <a:ln w="19050" cap="rnd">
                <a:solidFill>
                  <a:srgbClr val="FFFFFF"/>
                </a:solidFill>
                <a:prstDash val="solid"/>
                <a:round/>
              </a:ln>
            </p:spPr>
          </p:sp>
          <p:sp>
            <p:nvSpPr>
              <p:cNvPr id="32" name="TextBox 32"/>
              <p:cNvSpPr txBox="1"/>
              <p:nvPr/>
            </p:nvSpPr>
            <p:spPr>
              <a:xfrm>
                <a:off x="0" y="85725"/>
                <a:ext cx="1833274" cy="865982"/>
              </a:xfrm>
              <a:prstGeom prst="rect">
                <a:avLst/>
              </a:prstGeom>
            </p:spPr>
            <p:txBody>
              <a:bodyPr lIns="50800" tIns="50800" rIns="50800" bIns="50800" rtlCol="0" anchor="ctr"/>
              <a:lstStyle/>
              <a:p>
                <a:pPr marL="0" lvl="0" indent="0" algn="ctr">
                  <a:lnSpc>
                    <a:spcPts val="2218"/>
                  </a:lnSpc>
                  <a:spcBef>
                    <a:spcPct val="0"/>
                  </a:spcBef>
                </a:pPr>
                <a:endParaRPr/>
              </a:p>
            </p:txBody>
          </p:sp>
        </p:grpSp>
        <p:sp>
          <p:nvSpPr>
            <p:cNvPr id="33" name="Freeform 33"/>
            <p:cNvSpPr/>
            <p:nvPr/>
          </p:nvSpPr>
          <p:spPr>
            <a:xfrm>
              <a:off x="12890148" y="1247126"/>
              <a:ext cx="2022792" cy="1646890"/>
            </a:xfrm>
            <a:custGeom>
              <a:avLst/>
              <a:gdLst/>
              <a:ahLst/>
              <a:cxnLst/>
              <a:rect l="l" t="t" r="r" b="b"/>
              <a:pathLst>
                <a:path w="2022792" h="1646890">
                  <a:moveTo>
                    <a:pt x="0" y="0"/>
                  </a:moveTo>
                  <a:lnTo>
                    <a:pt x="2022792" y="0"/>
                  </a:lnTo>
                  <a:lnTo>
                    <a:pt x="2022792" y="1646890"/>
                  </a:lnTo>
                  <a:lnTo>
                    <a:pt x="0" y="16468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4" name="Freeform 34"/>
            <p:cNvSpPr/>
            <p:nvPr/>
          </p:nvSpPr>
          <p:spPr>
            <a:xfrm>
              <a:off x="13103025" y="4725873"/>
              <a:ext cx="1597038" cy="1692226"/>
            </a:xfrm>
            <a:custGeom>
              <a:avLst/>
              <a:gdLst/>
              <a:ahLst/>
              <a:cxnLst/>
              <a:rect l="l" t="t" r="r" b="b"/>
              <a:pathLst>
                <a:path w="1597038" h="1692226">
                  <a:moveTo>
                    <a:pt x="0" y="0"/>
                  </a:moveTo>
                  <a:lnTo>
                    <a:pt x="1597038" y="0"/>
                  </a:lnTo>
                  <a:lnTo>
                    <a:pt x="1597038" y="1692226"/>
                  </a:lnTo>
                  <a:lnTo>
                    <a:pt x="0" y="16922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TextBox 35"/>
            <p:cNvSpPr txBox="1"/>
            <p:nvPr/>
          </p:nvSpPr>
          <p:spPr>
            <a:xfrm>
              <a:off x="2368243" y="987921"/>
              <a:ext cx="2250439" cy="2117675"/>
            </a:xfrm>
            <a:prstGeom prst="rect">
              <a:avLst/>
            </a:prstGeom>
          </p:spPr>
          <p:txBody>
            <a:bodyPr lIns="0" tIns="0" rIns="0" bIns="0" rtlCol="0" anchor="t">
              <a:spAutoFit/>
            </a:bodyPr>
            <a:lstStyle/>
            <a:p>
              <a:pPr algn="l">
                <a:lnSpc>
                  <a:spcPts val="3189"/>
                </a:lnSpc>
              </a:pPr>
              <a:r>
                <a:rPr lang="en-US" sz="2345" b="1" spc="-53">
                  <a:solidFill>
                    <a:srgbClr val="0B3276"/>
                  </a:solidFill>
                  <a:latin typeface="Roboto Condensed Bold"/>
                  <a:ea typeface="Roboto Condensed Bold"/>
                  <a:cs typeface="Roboto Condensed Bold"/>
                  <a:sym typeface="Roboto Condensed Bold"/>
                </a:rPr>
                <a:t>PHẢI CÓ MỘT CÂU CHUYỆN QUỐC GIA RÕ RÀNG.</a:t>
              </a:r>
            </a:p>
          </p:txBody>
        </p:sp>
        <p:sp>
          <p:nvSpPr>
            <p:cNvPr id="36" name="TextBox 36"/>
            <p:cNvSpPr txBox="1"/>
            <p:nvPr/>
          </p:nvSpPr>
          <p:spPr>
            <a:xfrm>
              <a:off x="15169788" y="1309860"/>
              <a:ext cx="2775226" cy="1584156"/>
            </a:xfrm>
            <a:prstGeom prst="rect">
              <a:avLst/>
            </a:prstGeom>
          </p:spPr>
          <p:txBody>
            <a:bodyPr lIns="0" tIns="0" rIns="0" bIns="0" rtlCol="0" anchor="t">
              <a:spAutoFit/>
            </a:bodyPr>
            <a:lstStyle/>
            <a:p>
              <a:pPr algn="l">
                <a:lnSpc>
                  <a:spcPts val="3196"/>
                </a:lnSpc>
              </a:pPr>
              <a:r>
                <a:rPr lang="en-US" sz="2350" b="1" spc="-54">
                  <a:solidFill>
                    <a:srgbClr val="FFFFFF"/>
                  </a:solidFill>
                  <a:latin typeface="Roboto Condensed Bold"/>
                  <a:ea typeface="Roboto Condensed Bold"/>
                  <a:cs typeface="Roboto Condensed Bold"/>
                  <a:sym typeface="Roboto Condensed Bold"/>
                </a:rPr>
                <a:t>PHẢI TRIỂN KHAI BẰNG NHIỀU NGÔN NGỮ.</a:t>
              </a:r>
            </a:p>
          </p:txBody>
        </p:sp>
        <p:sp>
          <p:nvSpPr>
            <p:cNvPr id="37" name="TextBox 37"/>
            <p:cNvSpPr txBox="1"/>
            <p:nvPr/>
          </p:nvSpPr>
          <p:spPr>
            <a:xfrm>
              <a:off x="2368243" y="4804546"/>
              <a:ext cx="2732565" cy="1584156"/>
            </a:xfrm>
            <a:prstGeom prst="rect">
              <a:avLst/>
            </a:prstGeom>
          </p:spPr>
          <p:txBody>
            <a:bodyPr lIns="0" tIns="0" rIns="0" bIns="0" rtlCol="0" anchor="t">
              <a:spAutoFit/>
            </a:bodyPr>
            <a:lstStyle/>
            <a:p>
              <a:pPr algn="l">
                <a:lnSpc>
                  <a:spcPts val="3196"/>
                </a:lnSpc>
              </a:pPr>
              <a:r>
                <a:rPr lang="en-US" sz="2350" b="1" spc="-54">
                  <a:solidFill>
                    <a:srgbClr val="FFFFFF"/>
                  </a:solidFill>
                  <a:latin typeface="Roboto Condensed Bold"/>
                  <a:ea typeface="Roboto Condensed Bold"/>
                  <a:cs typeface="Roboto Condensed Bold"/>
                  <a:sym typeface="Roboto Condensed Bold"/>
                </a:rPr>
                <a:t>PHẢI HIỆN DIỆN TRÊN NHIỀU </a:t>
              </a:r>
            </a:p>
            <a:p>
              <a:pPr algn="l">
                <a:lnSpc>
                  <a:spcPts val="3196"/>
                </a:lnSpc>
              </a:pPr>
              <a:r>
                <a:rPr lang="en-US" sz="2350" b="1" spc="-54">
                  <a:solidFill>
                    <a:srgbClr val="FFFFFF"/>
                  </a:solidFill>
                  <a:latin typeface="Roboto Condensed Bold"/>
                  <a:ea typeface="Roboto Condensed Bold"/>
                  <a:cs typeface="Roboto Condensed Bold"/>
                  <a:sym typeface="Roboto Condensed Bold"/>
                </a:rPr>
                <a:t>NỀN TẢNG.</a:t>
              </a:r>
            </a:p>
          </p:txBody>
        </p:sp>
        <p:sp>
          <p:nvSpPr>
            <p:cNvPr id="38" name="TextBox 38"/>
            <p:cNvSpPr txBox="1"/>
            <p:nvPr/>
          </p:nvSpPr>
          <p:spPr>
            <a:xfrm>
              <a:off x="15169788" y="4833943"/>
              <a:ext cx="2775226" cy="1584156"/>
            </a:xfrm>
            <a:prstGeom prst="rect">
              <a:avLst/>
            </a:prstGeom>
          </p:spPr>
          <p:txBody>
            <a:bodyPr lIns="0" tIns="0" rIns="0" bIns="0" rtlCol="0" anchor="t">
              <a:spAutoFit/>
            </a:bodyPr>
            <a:lstStyle/>
            <a:p>
              <a:pPr algn="l">
                <a:lnSpc>
                  <a:spcPts val="3196"/>
                </a:lnSpc>
              </a:pPr>
              <a:r>
                <a:rPr lang="en-US" sz="2350" b="1" spc="-54">
                  <a:solidFill>
                    <a:srgbClr val="FFFFFF"/>
                  </a:solidFill>
                  <a:latin typeface="Roboto Condensed Bold"/>
                  <a:ea typeface="Roboto Condensed Bold"/>
                  <a:cs typeface="Roboto Condensed Bold"/>
                  <a:sym typeface="Roboto Condensed Bold"/>
                </a:rPr>
                <a:t>PHẢI DỰA TRÊN DỮ LIỆU ĐỂ HIỂU CÔNG CHÚNG.</a:t>
              </a:r>
            </a:p>
          </p:txBody>
        </p:sp>
      </p:grpSp>
      <p:sp>
        <p:nvSpPr>
          <p:cNvPr id="39" name="Freeform 39"/>
          <p:cNvSpPr/>
          <p:nvPr/>
        </p:nvSpPr>
        <p:spPr>
          <a:xfrm>
            <a:off x="2766575" y="6711368"/>
            <a:ext cx="1122953" cy="1498103"/>
          </a:xfrm>
          <a:custGeom>
            <a:avLst/>
            <a:gdLst/>
            <a:ahLst/>
            <a:cxnLst/>
            <a:rect l="l" t="t" r="r" b="b"/>
            <a:pathLst>
              <a:path w="1122953" h="1498103">
                <a:moveTo>
                  <a:pt x="0" y="0"/>
                </a:moveTo>
                <a:lnTo>
                  <a:pt x="1122953" y="0"/>
                </a:lnTo>
                <a:lnTo>
                  <a:pt x="1122953" y="1498102"/>
                </a:lnTo>
                <a:lnTo>
                  <a:pt x="0" y="1498102"/>
                </a:lnTo>
                <a:lnTo>
                  <a:pt x="0" y="0"/>
                </a:lnTo>
                <a:close/>
              </a:path>
            </a:pathLst>
          </a:custGeom>
          <a:blipFill>
            <a:blip r:embed="rId11"/>
            <a:stretch>
              <a:fillRect/>
            </a:stretch>
          </a:blipFill>
        </p:spPr>
      </p:sp>
      <p:sp>
        <p:nvSpPr>
          <p:cNvPr id="40" name="Freeform 40"/>
          <p:cNvSpPr/>
          <p:nvPr/>
        </p:nvSpPr>
        <p:spPr>
          <a:xfrm>
            <a:off x="2766575" y="4292452"/>
            <a:ext cx="1057275" cy="1057275"/>
          </a:xfrm>
          <a:custGeom>
            <a:avLst/>
            <a:gdLst/>
            <a:ahLst/>
            <a:cxnLst/>
            <a:rect l="l" t="t" r="r" b="b"/>
            <a:pathLst>
              <a:path w="1057275" h="1057275">
                <a:moveTo>
                  <a:pt x="0" y="0"/>
                </a:moveTo>
                <a:lnTo>
                  <a:pt x="1057275" y="0"/>
                </a:lnTo>
                <a:lnTo>
                  <a:pt x="1057275" y="1057275"/>
                </a:lnTo>
                <a:lnTo>
                  <a:pt x="0" y="1057275"/>
                </a:lnTo>
                <a:lnTo>
                  <a:pt x="0" y="0"/>
                </a:lnTo>
                <a:close/>
              </a:path>
            </a:pathLst>
          </a:custGeom>
          <a:blipFill>
            <a:blip r:embed="rId12"/>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TextBox 10"/>
          <p:cNvSpPr txBox="1"/>
          <p:nvPr/>
        </p:nvSpPr>
        <p:spPr>
          <a:xfrm>
            <a:off x="1165933" y="3326571"/>
            <a:ext cx="2013283" cy="2715250"/>
          </a:xfrm>
          <a:prstGeom prst="rect">
            <a:avLst/>
          </a:prstGeom>
        </p:spPr>
        <p:txBody>
          <a:bodyPr lIns="0" tIns="0" rIns="0" bIns="0" rtlCol="0" anchor="t">
            <a:spAutoFit/>
          </a:bodyPr>
          <a:lstStyle/>
          <a:p>
            <a:pPr algn="ctr">
              <a:lnSpc>
                <a:spcPts val="22166"/>
              </a:lnSpc>
              <a:spcBef>
                <a:spcPct val="0"/>
              </a:spcBef>
            </a:pPr>
            <a:r>
              <a:rPr lang="en-US" sz="15833" b="1">
                <a:solidFill>
                  <a:srgbClr val="FFFFFF"/>
                </a:solidFill>
                <a:latin typeface="Bricolage Grotesque Bold"/>
                <a:ea typeface="Bricolage Grotesque Bold"/>
                <a:cs typeface="Bricolage Grotesque Bold"/>
                <a:sym typeface="Bricolage Grotesque Bold"/>
              </a:rPr>
              <a:t>1</a:t>
            </a:r>
          </a:p>
        </p:txBody>
      </p:sp>
      <p:sp>
        <p:nvSpPr>
          <p:cNvPr id="11" name="Freeform 11"/>
          <p:cNvSpPr/>
          <p:nvPr/>
        </p:nvSpPr>
        <p:spPr>
          <a:xfrm rot="-10800000">
            <a:off x="1303228" y="3995188"/>
            <a:ext cx="2085532" cy="2085532"/>
          </a:xfrm>
          <a:custGeom>
            <a:avLst/>
            <a:gdLst/>
            <a:ahLst/>
            <a:cxnLst/>
            <a:rect l="l" t="t" r="r" b="b"/>
            <a:pathLst>
              <a:path w="2085532" h="2085532">
                <a:moveTo>
                  <a:pt x="0" y="0"/>
                </a:moveTo>
                <a:lnTo>
                  <a:pt x="2085532" y="0"/>
                </a:lnTo>
                <a:lnTo>
                  <a:pt x="2085532" y="2085532"/>
                </a:lnTo>
                <a:lnTo>
                  <a:pt x="0" y="2085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2" name="Group 12"/>
          <p:cNvGrpSpPr/>
          <p:nvPr/>
        </p:nvGrpSpPr>
        <p:grpSpPr>
          <a:xfrm>
            <a:off x="1186323" y="6438433"/>
            <a:ext cx="4924166" cy="2465604"/>
            <a:chOff x="0" y="0"/>
            <a:chExt cx="6565554" cy="3287472"/>
          </a:xfrm>
        </p:grpSpPr>
        <p:sp>
          <p:nvSpPr>
            <p:cNvPr id="13" name="TextBox 13"/>
            <p:cNvSpPr txBox="1"/>
            <p:nvPr/>
          </p:nvSpPr>
          <p:spPr>
            <a:xfrm>
              <a:off x="246361" y="-276225"/>
              <a:ext cx="2367013" cy="3110186"/>
            </a:xfrm>
            <a:prstGeom prst="rect">
              <a:avLst/>
            </a:prstGeom>
          </p:spPr>
          <p:txBody>
            <a:bodyPr lIns="0" tIns="0" rIns="0" bIns="0" rtlCol="0" anchor="t">
              <a:spAutoFit/>
            </a:bodyPr>
            <a:lstStyle/>
            <a:p>
              <a:pPr algn="ctr">
                <a:lnSpc>
                  <a:spcPts val="19545"/>
                </a:lnSpc>
                <a:spcBef>
                  <a:spcPct val="0"/>
                </a:spcBef>
              </a:pPr>
              <a:r>
                <a:rPr lang="en-US" sz="13961" b="1">
                  <a:solidFill>
                    <a:srgbClr val="FFFFFF"/>
                  </a:solidFill>
                  <a:latin typeface="Bricolage Grotesque Bold"/>
                  <a:ea typeface="Bricolage Grotesque Bold"/>
                  <a:cs typeface="Bricolage Grotesque Bold"/>
                  <a:sym typeface="Bricolage Grotesque Bold"/>
                </a:rPr>
                <a:t>4</a:t>
              </a:r>
            </a:p>
          </p:txBody>
        </p:sp>
        <p:sp>
          <p:nvSpPr>
            <p:cNvPr id="14" name="Freeform 14"/>
            <p:cNvSpPr/>
            <p:nvPr/>
          </p:nvSpPr>
          <p:spPr>
            <a:xfrm rot="-10800000">
              <a:off x="0" y="427738"/>
              <a:ext cx="2859734" cy="2859734"/>
            </a:xfrm>
            <a:custGeom>
              <a:avLst/>
              <a:gdLst/>
              <a:ahLst/>
              <a:cxnLst/>
              <a:rect l="l" t="t" r="r" b="b"/>
              <a:pathLst>
                <a:path w="2859734" h="2859734">
                  <a:moveTo>
                    <a:pt x="0" y="0"/>
                  </a:moveTo>
                  <a:lnTo>
                    <a:pt x="2859734" y="0"/>
                  </a:lnTo>
                  <a:lnTo>
                    <a:pt x="2859734" y="2859734"/>
                  </a:lnTo>
                  <a:lnTo>
                    <a:pt x="0" y="28597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3264491" y="698121"/>
              <a:ext cx="709229" cy="649831"/>
            </a:xfrm>
            <a:custGeom>
              <a:avLst/>
              <a:gdLst/>
              <a:ahLst/>
              <a:cxnLst/>
              <a:rect l="l" t="t" r="r" b="b"/>
              <a:pathLst>
                <a:path w="709229" h="649831">
                  <a:moveTo>
                    <a:pt x="0" y="0"/>
                  </a:moveTo>
                  <a:lnTo>
                    <a:pt x="709229" y="0"/>
                  </a:lnTo>
                  <a:lnTo>
                    <a:pt x="709229" y="649831"/>
                  </a:lnTo>
                  <a:lnTo>
                    <a:pt x="0" y="6498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2795950" y="1553648"/>
              <a:ext cx="3769605" cy="1252909"/>
            </a:xfrm>
            <a:prstGeom prst="rect">
              <a:avLst/>
            </a:prstGeom>
          </p:spPr>
          <p:txBody>
            <a:bodyPr lIns="0" tIns="0" rIns="0" bIns="0" rtlCol="0" anchor="t">
              <a:spAutoFit/>
            </a:bodyPr>
            <a:lstStyle/>
            <a:p>
              <a:pPr algn="just">
                <a:lnSpc>
                  <a:spcPts val="1887"/>
                </a:lnSpc>
                <a:spcBef>
                  <a:spcPct val="0"/>
                </a:spcBef>
              </a:pPr>
              <a:r>
                <a:rPr lang="en-US" sz="1348">
                  <a:solidFill>
                    <a:srgbClr val="FFFFFF"/>
                  </a:solidFill>
                  <a:latin typeface="Roboto Condensed"/>
                  <a:ea typeface="Roboto Condensed"/>
                  <a:cs typeface="Roboto Condensed"/>
                  <a:sym typeface="Roboto Condensed"/>
                </a:rPr>
                <a:t>Tăng cường liên kết giữa các cơ quan báo chí, cơ quan ngoại giao, các bộ, ngành, địa phương và doanh nghiệp để hình thành sức mạnh tổng hợp.</a:t>
              </a:r>
            </a:p>
          </p:txBody>
        </p:sp>
      </p:grpSp>
      <p:sp>
        <p:nvSpPr>
          <p:cNvPr id="17" name="Freeform 17"/>
          <p:cNvSpPr/>
          <p:nvPr/>
        </p:nvSpPr>
        <p:spPr>
          <a:xfrm>
            <a:off x="3388760" y="4113638"/>
            <a:ext cx="491813" cy="409571"/>
          </a:xfrm>
          <a:custGeom>
            <a:avLst/>
            <a:gdLst/>
            <a:ahLst/>
            <a:cxnLst/>
            <a:rect l="l" t="t" r="r" b="b"/>
            <a:pathLst>
              <a:path w="491813" h="409571">
                <a:moveTo>
                  <a:pt x="0" y="0"/>
                </a:moveTo>
                <a:lnTo>
                  <a:pt x="491813" y="0"/>
                </a:lnTo>
                <a:lnTo>
                  <a:pt x="491813" y="409570"/>
                </a:lnTo>
                <a:lnTo>
                  <a:pt x="0" y="409570"/>
                </a:lnTo>
                <a:lnTo>
                  <a:pt x="0" y="0"/>
                </a:lnTo>
                <a:close/>
              </a:path>
            </a:pathLst>
          </a:custGeom>
          <a:blipFill>
            <a:blip r:embed="rId12"/>
            <a:stretch>
              <a:fillRect/>
            </a:stretch>
          </a:blipFill>
        </p:spPr>
      </p:sp>
      <p:grpSp>
        <p:nvGrpSpPr>
          <p:cNvPr id="18" name="Group 18"/>
          <p:cNvGrpSpPr/>
          <p:nvPr/>
        </p:nvGrpSpPr>
        <p:grpSpPr>
          <a:xfrm>
            <a:off x="12328802" y="6438433"/>
            <a:ext cx="4842484" cy="2776019"/>
            <a:chOff x="0" y="0"/>
            <a:chExt cx="6456646" cy="3701359"/>
          </a:xfrm>
        </p:grpSpPr>
        <p:sp>
          <p:nvSpPr>
            <p:cNvPr id="19" name="TextBox 19"/>
            <p:cNvSpPr txBox="1"/>
            <p:nvPr/>
          </p:nvSpPr>
          <p:spPr>
            <a:xfrm>
              <a:off x="0" y="-295275"/>
              <a:ext cx="2547586" cy="3345432"/>
            </a:xfrm>
            <a:prstGeom prst="rect">
              <a:avLst/>
            </a:prstGeom>
          </p:spPr>
          <p:txBody>
            <a:bodyPr lIns="0" tIns="0" rIns="0" bIns="0" rtlCol="0" anchor="t">
              <a:spAutoFit/>
            </a:bodyPr>
            <a:lstStyle/>
            <a:p>
              <a:pPr algn="ctr">
                <a:lnSpc>
                  <a:spcPts val="21036"/>
                </a:lnSpc>
                <a:spcBef>
                  <a:spcPct val="0"/>
                </a:spcBef>
              </a:pPr>
              <a:r>
                <a:rPr lang="en-US" sz="15026" b="1">
                  <a:solidFill>
                    <a:srgbClr val="FFFFFF"/>
                  </a:solidFill>
                  <a:latin typeface="Bricolage Grotesque Bold"/>
                  <a:ea typeface="Bricolage Grotesque Bold"/>
                  <a:cs typeface="Bricolage Grotesque Bold"/>
                  <a:sym typeface="Bricolage Grotesque Bold"/>
                </a:rPr>
                <a:t>6</a:t>
              </a:r>
            </a:p>
          </p:txBody>
        </p:sp>
        <p:sp>
          <p:nvSpPr>
            <p:cNvPr id="20" name="Freeform 20"/>
            <p:cNvSpPr/>
            <p:nvPr/>
          </p:nvSpPr>
          <p:spPr>
            <a:xfrm rot="-10800000">
              <a:off x="222953" y="460369"/>
              <a:ext cx="2589788" cy="2589788"/>
            </a:xfrm>
            <a:custGeom>
              <a:avLst/>
              <a:gdLst/>
              <a:ahLst/>
              <a:cxnLst/>
              <a:rect l="l" t="t" r="r" b="b"/>
              <a:pathLst>
                <a:path w="2589788" h="2589788">
                  <a:moveTo>
                    <a:pt x="0" y="0"/>
                  </a:moveTo>
                  <a:lnTo>
                    <a:pt x="2589789" y="0"/>
                  </a:lnTo>
                  <a:lnTo>
                    <a:pt x="2589789" y="2589788"/>
                  </a:lnTo>
                  <a:lnTo>
                    <a:pt x="0" y="25897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2880613" y="470111"/>
              <a:ext cx="915199" cy="670383"/>
            </a:xfrm>
            <a:custGeom>
              <a:avLst/>
              <a:gdLst/>
              <a:ahLst/>
              <a:cxnLst/>
              <a:rect l="l" t="t" r="r" b="b"/>
              <a:pathLst>
                <a:path w="915199" h="670383">
                  <a:moveTo>
                    <a:pt x="0" y="0"/>
                  </a:moveTo>
                  <a:lnTo>
                    <a:pt x="915199" y="0"/>
                  </a:lnTo>
                  <a:lnTo>
                    <a:pt x="915199" y="670383"/>
                  </a:lnTo>
                  <a:lnTo>
                    <a:pt x="0" y="6703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2" name="TextBox 22"/>
            <p:cNvSpPr txBox="1"/>
            <p:nvPr/>
          </p:nvSpPr>
          <p:spPr>
            <a:xfrm>
              <a:off x="2547586" y="1486979"/>
              <a:ext cx="3909059" cy="2214381"/>
            </a:xfrm>
            <a:prstGeom prst="rect">
              <a:avLst/>
            </a:prstGeom>
          </p:spPr>
          <p:txBody>
            <a:bodyPr lIns="0" tIns="0" rIns="0" bIns="0" rtlCol="0" anchor="t">
              <a:spAutoFit/>
            </a:bodyPr>
            <a:lstStyle/>
            <a:p>
              <a:pPr algn="just">
                <a:lnSpc>
                  <a:spcPts val="1910"/>
                </a:lnSpc>
                <a:spcBef>
                  <a:spcPct val="0"/>
                </a:spcBef>
              </a:pPr>
              <a:r>
                <a:rPr lang="en-US" sz="1364">
                  <a:solidFill>
                    <a:srgbClr val="FFFFFF"/>
                  </a:solidFill>
                  <a:latin typeface="Roboto Condensed"/>
                  <a:ea typeface="Roboto Condensed"/>
                  <a:cs typeface="Roboto Condensed"/>
                  <a:sym typeface="Roboto Condensed"/>
                </a:rPr>
                <a:t>Phát triển nguồn nhân lực báo chí số thế hệ mới. Nhà báo tương lai phải làm chủ dữ liệu, hiểu nền tảng số, có khả năng sản xuất đa phương tiện, ứng dụng trí tuệ nhân tạo và phân tích hành vi công chúng quốc tế.</a:t>
              </a:r>
            </a:p>
            <a:p>
              <a:pPr algn="just">
                <a:lnSpc>
                  <a:spcPts val="1910"/>
                </a:lnSpc>
                <a:spcBef>
                  <a:spcPct val="0"/>
                </a:spcBef>
              </a:pPr>
              <a:endParaRPr lang="en-US" sz="1364">
                <a:solidFill>
                  <a:srgbClr val="FFFFFF"/>
                </a:solidFill>
                <a:latin typeface="Roboto Condensed"/>
                <a:ea typeface="Roboto Condensed"/>
                <a:cs typeface="Roboto Condensed"/>
                <a:sym typeface="Roboto Condensed"/>
              </a:endParaRPr>
            </a:p>
          </p:txBody>
        </p:sp>
      </p:grpSp>
      <p:grpSp>
        <p:nvGrpSpPr>
          <p:cNvPr id="23" name="Group 23"/>
          <p:cNvGrpSpPr/>
          <p:nvPr/>
        </p:nvGrpSpPr>
        <p:grpSpPr>
          <a:xfrm>
            <a:off x="6907350" y="6454689"/>
            <a:ext cx="4856875" cy="2449348"/>
            <a:chOff x="0" y="0"/>
            <a:chExt cx="6475834" cy="3265798"/>
          </a:xfrm>
        </p:grpSpPr>
        <p:sp>
          <p:nvSpPr>
            <p:cNvPr id="24" name="TextBox 24"/>
            <p:cNvSpPr txBox="1"/>
            <p:nvPr/>
          </p:nvSpPr>
          <p:spPr>
            <a:xfrm>
              <a:off x="0" y="-304800"/>
              <a:ext cx="2684377" cy="3518733"/>
            </a:xfrm>
            <a:prstGeom prst="rect">
              <a:avLst/>
            </a:prstGeom>
          </p:spPr>
          <p:txBody>
            <a:bodyPr lIns="0" tIns="0" rIns="0" bIns="0" rtlCol="0" anchor="t">
              <a:spAutoFit/>
            </a:bodyPr>
            <a:lstStyle/>
            <a:p>
              <a:pPr algn="ctr">
                <a:lnSpc>
                  <a:spcPts val="22166"/>
                </a:lnSpc>
                <a:spcBef>
                  <a:spcPct val="0"/>
                </a:spcBef>
              </a:pPr>
              <a:r>
                <a:rPr lang="en-US" sz="15833" b="1">
                  <a:solidFill>
                    <a:srgbClr val="FFFFFF"/>
                  </a:solidFill>
                  <a:latin typeface="Bricolage Grotesque Bold"/>
                  <a:ea typeface="Bricolage Grotesque Bold"/>
                  <a:cs typeface="Bricolage Grotesque Bold"/>
                  <a:sym typeface="Bricolage Grotesque Bold"/>
                </a:rPr>
                <a:t>5</a:t>
              </a:r>
            </a:p>
          </p:txBody>
        </p:sp>
        <p:sp>
          <p:nvSpPr>
            <p:cNvPr id="25" name="Freeform 25"/>
            <p:cNvSpPr/>
            <p:nvPr/>
          </p:nvSpPr>
          <p:spPr>
            <a:xfrm rot="-10800000">
              <a:off x="183060" y="485088"/>
              <a:ext cx="2780710" cy="2780710"/>
            </a:xfrm>
            <a:custGeom>
              <a:avLst/>
              <a:gdLst/>
              <a:ahLst/>
              <a:cxnLst/>
              <a:rect l="l" t="t" r="r" b="b"/>
              <a:pathLst>
                <a:path w="2780710" h="2780710">
                  <a:moveTo>
                    <a:pt x="0" y="0"/>
                  </a:moveTo>
                  <a:lnTo>
                    <a:pt x="2780710" y="0"/>
                  </a:lnTo>
                  <a:lnTo>
                    <a:pt x="2780710" y="2780710"/>
                  </a:lnTo>
                  <a:lnTo>
                    <a:pt x="0" y="27807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a:off x="2963770" y="641738"/>
              <a:ext cx="903301" cy="622901"/>
            </a:xfrm>
            <a:custGeom>
              <a:avLst/>
              <a:gdLst/>
              <a:ahLst/>
              <a:cxnLst/>
              <a:rect l="l" t="t" r="r" b="b"/>
              <a:pathLst>
                <a:path w="903301" h="622901">
                  <a:moveTo>
                    <a:pt x="0" y="0"/>
                  </a:moveTo>
                  <a:lnTo>
                    <a:pt x="903301" y="0"/>
                  </a:lnTo>
                  <a:lnTo>
                    <a:pt x="903301" y="622901"/>
                  </a:lnTo>
                  <a:lnTo>
                    <a:pt x="0" y="622901"/>
                  </a:lnTo>
                  <a:lnTo>
                    <a:pt x="0" y="0"/>
                  </a:lnTo>
                  <a:close/>
                </a:path>
              </a:pathLst>
            </a:custGeom>
            <a:blipFill>
              <a:blip r:embed="rId15"/>
              <a:stretch>
                <a:fillRect/>
              </a:stretch>
            </a:blipFill>
          </p:spPr>
        </p:sp>
        <p:sp>
          <p:nvSpPr>
            <p:cNvPr id="27" name="TextBox 27"/>
            <p:cNvSpPr txBox="1"/>
            <p:nvPr/>
          </p:nvSpPr>
          <p:spPr>
            <a:xfrm>
              <a:off x="2684377" y="1466509"/>
              <a:ext cx="3791456" cy="1631316"/>
            </a:xfrm>
            <a:prstGeom prst="rect">
              <a:avLst/>
            </a:prstGeom>
          </p:spPr>
          <p:txBody>
            <a:bodyPr lIns="0" tIns="0" rIns="0" bIns="0" rtlCol="0" anchor="t">
              <a:spAutoFit/>
            </a:bodyPr>
            <a:lstStyle/>
            <a:p>
              <a:pPr algn="just">
                <a:lnSpc>
                  <a:spcPts val="1994"/>
                </a:lnSpc>
                <a:spcBef>
                  <a:spcPct val="0"/>
                </a:spcBef>
              </a:pPr>
              <a:r>
                <a:rPr lang="en-US" sz="1424">
                  <a:solidFill>
                    <a:srgbClr val="FFFFFF"/>
                  </a:solidFill>
                  <a:latin typeface="Roboto Condensed"/>
                  <a:ea typeface="Roboto Condensed"/>
                  <a:cs typeface="Roboto Condensed"/>
                  <a:sym typeface="Roboto Condensed"/>
                </a:rPr>
                <a:t>Xây dựng mạng lưới các nhà báo, chuyên gia, học giả, người sáng tạo nội dung và những người có ảnh hưởng yêu mến Việt Nam để cùng lan tỏa hình ảnh đất nước trên môi trường số.</a:t>
              </a:r>
            </a:p>
          </p:txBody>
        </p:sp>
      </p:grpSp>
      <p:grpSp>
        <p:nvGrpSpPr>
          <p:cNvPr id="28" name="Group 28"/>
          <p:cNvGrpSpPr/>
          <p:nvPr/>
        </p:nvGrpSpPr>
        <p:grpSpPr>
          <a:xfrm>
            <a:off x="12328802" y="3700020"/>
            <a:ext cx="4842484" cy="2341801"/>
            <a:chOff x="0" y="0"/>
            <a:chExt cx="6456646" cy="3122402"/>
          </a:xfrm>
        </p:grpSpPr>
        <p:sp>
          <p:nvSpPr>
            <p:cNvPr id="29" name="TextBox 29"/>
            <p:cNvSpPr txBox="1"/>
            <p:nvPr/>
          </p:nvSpPr>
          <p:spPr>
            <a:xfrm>
              <a:off x="0" y="-295275"/>
              <a:ext cx="2566511" cy="3368089"/>
            </a:xfrm>
            <a:prstGeom prst="rect">
              <a:avLst/>
            </a:prstGeom>
          </p:spPr>
          <p:txBody>
            <a:bodyPr lIns="0" tIns="0" rIns="0" bIns="0" rtlCol="0" anchor="t">
              <a:spAutoFit/>
            </a:bodyPr>
            <a:lstStyle/>
            <a:p>
              <a:pPr algn="ctr">
                <a:lnSpc>
                  <a:spcPts val="21193"/>
                </a:lnSpc>
                <a:spcBef>
                  <a:spcPct val="0"/>
                </a:spcBef>
              </a:pPr>
              <a:r>
                <a:rPr lang="en-US" sz="15137" b="1">
                  <a:solidFill>
                    <a:srgbClr val="FFFFFF"/>
                  </a:solidFill>
                  <a:latin typeface="Bricolage Grotesque Bold"/>
                  <a:ea typeface="Bricolage Grotesque Bold"/>
                  <a:cs typeface="Bricolage Grotesque Bold"/>
                  <a:sym typeface="Bricolage Grotesque Bold"/>
                </a:rPr>
                <a:t>3</a:t>
              </a:r>
            </a:p>
          </p:txBody>
        </p:sp>
        <p:sp>
          <p:nvSpPr>
            <p:cNvPr id="30" name="Freeform 30"/>
            <p:cNvSpPr/>
            <p:nvPr/>
          </p:nvSpPr>
          <p:spPr>
            <a:xfrm rot="-10800000">
              <a:off x="175022" y="463789"/>
              <a:ext cx="2658613" cy="2658613"/>
            </a:xfrm>
            <a:custGeom>
              <a:avLst/>
              <a:gdLst/>
              <a:ahLst/>
              <a:cxnLst/>
              <a:rect l="l" t="t" r="r" b="b"/>
              <a:pathLst>
                <a:path w="2658613" h="2658613">
                  <a:moveTo>
                    <a:pt x="0" y="0"/>
                  </a:moveTo>
                  <a:lnTo>
                    <a:pt x="2658613" y="0"/>
                  </a:lnTo>
                  <a:lnTo>
                    <a:pt x="2658613" y="2658613"/>
                  </a:lnTo>
                  <a:lnTo>
                    <a:pt x="0" y="2658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a:off x="2833635" y="634405"/>
              <a:ext cx="570958" cy="559539"/>
            </a:xfrm>
            <a:custGeom>
              <a:avLst/>
              <a:gdLst/>
              <a:ahLst/>
              <a:cxnLst/>
              <a:rect l="l" t="t" r="r" b="b"/>
              <a:pathLst>
                <a:path w="570958" h="559539">
                  <a:moveTo>
                    <a:pt x="0" y="0"/>
                  </a:moveTo>
                  <a:lnTo>
                    <a:pt x="570959" y="0"/>
                  </a:lnTo>
                  <a:lnTo>
                    <a:pt x="570959" y="559539"/>
                  </a:lnTo>
                  <a:lnTo>
                    <a:pt x="0" y="55953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TextBox 32"/>
            <p:cNvSpPr txBox="1"/>
            <p:nvPr/>
          </p:nvSpPr>
          <p:spPr>
            <a:xfrm>
              <a:off x="2566511" y="1263251"/>
              <a:ext cx="3890135" cy="1360185"/>
            </a:xfrm>
            <a:prstGeom prst="rect">
              <a:avLst/>
            </a:prstGeom>
          </p:spPr>
          <p:txBody>
            <a:bodyPr lIns="0" tIns="0" rIns="0" bIns="0" rtlCol="0" anchor="t">
              <a:spAutoFit/>
            </a:bodyPr>
            <a:lstStyle/>
            <a:p>
              <a:pPr algn="just">
                <a:lnSpc>
                  <a:spcPts val="2046"/>
                </a:lnSpc>
                <a:spcBef>
                  <a:spcPct val="0"/>
                </a:spcBef>
              </a:pPr>
              <a:r>
                <a:rPr lang="en-US" sz="1462">
                  <a:solidFill>
                    <a:srgbClr val="FFFFFF"/>
                  </a:solidFill>
                  <a:latin typeface="Roboto Condensed"/>
                  <a:ea typeface="Roboto Condensed"/>
                  <a:cs typeface="Roboto Condensed"/>
                  <a:sym typeface="Roboto Condensed"/>
                </a:rPr>
                <a:t>Phát triển mạnh nội dung đa nền tảng, phù hợp với đặc điểm của từng nền tảng truyền thông số và từng nhóm công chúng.</a:t>
              </a:r>
            </a:p>
          </p:txBody>
        </p:sp>
      </p:grpSp>
      <p:grpSp>
        <p:nvGrpSpPr>
          <p:cNvPr id="33" name="Group 33"/>
          <p:cNvGrpSpPr/>
          <p:nvPr/>
        </p:nvGrpSpPr>
        <p:grpSpPr>
          <a:xfrm>
            <a:off x="6907350" y="3631371"/>
            <a:ext cx="4924166" cy="2360498"/>
            <a:chOff x="0" y="0"/>
            <a:chExt cx="6565554" cy="3147331"/>
          </a:xfrm>
        </p:grpSpPr>
        <p:sp>
          <p:nvSpPr>
            <p:cNvPr id="34" name="TextBox 34"/>
            <p:cNvSpPr txBox="1"/>
            <p:nvPr/>
          </p:nvSpPr>
          <p:spPr>
            <a:xfrm>
              <a:off x="0" y="-304800"/>
              <a:ext cx="2628749" cy="3452131"/>
            </a:xfrm>
            <a:prstGeom prst="rect">
              <a:avLst/>
            </a:prstGeom>
          </p:spPr>
          <p:txBody>
            <a:bodyPr lIns="0" tIns="0" rIns="0" bIns="0" rtlCol="0" anchor="t">
              <a:spAutoFit/>
            </a:bodyPr>
            <a:lstStyle/>
            <a:p>
              <a:pPr algn="ctr">
                <a:lnSpc>
                  <a:spcPts val="21707"/>
                </a:lnSpc>
                <a:spcBef>
                  <a:spcPct val="0"/>
                </a:spcBef>
              </a:pPr>
              <a:r>
                <a:rPr lang="en-US" sz="15505" b="1">
                  <a:solidFill>
                    <a:srgbClr val="FFFFFF"/>
                  </a:solidFill>
                  <a:latin typeface="Bricolage Grotesque Bold"/>
                  <a:ea typeface="Bricolage Grotesque Bold"/>
                  <a:cs typeface="Bricolage Grotesque Bold"/>
                  <a:sym typeface="Bricolage Grotesque Bold"/>
                </a:rPr>
                <a:t>2</a:t>
              </a:r>
            </a:p>
          </p:txBody>
        </p:sp>
        <p:sp>
          <p:nvSpPr>
            <p:cNvPr id="35" name="Freeform 35"/>
            <p:cNvSpPr/>
            <p:nvPr/>
          </p:nvSpPr>
          <p:spPr>
            <a:xfrm rot="-10800000">
              <a:off x="230056" y="475036"/>
              <a:ext cx="2672295" cy="2672295"/>
            </a:xfrm>
            <a:custGeom>
              <a:avLst/>
              <a:gdLst/>
              <a:ahLst/>
              <a:cxnLst/>
              <a:rect l="l" t="t" r="r" b="b"/>
              <a:pathLst>
                <a:path w="2672295" h="2672295">
                  <a:moveTo>
                    <a:pt x="0" y="0"/>
                  </a:moveTo>
                  <a:lnTo>
                    <a:pt x="2672295" y="0"/>
                  </a:lnTo>
                  <a:lnTo>
                    <a:pt x="2672295" y="2672295"/>
                  </a:lnTo>
                  <a:lnTo>
                    <a:pt x="0" y="2672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6" name="Freeform 36"/>
            <p:cNvSpPr/>
            <p:nvPr/>
          </p:nvSpPr>
          <p:spPr>
            <a:xfrm>
              <a:off x="2902351" y="761956"/>
              <a:ext cx="507265" cy="427160"/>
            </a:xfrm>
            <a:custGeom>
              <a:avLst/>
              <a:gdLst/>
              <a:ahLst/>
              <a:cxnLst/>
              <a:rect l="l" t="t" r="r" b="b"/>
              <a:pathLst>
                <a:path w="507265" h="427160">
                  <a:moveTo>
                    <a:pt x="0" y="0"/>
                  </a:moveTo>
                  <a:lnTo>
                    <a:pt x="507266" y="0"/>
                  </a:lnTo>
                  <a:lnTo>
                    <a:pt x="507266" y="427160"/>
                  </a:lnTo>
                  <a:lnTo>
                    <a:pt x="0" y="42716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7" name="TextBox 37"/>
            <p:cNvSpPr txBox="1"/>
            <p:nvPr/>
          </p:nvSpPr>
          <p:spPr>
            <a:xfrm>
              <a:off x="2628749" y="1448934"/>
              <a:ext cx="3936806" cy="1301683"/>
            </a:xfrm>
            <a:prstGeom prst="rect">
              <a:avLst/>
            </a:prstGeom>
          </p:spPr>
          <p:txBody>
            <a:bodyPr lIns="0" tIns="0" rIns="0" bIns="0" rtlCol="0" anchor="t">
              <a:spAutoFit/>
            </a:bodyPr>
            <a:lstStyle/>
            <a:p>
              <a:pPr algn="just">
                <a:lnSpc>
                  <a:spcPts val="1971"/>
                </a:lnSpc>
                <a:spcBef>
                  <a:spcPct val="0"/>
                </a:spcBef>
              </a:pPr>
              <a:r>
                <a:rPr lang="en-US" sz="1408">
                  <a:solidFill>
                    <a:srgbClr val="FFFFFF"/>
                  </a:solidFill>
                  <a:latin typeface="Roboto Condensed"/>
                  <a:ea typeface="Roboto Condensed"/>
                  <a:cs typeface="Roboto Condensed"/>
                  <a:sym typeface="Roboto Condensed"/>
                </a:rPr>
                <a:t>Đẩy mạnh phát triển báo chí đa ngôn ngữ trên nền tảng công nghệ số và trí tuệ nhân tạo nhằm mở rộng khả năng tiếp cận công chúng quốc tế.</a:t>
              </a:r>
            </a:p>
          </p:txBody>
        </p:sp>
      </p:grpSp>
      <p:sp>
        <p:nvSpPr>
          <p:cNvPr id="38" name="TextBox 38"/>
          <p:cNvSpPr txBox="1"/>
          <p:nvPr/>
        </p:nvSpPr>
        <p:spPr>
          <a:xfrm>
            <a:off x="1028700" y="1488063"/>
            <a:ext cx="5239413" cy="1608763"/>
          </a:xfrm>
          <a:prstGeom prst="rect">
            <a:avLst/>
          </a:prstGeom>
        </p:spPr>
        <p:txBody>
          <a:bodyPr lIns="0" tIns="0" rIns="0" bIns="0" rtlCol="0" anchor="t">
            <a:spAutoFit/>
          </a:bodyPr>
          <a:lstStyle/>
          <a:p>
            <a:pPr algn="l">
              <a:lnSpc>
                <a:spcPts val="7455"/>
              </a:lnSpc>
            </a:pPr>
            <a:r>
              <a:rPr lang="en-US" sz="5691" b="1">
                <a:solidFill>
                  <a:srgbClr val="FFFFFF"/>
                </a:solidFill>
                <a:latin typeface="Roboto Condensed Bold"/>
                <a:ea typeface="Roboto Condensed Bold"/>
                <a:cs typeface="Roboto Condensed Bold"/>
                <a:sym typeface="Roboto Condensed Bold"/>
              </a:rPr>
              <a:t>GIẢI PHÁP</a:t>
            </a:r>
          </a:p>
          <a:p>
            <a:pPr algn="l">
              <a:lnSpc>
                <a:spcPts val="5229"/>
              </a:lnSpc>
            </a:pPr>
            <a:r>
              <a:rPr lang="en-US" sz="3991" b="1">
                <a:solidFill>
                  <a:srgbClr val="FFFFFF"/>
                </a:solidFill>
                <a:latin typeface="Roboto Condensed Bold"/>
                <a:ea typeface="Roboto Condensed Bold"/>
                <a:cs typeface="Roboto Condensed Bold"/>
                <a:sym typeface="Roboto Condensed Bold"/>
              </a:rPr>
              <a:t>TRONG THỜI GIAN TỚI</a:t>
            </a:r>
          </a:p>
        </p:txBody>
      </p:sp>
      <p:sp>
        <p:nvSpPr>
          <p:cNvPr id="39" name="TextBox 39"/>
          <p:cNvSpPr txBox="1"/>
          <p:nvPr/>
        </p:nvSpPr>
        <p:spPr>
          <a:xfrm>
            <a:off x="3179216" y="4724110"/>
            <a:ext cx="2843592" cy="1230631"/>
          </a:xfrm>
          <a:prstGeom prst="rect">
            <a:avLst/>
          </a:prstGeom>
        </p:spPr>
        <p:txBody>
          <a:bodyPr lIns="0" tIns="0" rIns="0" bIns="0" rtlCol="0" anchor="t">
            <a:spAutoFit/>
          </a:bodyPr>
          <a:lstStyle/>
          <a:p>
            <a:pPr algn="just">
              <a:lnSpc>
                <a:spcPts val="1994"/>
              </a:lnSpc>
              <a:spcBef>
                <a:spcPct val="0"/>
              </a:spcBef>
            </a:pPr>
            <a:r>
              <a:rPr lang="en-US" sz="1424">
                <a:solidFill>
                  <a:srgbClr val="FFFFFF"/>
                </a:solidFill>
                <a:latin typeface="Roboto Condensed"/>
                <a:ea typeface="Roboto Condensed"/>
                <a:cs typeface="Roboto Condensed"/>
                <a:sym typeface="Roboto Condensed"/>
              </a:rPr>
              <a:t>Xây dựng nền tảng dữ liệu quốc gia phục vụ truyền thông đối ngoại, tạo nguồn dữ liệu chuẩn hóa, thống nhất và có khả năng chia sẻ cho các cơ quan báo chí.</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TextBox 10"/>
          <p:cNvSpPr txBox="1"/>
          <p:nvPr/>
        </p:nvSpPr>
        <p:spPr>
          <a:xfrm>
            <a:off x="825580" y="5124554"/>
            <a:ext cx="12227962" cy="2079157"/>
          </a:xfrm>
          <a:prstGeom prst="rect">
            <a:avLst/>
          </a:prstGeom>
        </p:spPr>
        <p:txBody>
          <a:bodyPr lIns="0" tIns="0" rIns="0" bIns="0" rtlCol="0" anchor="t">
            <a:spAutoFit/>
          </a:bodyPr>
          <a:lstStyle/>
          <a:p>
            <a:pPr algn="l">
              <a:lnSpc>
                <a:spcPts val="14821"/>
              </a:lnSpc>
            </a:pPr>
            <a:r>
              <a:rPr lang="en-US" sz="17234" b="1" spc="-810">
                <a:solidFill>
                  <a:srgbClr val="FFFFFF"/>
                </a:solidFill>
                <a:latin typeface="Roboto Condensed Bold"/>
                <a:ea typeface="Roboto Condensed Bold"/>
                <a:cs typeface="Roboto Condensed Bold"/>
                <a:sym typeface="Roboto Condensed Bold"/>
              </a:rPr>
              <a:t>Xin cảm ơn</a:t>
            </a:r>
          </a:p>
        </p:txBody>
      </p:sp>
      <p:grpSp>
        <p:nvGrpSpPr>
          <p:cNvPr id="11" name="Group 11"/>
          <p:cNvGrpSpPr/>
          <p:nvPr/>
        </p:nvGrpSpPr>
        <p:grpSpPr>
          <a:xfrm rot="566727">
            <a:off x="4447463" y="-2040873"/>
            <a:ext cx="17212156" cy="1721215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FFFFFF">
                    <a:alpha val="735"/>
                  </a:srgbClr>
                </a:gs>
                <a:gs pos="25000">
                  <a:srgbClr val="FFFFFF">
                    <a:alpha val="1050"/>
                  </a:srgbClr>
                </a:gs>
                <a:gs pos="50000">
                  <a:srgbClr val="FFFFFF">
                    <a:alpha val="700"/>
                  </a:srgbClr>
                </a:gs>
                <a:gs pos="75000">
                  <a:srgbClr val="FFFFFF">
                    <a:alpha val="1050"/>
                  </a:srgbClr>
                </a:gs>
                <a:gs pos="100000">
                  <a:srgbClr val="FFFFFF">
                    <a:alpha val="700"/>
                  </a:srgbClr>
                </a:gs>
              </a:gsLst>
              <a:lin ang="2700000"/>
            </a:gradFill>
            <a:ln w="19050" cap="rnd">
              <a:solidFill>
                <a:srgbClr val="FFFFFF">
                  <a:alpha val="6667"/>
                </a:srgbClr>
              </a:solidFill>
              <a:prstDash val="solid"/>
              <a:round/>
            </a:ln>
          </p:spPr>
        </p:sp>
        <p:sp>
          <p:nvSpPr>
            <p:cNvPr id="13" name="TextBox 13"/>
            <p:cNvSpPr txBox="1"/>
            <p:nvPr/>
          </p:nvSpPr>
          <p:spPr>
            <a:xfrm>
              <a:off x="76200" y="161925"/>
              <a:ext cx="660400" cy="574675"/>
            </a:xfrm>
            <a:prstGeom prst="rect">
              <a:avLst/>
            </a:prstGeom>
          </p:spPr>
          <p:txBody>
            <a:bodyPr lIns="50800" tIns="50800" rIns="50800" bIns="50800" rtlCol="0" anchor="ctr"/>
            <a:lstStyle/>
            <a:p>
              <a:pPr marL="0" lvl="0" indent="0" algn="ctr">
                <a:lnSpc>
                  <a:spcPts val="2218"/>
                </a:lnSpc>
                <a:spcBef>
                  <a:spcPct val="0"/>
                </a:spcBef>
              </a:pPr>
              <a:endParaRPr/>
            </a:p>
          </p:txBody>
        </p:sp>
      </p:grpSp>
      <p:grpSp>
        <p:nvGrpSpPr>
          <p:cNvPr id="14" name="Group 14"/>
          <p:cNvGrpSpPr/>
          <p:nvPr/>
        </p:nvGrpSpPr>
        <p:grpSpPr>
          <a:xfrm rot="566727">
            <a:off x="7275014" y="786677"/>
            <a:ext cx="11557056" cy="1155705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FFFFFF">
                    <a:alpha val="735"/>
                  </a:srgbClr>
                </a:gs>
                <a:gs pos="25000">
                  <a:srgbClr val="FFFFFF">
                    <a:alpha val="1050"/>
                  </a:srgbClr>
                </a:gs>
                <a:gs pos="50000">
                  <a:srgbClr val="FFFFFF">
                    <a:alpha val="700"/>
                  </a:srgbClr>
                </a:gs>
                <a:gs pos="75000">
                  <a:srgbClr val="FFFFFF">
                    <a:alpha val="1050"/>
                  </a:srgbClr>
                </a:gs>
                <a:gs pos="100000">
                  <a:srgbClr val="FFFFFF">
                    <a:alpha val="700"/>
                  </a:srgbClr>
                </a:gs>
              </a:gsLst>
              <a:lin ang="2700000"/>
            </a:gradFill>
            <a:ln w="19050" cap="rnd">
              <a:solidFill>
                <a:srgbClr val="FFFFFF">
                  <a:alpha val="6667"/>
                </a:srgbClr>
              </a:solidFill>
              <a:prstDash val="solid"/>
              <a:round/>
            </a:ln>
          </p:spPr>
        </p:sp>
        <p:sp>
          <p:nvSpPr>
            <p:cNvPr id="16" name="TextBox 16"/>
            <p:cNvSpPr txBox="1"/>
            <p:nvPr/>
          </p:nvSpPr>
          <p:spPr>
            <a:xfrm>
              <a:off x="76200" y="161925"/>
              <a:ext cx="660400" cy="574675"/>
            </a:xfrm>
            <a:prstGeom prst="rect">
              <a:avLst/>
            </a:prstGeom>
          </p:spPr>
          <p:txBody>
            <a:bodyPr lIns="50800" tIns="50800" rIns="50800" bIns="50800" rtlCol="0" anchor="ctr"/>
            <a:lstStyle/>
            <a:p>
              <a:pPr marL="0" lvl="0" indent="0" algn="ctr">
                <a:lnSpc>
                  <a:spcPts val="2218"/>
                </a:lnSpc>
                <a:spcBef>
                  <a:spcPct val="0"/>
                </a:spcBef>
              </a:pPr>
              <a:endParaRPr/>
            </a:p>
          </p:txBody>
        </p:sp>
      </p:grpSp>
      <p:sp>
        <p:nvSpPr>
          <p:cNvPr id="17" name="Freeform 17"/>
          <p:cNvSpPr/>
          <p:nvPr/>
        </p:nvSpPr>
        <p:spPr>
          <a:xfrm>
            <a:off x="10913585" y="1694650"/>
            <a:ext cx="7485885" cy="7209167"/>
          </a:xfrm>
          <a:custGeom>
            <a:avLst/>
            <a:gdLst/>
            <a:ahLst/>
            <a:cxnLst/>
            <a:rect l="l" t="t" r="r" b="b"/>
            <a:pathLst>
              <a:path w="7485885" h="7209167">
                <a:moveTo>
                  <a:pt x="0" y="0"/>
                </a:moveTo>
                <a:lnTo>
                  <a:pt x="7485885" y="0"/>
                </a:lnTo>
                <a:lnTo>
                  <a:pt x="7485885" y="7209167"/>
                </a:lnTo>
                <a:lnTo>
                  <a:pt x="0" y="7209167"/>
                </a:lnTo>
                <a:lnTo>
                  <a:pt x="0" y="0"/>
                </a:lnTo>
                <a:close/>
              </a:path>
            </a:pathLst>
          </a:custGeom>
          <a:blipFill>
            <a:blip r:embed="rId6"/>
            <a:stretch>
              <a:fillRect l="-71115"/>
            </a:stretch>
          </a:blipFill>
          <a:ln w="38100" cap="sq">
            <a:gradFill>
              <a:gsLst>
                <a:gs pos="0">
                  <a:srgbClr val="8461F4">
                    <a:alpha val="100000"/>
                  </a:srgbClr>
                </a:gs>
                <a:gs pos="100000">
                  <a:srgbClr val="81D8E5">
                    <a:alpha val="100000"/>
                  </a:srgbClr>
                </a:gs>
              </a:gsLst>
              <a:lin ang="0"/>
            </a:gradFill>
            <a:prstDash val="solid"/>
            <a:miter/>
          </a:ln>
        </p:spPr>
      </p:sp>
      <p:sp>
        <p:nvSpPr>
          <p:cNvPr id="18" name="AutoShape 18"/>
          <p:cNvSpPr/>
          <p:nvPr/>
        </p:nvSpPr>
        <p:spPr>
          <a:xfrm flipV="1">
            <a:off x="825580" y="7184661"/>
            <a:ext cx="8701468"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TextBox 10"/>
          <p:cNvSpPr txBox="1"/>
          <p:nvPr/>
        </p:nvSpPr>
        <p:spPr>
          <a:xfrm>
            <a:off x="1508437" y="3608031"/>
            <a:ext cx="9150679" cy="5675409"/>
          </a:xfrm>
          <a:prstGeom prst="rect">
            <a:avLst/>
          </a:prstGeom>
        </p:spPr>
        <p:txBody>
          <a:bodyPr lIns="0" tIns="0" rIns="0" bIns="0" rtlCol="0" anchor="t">
            <a:spAutoFit/>
          </a:bodyPr>
          <a:lstStyle/>
          <a:p>
            <a:pPr algn="l">
              <a:lnSpc>
                <a:spcPts val="3240"/>
              </a:lnSpc>
              <a:spcBef>
                <a:spcPct val="0"/>
              </a:spcBef>
            </a:pPr>
            <a:r>
              <a:rPr lang="en-US" sz="2473">
                <a:solidFill>
                  <a:srgbClr val="FFFFFF"/>
                </a:solidFill>
                <a:latin typeface="Roboto Condensed"/>
                <a:ea typeface="Roboto Condensed"/>
                <a:cs typeface="Roboto Condensed"/>
                <a:sym typeface="Roboto Condensed"/>
              </a:rPr>
              <a:t>Quảng bá hình ảnh quốc gia không chỉ phục vụ mục tiêu thông tin mà còn gắn chặt với chiến lược xây dựng sức mạnh mềm quốc gia. </a:t>
            </a:r>
          </a:p>
          <a:p>
            <a:pPr algn="l">
              <a:lnSpc>
                <a:spcPts val="3240"/>
              </a:lnSpc>
              <a:spcBef>
                <a:spcPct val="0"/>
              </a:spcBef>
            </a:pPr>
            <a:endParaRPr lang="en-US" sz="2473">
              <a:solidFill>
                <a:srgbClr val="FFFFFF"/>
              </a:solidFill>
              <a:latin typeface="Roboto Condensed"/>
              <a:ea typeface="Roboto Condensed"/>
              <a:cs typeface="Roboto Condensed"/>
              <a:sym typeface="Roboto Condensed"/>
            </a:endParaRPr>
          </a:p>
          <a:p>
            <a:pPr algn="l">
              <a:lnSpc>
                <a:spcPts val="3240"/>
              </a:lnSpc>
              <a:spcBef>
                <a:spcPct val="0"/>
              </a:spcBef>
            </a:pPr>
            <a:r>
              <a:rPr lang="en-US" sz="2473">
                <a:solidFill>
                  <a:srgbClr val="FFFFFF"/>
                </a:solidFill>
                <a:latin typeface="Roboto Condensed"/>
                <a:ea typeface="Roboto Condensed"/>
                <a:cs typeface="Roboto Condensed"/>
                <a:sym typeface="Roboto Condensed"/>
              </a:rPr>
              <a:t>Báo chí đối ngoại ngày nay không chỉ phản ánh hiện thực mà còn góp phần định hình cách thế giới nhìn nhận Việt Nam. </a:t>
            </a:r>
          </a:p>
          <a:p>
            <a:pPr algn="l">
              <a:lnSpc>
                <a:spcPts val="3240"/>
              </a:lnSpc>
              <a:spcBef>
                <a:spcPct val="0"/>
              </a:spcBef>
            </a:pPr>
            <a:endParaRPr lang="en-US" sz="2473">
              <a:solidFill>
                <a:srgbClr val="FFFFFF"/>
              </a:solidFill>
              <a:latin typeface="Roboto Condensed"/>
              <a:ea typeface="Roboto Condensed"/>
              <a:cs typeface="Roboto Condensed"/>
              <a:sym typeface="Roboto Condensed"/>
            </a:endParaRPr>
          </a:p>
          <a:p>
            <a:pPr algn="l">
              <a:lnSpc>
                <a:spcPts val="3240"/>
              </a:lnSpc>
              <a:spcBef>
                <a:spcPct val="0"/>
              </a:spcBef>
            </a:pPr>
            <a:r>
              <a:rPr lang="en-US" sz="2473">
                <a:solidFill>
                  <a:srgbClr val="FFFFFF"/>
                </a:solidFill>
                <a:latin typeface="Roboto Condensed"/>
                <a:ea typeface="Roboto Condensed"/>
                <a:cs typeface="Roboto Condensed"/>
                <a:sym typeface="Roboto Condensed"/>
              </a:rPr>
              <a:t>Mỗi bài báo, mỗi video, mỗi podcast bằng nhiều ngôn ngữ không chỉ giới thiệu về đất nước mà còn góp phần xây dựng hình ảnh một Việt Nam an toàn, ổn định, thân thiện, cởi mở, sáng tạo và giàu bản sắc văn hóa.</a:t>
            </a:r>
          </a:p>
          <a:p>
            <a:pPr algn="l">
              <a:lnSpc>
                <a:spcPts val="3240"/>
              </a:lnSpc>
              <a:spcBef>
                <a:spcPct val="0"/>
              </a:spcBef>
            </a:pPr>
            <a:endParaRPr lang="en-US" sz="2473">
              <a:solidFill>
                <a:srgbClr val="FFFFFF"/>
              </a:solidFill>
              <a:latin typeface="Roboto Condensed"/>
              <a:ea typeface="Roboto Condensed"/>
              <a:cs typeface="Roboto Condensed"/>
              <a:sym typeface="Roboto Condensed"/>
            </a:endParaRPr>
          </a:p>
          <a:p>
            <a:pPr algn="l">
              <a:lnSpc>
                <a:spcPts val="3240"/>
              </a:lnSpc>
              <a:spcBef>
                <a:spcPct val="0"/>
              </a:spcBef>
            </a:pPr>
            <a:r>
              <a:rPr lang="en-US" sz="2473">
                <a:solidFill>
                  <a:srgbClr val="FFFFFF"/>
                </a:solidFill>
                <a:latin typeface="Roboto Condensed"/>
                <a:ea typeface="Roboto Condensed"/>
                <a:cs typeface="Roboto Condensed"/>
                <a:sym typeface="Roboto Condensed"/>
              </a:rPr>
              <a:t>Thông qua các sản phẩm báo chí đa ngôn ngữ, thế giới có thể hiểu rõ hơn về con người Việt Nam, về văn hóa Việt Nam, về những thành tựu đổi mới, về tiềm năng phát triển và về khát vọng vươn lên của dân tộc Việt Nam trong thế kỷ XXI.  </a:t>
            </a:r>
          </a:p>
        </p:txBody>
      </p:sp>
      <p:sp>
        <p:nvSpPr>
          <p:cNvPr id="11" name="TextBox 11"/>
          <p:cNvSpPr txBox="1"/>
          <p:nvPr/>
        </p:nvSpPr>
        <p:spPr>
          <a:xfrm>
            <a:off x="1028700" y="1542067"/>
            <a:ext cx="13631490" cy="1608763"/>
          </a:xfrm>
          <a:prstGeom prst="rect">
            <a:avLst/>
          </a:prstGeom>
        </p:spPr>
        <p:txBody>
          <a:bodyPr lIns="0" tIns="0" rIns="0" bIns="0" rtlCol="0" anchor="t">
            <a:spAutoFit/>
          </a:bodyPr>
          <a:lstStyle/>
          <a:p>
            <a:pPr algn="l">
              <a:lnSpc>
                <a:spcPts val="7455"/>
              </a:lnSpc>
            </a:pPr>
            <a:r>
              <a:rPr lang="en-US" sz="5691" b="1">
                <a:solidFill>
                  <a:srgbClr val="FFFFFF"/>
                </a:solidFill>
                <a:latin typeface="Roboto Condensed Bold"/>
                <a:ea typeface="Roboto Condensed Bold"/>
                <a:cs typeface="Roboto Condensed Bold"/>
                <a:sym typeface="Roboto Condensed Bold"/>
              </a:rPr>
              <a:t>BÁO CHÍ ĐỐI NGOẠI</a:t>
            </a:r>
          </a:p>
          <a:p>
            <a:pPr algn="l">
              <a:lnSpc>
                <a:spcPts val="5229"/>
              </a:lnSpc>
            </a:pPr>
            <a:r>
              <a:rPr lang="en-US" sz="3991" b="1">
                <a:solidFill>
                  <a:srgbClr val="FFFFFF"/>
                </a:solidFill>
                <a:latin typeface="Roboto Condensed Bold"/>
                <a:ea typeface="Roboto Condensed Bold"/>
                <a:cs typeface="Roboto Condensed Bold"/>
                <a:sym typeface="Roboto Condensed Bold"/>
              </a:rPr>
              <a:t>VAI TRÒ XÂY DỰNG SỨC MẠNH MỀM QUỐC GIA</a:t>
            </a:r>
          </a:p>
        </p:txBody>
      </p:sp>
      <p:grpSp>
        <p:nvGrpSpPr>
          <p:cNvPr id="12" name="Group 12"/>
          <p:cNvGrpSpPr/>
          <p:nvPr/>
        </p:nvGrpSpPr>
        <p:grpSpPr>
          <a:xfrm>
            <a:off x="11258073" y="4397199"/>
            <a:ext cx="6405835" cy="4886241"/>
            <a:chOff x="0" y="0"/>
            <a:chExt cx="8541113" cy="6514988"/>
          </a:xfrm>
        </p:grpSpPr>
        <p:grpSp>
          <p:nvGrpSpPr>
            <p:cNvPr id="13" name="Group 13"/>
            <p:cNvGrpSpPr>
              <a:grpSpLocks noChangeAspect="1"/>
            </p:cNvGrpSpPr>
            <p:nvPr/>
          </p:nvGrpSpPr>
          <p:grpSpPr>
            <a:xfrm>
              <a:off x="6105687" y="136728"/>
              <a:ext cx="2435426" cy="4818908"/>
              <a:chOff x="0" y="0"/>
              <a:chExt cx="2620010" cy="5184140"/>
            </a:xfrm>
          </p:grpSpPr>
          <p:sp>
            <p:nvSpPr>
              <p:cNvPr id="14" name="Freeform 14"/>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5" name="Freeform 15"/>
              <p:cNvSpPr/>
              <p:nvPr/>
            </p:nvSpPr>
            <p:spPr>
              <a:xfrm>
                <a:off x="185420" y="156210"/>
                <a:ext cx="2250453" cy="4876800"/>
              </a:xfrm>
              <a:custGeom>
                <a:avLst/>
                <a:gdLst/>
                <a:ahLst/>
                <a:cxnLst/>
                <a:rect l="l" t="t" r="r" b="b"/>
                <a:pathLst>
                  <a:path w="2250453"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67" r="-67"/>
                </a:stretch>
              </a:blipFill>
            </p:spPr>
          </p:sp>
          <p:sp>
            <p:nvSpPr>
              <p:cNvPr id="16" name="Freeform 16"/>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17" name="Freeform 17"/>
              <p:cNvSpPr/>
              <p:nvPr/>
            </p:nvSpPr>
            <p:spPr>
              <a:xfrm>
                <a:off x="1579738" y="187960"/>
                <a:ext cx="63785" cy="63501"/>
              </a:xfrm>
              <a:custGeom>
                <a:avLst/>
                <a:gdLst/>
                <a:ahLst/>
                <a:cxnLst/>
                <a:rect l="l" t="t" r="r" b="b"/>
                <a:pathLst>
                  <a:path w="63785" h="63501">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555555"/>
              </a:solidFill>
            </p:spPr>
          </p:sp>
          <p:sp>
            <p:nvSpPr>
              <p:cNvPr id="18" name="Freeform 18"/>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19" name="Freeform 19"/>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20" name="Freeform 20"/>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21" name="Freeform 21"/>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22" name="Freeform 22"/>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id="23" name="Group 23"/>
            <p:cNvGrpSpPr>
              <a:grpSpLocks noChangeAspect="1"/>
            </p:cNvGrpSpPr>
            <p:nvPr/>
          </p:nvGrpSpPr>
          <p:grpSpPr>
            <a:xfrm>
              <a:off x="0" y="1624947"/>
              <a:ext cx="5806763" cy="3330689"/>
              <a:chOff x="0" y="0"/>
              <a:chExt cx="7981950" cy="4578350"/>
            </a:xfrm>
          </p:grpSpPr>
          <p:sp>
            <p:nvSpPr>
              <p:cNvPr id="24" name="Freeform 2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5" name="Freeform 2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000000"/>
              </a:solidFill>
            </p:spPr>
          </p:sp>
          <p:sp>
            <p:nvSpPr>
              <p:cNvPr id="26" name="Freeform 2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000000"/>
              </a:solidFill>
            </p:spPr>
          </p:sp>
          <p:sp>
            <p:nvSpPr>
              <p:cNvPr id="27" name="Freeform 2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000000"/>
              </a:solidFill>
            </p:spPr>
          </p:sp>
          <p:sp>
            <p:nvSpPr>
              <p:cNvPr id="28" name="Freeform 2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7"/>
                <a:stretch>
                  <a:fillRect l="-5953" r="-5953"/>
                </a:stretch>
              </a:blipFill>
            </p:spPr>
          </p:sp>
        </p:grpSp>
        <p:sp>
          <p:nvSpPr>
            <p:cNvPr id="29" name="Freeform 29"/>
            <p:cNvSpPr/>
            <p:nvPr/>
          </p:nvSpPr>
          <p:spPr>
            <a:xfrm>
              <a:off x="1625371" y="4437163"/>
              <a:ext cx="2077825" cy="2077825"/>
            </a:xfrm>
            <a:custGeom>
              <a:avLst/>
              <a:gdLst/>
              <a:ahLst/>
              <a:cxnLst/>
              <a:rect l="l" t="t" r="r" b="b"/>
              <a:pathLst>
                <a:path w="2077825" h="2077825">
                  <a:moveTo>
                    <a:pt x="0" y="0"/>
                  </a:moveTo>
                  <a:lnTo>
                    <a:pt x="2077825" y="0"/>
                  </a:lnTo>
                  <a:lnTo>
                    <a:pt x="2077825" y="2077825"/>
                  </a:lnTo>
                  <a:lnTo>
                    <a:pt x="0" y="20778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30"/>
            <p:cNvSpPr/>
            <p:nvPr/>
          </p:nvSpPr>
          <p:spPr>
            <a:xfrm>
              <a:off x="2320072" y="67091"/>
              <a:ext cx="1140963" cy="1140963"/>
            </a:xfrm>
            <a:custGeom>
              <a:avLst/>
              <a:gdLst/>
              <a:ahLst/>
              <a:cxnLst/>
              <a:rect l="l" t="t" r="r" b="b"/>
              <a:pathLst>
                <a:path w="1140963" h="1140963">
                  <a:moveTo>
                    <a:pt x="0" y="0"/>
                  </a:moveTo>
                  <a:lnTo>
                    <a:pt x="1140963" y="0"/>
                  </a:lnTo>
                  <a:lnTo>
                    <a:pt x="1140963" y="1140963"/>
                  </a:lnTo>
                  <a:lnTo>
                    <a:pt x="0" y="1140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31"/>
            <p:cNvSpPr/>
            <p:nvPr/>
          </p:nvSpPr>
          <p:spPr>
            <a:xfrm>
              <a:off x="3981655" y="67091"/>
              <a:ext cx="1140963" cy="1140963"/>
            </a:xfrm>
            <a:custGeom>
              <a:avLst/>
              <a:gdLst/>
              <a:ahLst/>
              <a:cxnLst/>
              <a:rect l="l" t="t" r="r" b="b"/>
              <a:pathLst>
                <a:path w="1140963" h="1140963">
                  <a:moveTo>
                    <a:pt x="0" y="0"/>
                  </a:moveTo>
                  <a:lnTo>
                    <a:pt x="1140963" y="0"/>
                  </a:lnTo>
                  <a:lnTo>
                    <a:pt x="1140963" y="1140963"/>
                  </a:lnTo>
                  <a:lnTo>
                    <a:pt x="0" y="11409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32"/>
            <p:cNvSpPr/>
            <p:nvPr/>
          </p:nvSpPr>
          <p:spPr>
            <a:xfrm>
              <a:off x="627098" y="0"/>
              <a:ext cx="1178033" cy="1178033"/>
            </a:xfrm>
            <a:custGeom>
              <a:avLst/>
              <a:gdLst/>
              <a:ahLst/>
              <a:cxnLst/>
              <a:rect l="l" t="t" r="r" b="b"/>
              <a:pathLst>
                <a:path w="1178033" h="1178033">
                  <a:moveTo>
                    <a:pt x="0" y="0"/>
                  </a:moveTo>
                  <a:lnTo>
                    <a:pt x="1178033" y="0"/>
                  </a:lnTo>
                  <a:lnTo>
                    <a:pt x="1178033" y="1178033"/>
                  </a:lnTo>
                  <a:lnTo>
                    <a:pt x="0" y="11780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3" name="Group 33"/>
          <p:cNvGrpSpPr/>
          <p:nvPr/>
        </p:nvGrpSpPr>
        <p:grpSpPr>
          <a:xfrm>
            <a:off x="1028700" y="3673702"/>
            <a:ext cx="307326" cy="307326"/>
            <a:chOff x="0" y="0"/>
            <a:chExt cx="409767" cy="409767"/>
          </a:xfrm>
        </p:grpSpPr>
        <p:grpSp>
          <p:nvGrpSpPr>
            <p:cNvPr id="34" name="Group 34"/>
            <p:cNvGrpSpPr/>
            <p:nvPr/>
          </p:nvGrpSpPr>
          <p:grpSpPr>
            <a:xfrm>
              <a:off x="0" y="0"/>
              <a:ext cx="409767" cy="409767"/>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lgDash"/>
                <a:miter/>
              </a:ln>
            </p:spPr>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37" name="Group 37"/>
            <p:cNvGrpSpPr/>
            <p:nvPr/>
          </p:nvGrpSpPr>
          <p:grpSpPr>
            <a:xfrm>
              <a:off x="73035" y="73035"/>
              <a:ext cx="263698" cy="26369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grpSp>
        <p:nvGrpSpPr>
          <p:cNvPr id="40" name="Group 40"/>
          <p:cNvGrpSpPr/>
          <p:nvPr/>
        </p:nvGrpSpPr>
        <p:grpSpPr>
          <a:xfrm>
            <a:off x="1028700" y="4922369"/>
            <a:ext cx="307326" cy="307326"/>
            <a:chOff x="0" y="0"/>
            <a:chExt cx="409767" cy="409767"/>
          </a:xfrm>
        </p:grpSpPr>
        <p:grpSp>
          <p:nvGrpSpPr>
            <p:cNvPr id="41" name="Group 41"/>
            <p:cNvGrpSpPr/>
            <p:nvPr/>
          </p:nvGrpSpPr>
          <p:grpSpPr>
            <a:xfrm>
              <a:off x="0" y="0"/>
              <a:ext cx="409767" cy="409767"/>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lgDash"/>
                <a:miter/>
              </a:ln>
            </p:spPr>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44" name="Group 44"/>
            <p:cNvGrpSpPr/>
            <p:nvPr/>
          </p:nvGrpSpPr>
          <p:grpSpPr>
            <a:xfrm>
              <a:off x="73035" y="73035"/>
              <a:ext cx="263698" cy="26369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6" name="TextBox 46"/>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grpSp>
        <p:nvGrpSpPr>
          <p:cNvPr id="47" name="Group 47"/>
          <p:cNvGrpSpPr/>
          <p:nvPr/>
        </p:nvGrpSpPr>
        <p:grpSpPr>
          <a:xfrm>
            <a:off x="1028700" y="6117992"/>
            <a:ext cx="307326" cy="307326"/>
            <a:chOff x="0" y="0"/>
            <a:chExt cx="409767" cy="409767"/>
          </a:xfrm>
        </p:grpSpPr>
        <p:grpSp>
          <p:nvGrpSpPr>
            <p:cNvPr id="48" name="Group 48"/>
            <p:cNvGrpSpPr/>
            <p:nvPr/>
          </p:nvGrpSpPr>
          <p:grpSpPr>
            <a:xfrm>
              <a:off x="0" y="0"/>
              <a:ext cx="409767" cy="409767"/>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lgDash"/>
                <a:miter/>
              </a:ln>
            </p:spPr>
          </p:sp>
          <p:sp>
            <p:nvSpPr>
              <p:cNvPr id="50" name="TextBox 50"/>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51" name="Group 51"/>
            <p:cNvGrpSpPr/>
            <p:nvPr/>
          </p:nvGrpSpPr>
          <p:grpSpPr>
            <a:xfrm>
              <a:off x="73035" y="73035"/>
              <a:ext cx="263698" cy="263698"/>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3" name="TextBox 5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grpSp>
        <p:nvGrpSpPr>
          <p:cNvPr id="54" name="Group 54"/>
          <p:cNvGrpSpPr/>
          <p:nvPr/>
        </p:nvGrpSpPr>
        <p:grpSpPr>
          <a:xfrm>
            <a:off x="1028700" y="7743870"/>
            <a:ext cx="307326" cy="307326"/>
            <a:chOff x="0" y="0"/>
            <a:chExt cx="409767" cy="409767"/>
          </a:xfrm>
        </p:grpSpPr>
        <p:grpSp>
          <p:nvGrpSpPr>
            <p:cNvPr id="55" name="Group 55"/>
            <p:cNvGrpSpPr/>
            <p:nvPr/>
          </p:nvGrpSpPr>
          <p:grpSpPr>
            <a:xfrm>
              <a:off x="0" y="0"/>
              <a:ext cx="409767" cy="409767"/>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lgDash"/>
                <a:miter/>
              </a:ln>
            </p:spPr>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58" name="Group 58"/>
            <p:cNvGrpSpPr/>
            <p:nvPr/>
          </p:nvGrpSpPr>
          <p:grpSpPr>
            <a:xfrm>
              <a:off x="73035" y="73035"/>
              <a:ext cx="263698" cy="263698"/>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0413122" y="2113588"/>
            <a:ext cx="6965016" cy="3419987"/>
            <a:chOff x="0" y="0"/>
            <a:chExt cx="855385" cy="420014"/>
          </a:xfrm>
        </p:grpSpPr>
        <p:sp>
          <p:nvSpPr>
            <p:cNvPr id="3" name="Freeform 3"/>
            <p:cNvSpPr/>
            <p:nvPr/>
          </p:nvSpPr>
          <p:spPr>
            <a:xfrm>
              <a:off x="0" y="0"/>
              <a:ext cx="855385" cy="420014"/>
            </a:xfrm>
            <a:custGeom>
              <a:avLst/>
              <a:gdLst/>
              <a:ahLst/>
              <a:cxnLst/>
              <a:rect l="l" t="t" r="r" b="b"/>
              <a:pathLst>
                <a:path w="855385" h="420014">
                  <a:moveTo>
                    <a:pt x="55577" y="0"/>
                  </a:moveTo>
                  <a:lnTo>
                    <a:pt x="799808" y="0"/>
                  </a:lnTo>
                  <a:cubicBezTo>
                    <a:pt x="830503" y="0"/>
                    <a:pt x="855385" y="24883"/>
                    <a:pt x="855385" y="55577"/>
                  </a:cubicBezTo>
                  <a:lnTo>
                    <a:pt x="855385" y="364437"/>
                  </a:lnTo>
                  <a:cubicBezTo>
                    <a:pt x="855385" y="395132"/>
                    <a:pt x="830503" y="420014"/>
                    <a:pt x="799808" y="420014"/>
                  </a:cubicBezTo>
                  <a:lnTo>
                    <a:pt x="55577" y="420014"/>
                  </a:lnTo>
                  <a:cubicBezTo>
                    <a:pt x="24883" y="420014"/>
                    <a:pt x="0" y="395132"/>
                    <a:pt x="0" y="364437"/>
                  </a:cubicBezTo>
                  <a:lnTo>
                    <a:pt x="0" y="55577"/>
                  </a:lnTo>
                  <a:cubicBezTo>
                    <a:pt x="0" y="24883"/>
                    <a:pt x="24883" y="0"/>
                    <a:pt x="55577" y="0"/>
                  </a:cubicBezTo>
                  <a:close/>
                </a:path>
              </a:pathLst>
            </a:custGeom>
            <a:blipFill>
              <a:blip r:embed="rId2"/>
              <a:stretch>
                <a:fillRect l="-48963" t="-1602" r="-2447" b="-71638"/>
              </a:stretch>
            </a:blipFill>
          </p:spPr>
        </p:sp>
      </p:grpSp>
      <p:grpSp>
        <p:nvGrpSpPr>
          <p:cNvPr id="4" name="Group 4"/>
          <p:cNvGrpSpPr/>
          <p:nvPr/>
        </p:nvGrpSpPr>
        <p:grpSpPr>
          <a:xfrm>
            <a:off x="16698626" y="472575"/>
            <a:ext cx="641254" cy="484209"/>
            <a:chOff x="0" y="0"/>
            <a:chExt cx="168890" cy="127528"/>
          </a:xfrm>
        </p:grpSpPr>
        <p:sp>
          <p:nvSpPr>
            <p:cNvPr id="5" name="Freeform 5"/>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6" name="TextBox 6"/>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7" name="Freeform 7"/>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10683595" y="6628950"/>
            <a:ext cx="6424070" cy="1768475"/>
          </a:xfrm>
          <a:prstGeom prst="rect">
            <a:avLst/>
          </a:prstGeom>
        </p:spPr>
        <p:txBody>
          <a:bodyPr lIns="0" tIns="0" rIns="0" bIns="0" rtlCol="0" anchor="t">
            <a:spAutoFit/>
          </a:bodyPr>
          <a:lstStyle/>
          <a:p>
            <a:pPr algn="just">
              <a:lnSpc>
                <a:spcPts val="2800"/>
              </a:lnSpc>
            </a:pPr>
            <a:r>
              <a:rPr lang="en-US" sz="2000" spc="20">
                <a:solidFill>
                  <a:srgbClr val="FFFFFF"/>
                </a:solidFill>
                <a:latin typeface="Roboto Condensed"/>
                <a:ea typeface="Roboto Condensed"/>
                <a:cs typeface="Roboto Condensed"/>
                <a:sym typeface="Roboto Condensed"/>
              </a:rPr>
              <a:t>Trong bối cảnh toàn cầu hóa và chuyển đổi số đang diễn ra sâu rộng, cạnh tranh giữa các quốc gia không chỉ diễn ra trên các lĩnh vực kinh tế, khoa học công nghệ hay năng lực quốc phòng, mà ngày càng thể hiện rõ trên phương diện hình ảnh, uy tín và sức hấp dẫn quốc gia. </a:t>
            </a:r>
          </a:p>
        </p:txBody>
      </p:sp>
      <p:sp>
        <p:nvSpPr>
          <p:cNvPr id="9" name="TextBox 9"/>
          <p:cNvSpPr txBox="1"/>
          <p:nvPr/>
        </p:nvSpPr>
        <p:spPr>
          <a:xfrm>
            <a:off x="1028700" y="6607832"/>
            <a:ext cx="10617102" cy="1361478"/>
          </a:xfrm>
          <a:prstGeom prst="rect">
            <a:avLst/>
          </a:prstGeom>
        </p:spPr>
        <p:txBody>
          <a:bodyPr lIns="0" tIns="0" rIns="0" bIns="0" rtlCol="0" anchor="t">
            <a:spAutoFit/>
          </a:bodyPr>
          <a:lstStyle/>
          <a:p>
            <a:pPr algn="l">
              <a:lnSpc>
                <a:spcPts val="10348"/>
              </a:lnSpc>
            </a:pPr>
            <a:r>
              <a:rPr lang="en-US" sz="9855" b="1">
                <a:solidFill>
                  <a:srgbClr val="F5F5F5"/>
                </a:solidFill>
                <a:latin typeface="Roboto Condensed Bold"/>
                <a:ea typeface="Roboto Condensed Bold"/>
                <a:cs typeface="Roboto Condensed Bold"/>
                <a:sym typeface="Roboto Condensed Bold"/>
              </a:rPr>
              <a:t>KHÔNG GIAN SỐ </a:t>
            </a:r>
          </a:p>
        </p:txBody>
      </p:sp>
      <p:sp>
        <p:nvSpPr>
          <p:cNvPr id="10" name="TextBox 10"/>
          <p:cNvSpPr txBox="1"/>
          <p:nvPr/>
        </p:nvSpPr>
        <p:spPr>
          <a:xfrm>
            <a:off x="1028700" y="7950260"/>
            <a:ext cx="8069440" cy="883837"/>
          </a:xfrm>
          <a:prstGeom prst="rect">
            <a:avLst/>
          </a:prstGeom>
        </p:spPr>
        <p:txBody>
          <a:bodyPr lIns="0" tIns="0" rIns="0" bIns="0" rtlCol="0" anchor="t">
            <a:spAutoFit/>
          </a:bodyPr>
          <a:lstStyle/>
          <a:p>
            <a:pPr algn="l">
              <a:lnSpc>
                <a:spcPts val="6916"/>
              </a:lnSpc>
            </a:pPr>
            <a:r>
              <a:rPr lang="en-US" sz="5716" b="1">
                <a:solidFill>
                  <a:srgbClr val="F5F5F5"/>
                </a:solidFill>
                <a:latin typeface="Roboto Condensed Bold"/>
                <a:ea typeface="Roboto Condensed Bold"/>
                <a:cs typeface="Roboto Condensed Bold"/>
                <a:sym typeface="Roboto Condensed Bold"/>
              </a:rPr>
              <a:t>SỨC MẠNH MỀM QUỐC GIA</a:t>
            </a:r>
          </a:p>
        </p:txBody>
      </p:sp>
      <p:grpSp>
        <p:nvGrpSpPr>
          <p:cNvPr id="11" name="Group 11"/>
          <p:cNvGrpSpPr/>
          <p:nvPr/>
        </p:nvGrpSpPr>
        <p:grpSpPr>
          <a:xfrm>
            <a:off x="1028700" y="547516"/>
            <a:ext cx="3170806" cy="576475"/>
            <a:chOff x="0" y="0"/>
            <a:chExt cx="4227742" cy="768634"/>
          </a:xfrm>
        </p:grpSpPr>
        <p:sp>
          <p:nvSpPr>
            <p:cNvPr id="12" name="Freeform 12"/>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5"/>
              <a:stretch>
                <a:fillRect/>
              </a:stretch>
            </a:blipFill>
          </p:spPr>
        </p:sp>
        <p:sp>
          <p:nvSpPr>
            <p:cNvPr id="13" name="Freeform 13"/>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6"/>
              <a:stretch>
                <a:fillRect t="-6939" r="-3243" b="-73976"/>
              </a:stretch>
            </a:blipFill>
          </p:spPr>
        </p:sp>
        <p:sp>
          <p:nvSpPr>
            <p:cNvPr id="14" name="AutoShape 14"/>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5" name="Freeform 15"/>
          <p:cNvSpPr/>
          <p:nvPr/>
        </p:nvSpPr>
        <p:spPr>
          <a:xfrm rot="-1892080">
            <a:off x="1113360" y="888635"/>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7">
              <a:alphaModFix amt="54000"/>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1979023" cy="11996884"/>
          </a:xfrm>
          <a:custGeom>
            <a:avLst/>
            <a:gdLst/>
            <a:ahLst/>
            <a:cxnLst/>
            <a:rect l="l" t="t" r="r" b="b"/>
            <a:pathLst>
              <a:path w="21979023" h="11996884">
                <a:moveTo>
                  <a:pt x="0" y="0"/>
                </a:moveTo>
                <a:lnTo>
                  <a:pt x="21979023" y="0"/>
                </a:lnTo>
                <a:lnTo>
                  <a:pt x="21979023" y="11996884"/>
                </a:lnTo>
                <a:lnTo>
                  <a:pt x="0" y="11996884"/>
                </a:lnTo>
                <a:lnTo>
                  <a:pt x="0" y="0"/>
                </a:lnTo>
                <a:close/>
              </a:path>
            </a:pathLst>
          </a:custGeom>
          <a:blipFill>
            <a:blip r:embed="rId2"/>
            <a:stretch>
              <a:fillRect/>
            </a:stretch>
          </a:blipFill>
        </p:spPr>
      </p:sp>
      <p:grpSp>
        <p:nvGrpSpPr>
          <p:cNvPr id="3" name="Group 3"/>
          <p:cNvGrpSpPr/>
          <p:nvPr/>
        </p:nvGrpSpPr>
        <p:grpSpPr>
          <a:xfrm>
            <a:off x="16698626" y="472575"/>
            <a:ext cx="641254" cy="484209"/>
            <a:chOff x="0" y="0"/>
            <a:chExt cx="168890" cy="127528"/>
          </a:xfrm>
        </p:grpSpPr>
        <p:sp>
          <p:nvSpPr>
            <p:cNvPr id="4" name="Freeform 4"/>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5" name="TextBox 5"/>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2585006" y="4216112"/>
            <a:ext cx="5332579" cy="4638561"/>
            <a:chOff x="0" y="0"/>
            <a:chExt cx="1404465" cy="1221679"/>
          </a:xfrm>
        </p:grpSpPr>
        <p:sp>
          <p:nvSpPr>
            <p:cNvPr id="8" name="Freeform 8"/>
            <p:cNvSpPr/>
            <p:nvPr/>
          </p:nvSpPr>
          <p:spPr>
            <a:xfrm>
              <a:off x="0" y="0"/>
              <a:ext cx="1404465" cy="1221679"/>
            </a:xfrm>
            <a:custGeom>
              <a:avLst/>
              <a:gdLst/>
              <a:ahLst/>
              <a:cxnLst/>
              <a:rect l="l" t="t" r="r" b="b"/>
              <a:pathLst>
                <a:path w="1404465" h="1221679">
                  <a:moveTo>
                    <a:pt x="72591" y="0"/>
                  </a:moveTo>
                  <a:lnTo>
                    <a:pt x="1331875" y="0"/>
                  </a:lnTo>
                  <a:cubicBezTo>
                    <a:pt x="1371965" y="0"/>
                    <a:pt x="1404465" y="32500"/>
                    <a:pt x="1404465" y="72591"/>
                  </a:cubicBezTo>
                  <a:lnTo>
                    <a:pt x="1404465" y="1149088"/>
                  </a:lnTo>
                  <a:cubicBezTo>
                    <a:pt x="1404465" y="1189179"/>
                    <a:pt x="1371965" y="1221679"/>
                    <a:pt x="1331875" y="1221679"/>
                  </a:cubicBezTo>
                  <a:lnTo>
                    <a:pt x="72591" y="1221679"/>
                  </a:lnTo>
                  <a:cubicBezTo>
                    <a:pt x="32500" y="1221679"/>
                    <a:pt x="0" y="1189179"/>
                    <a:pt x="0" y="1149088"/>
                  </a:cubicBezTo>
                  <a:lnTo>
                    <a:pt x="0" y="72591"/>
                  </a:lnTo>
                  <a:cubicBezTo>
                    <a:pt x="0" y="32500"/>
                    <a:pt x="32500" y="0"/>
                    <a:pt x="72591" y="0"/>
                  </a:cubicBezTo>
                  <a:close/>
                </a:path>
              </a:pathLst>
            </a:custGeom>
            <a:solidFill>
              <a:srgbClr val="A30101"/>
            </a:solidFill>
            <a:ln w="19050" cap="rnd">
              <a:gradFill>
                <a:gsLst>
                  <a:gs pos="0">
                    <a:srgbClr val="E7AA51">
                      <a:alpha val="100000"/>
                    </a:srgbClr>
                  </a:gs>
                  <a:gs pos="25000">
                    <a:srgbClr val="FFE499">
                      <a:alpha val="100000"/>
                    </a:srgbClr>
                  </a:gs>
                  <a:gs pos="50000">
                    <a:srgbClr val="8D5A1B">
                      <a:alpha val="100000"/>
                    </a:srgbClr>
                  </a:gs>
                  <a:gs pos="75000">
                    <a:srgbClr val="E7AA51">
                      <a:alpha val="100000"/>
                    </a:srgbClr>
                  </a:gs>
                  <a:gs pos="100000">
                    <a:srgbClr val="AC7031">
                      <a:alpha val="100000"/>
                    </a:srgbClr>
                  </a:gs>
                </a:gsLst>
                <a:lin ang="5400000"/>
              </a:gradFill>
              <a:prstDash val="solid"/>
              <a:round/>
            </a:ln>
          </p:spPr>
        </p:sp>
        <p:sp>
          <p:nvSpPr>
            <p:cNvPr id="9" name="TextBox 9"/>
            <p:cNvSpPr txBox="1"/>
            <p:nvPr/>
          </p:nvSpPr>
          <p:spPr>
            <a:xfrm>
              <a:off x="0" y="-38100"/>
              <a:ext cx="1404465" cy="125977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372213" y="4216112"/>
            <a:ext cx="5332579" cy="4638561"/>
            <a:chOff x="0" y="0"/>
            <a:chExt cx="1404465" cy="1221679"/>
          </a:xfrm>
        </p:grpSpPr>
        <p:sp>
          <p:nvSpPr>
            <p:cNvPr id="11" name="Freeform 11"/>
            <p:cNvSpPr/>
            <p:nvPr/>
          </p:nvSpPr>
          <p:spPr>
            <a:xfrm>
              <a:off x="0" y="0"/>
              <a:ext cx="1404465" cy="1221679"/>
            </a:xfrm>
            <a:custGeom>
              <a:avLst/>
              <a:gdLst/>
              <a:ahLst/>
              <a:cxnLst/>
              <a:rect l="l" t="t" r="r" b="b"/>
              <a:pathLst>
                <a:path w="1404465" h="1221679">
                  <a:moveTo>
                    <a:pt x="72591" y="0"/>
                  </a:moveTo>
                  <a:lnTo>
                    <a:pt x="1331875" y="0"/>
                  </a:lnTo>
                  <a:cubicBezTo>
                    <a:pt x="1371965" y="0"/>
                    <a:pt x="1404465" y="32500"/>
                    <a:pt x="1404465" y="72591"/>
                  </a:cubicBezTo>
                  <a:lnTo>
                    <a:pt x="1404465" y="1149088"/>
                  </a:lnTo>
                  <a:cubicBezTo>
                    <a:pt x="1404465" y="1189179"/>
                    <a:pt x="1371965" y="1221679"/>
                    <a:pt x="1331875" y="1221679"/>
                  </a:cubicBezTo>
                  <a:lnTo>
                    <a:pt x="72591" y="1221679"/>
                  </a:lnTo>
                  <a:cubicBezTo>
                    <a:pt x="32500" y="1221679"/>
                    <a:pt x="0" y="1189179"/>
                    <a:pt x="0" y="1149088"/>
                  </a:cubicBezTo>
                  <a:lnTo>
                    <a:pt x="0" y="72591"/>
                  </a:lnTo>
                  <a:cubicBezTo>
                    <a:pt x="0" y="32500"/>
                    <a:pt x="32500" y="0"/>
                    <a:pt x="72591" y="0"/>
                  </a:cubicBezTo>
                  <a:close/>
                </a:path>
              </a:pathLst>
            </a:custGeom>
            <a:solidFill>
              <a:srgbClr val="05197C"/>
            </a:solidFill>
            <a:ln w="19050" cap="rnd">
              <a:gradFill>
                <a:gsLst>
                  <a:gs pos="0">
                    <a:srgbClr val="E7AA51">
                      <a:alpha val="100000"/>
                    </a:srgbClr>
                  </a:gs>
                  <a:gs pos="25000">
                    <a:srgbClr val="FFE499">
                      <a:alpha val="100000"/>
                    </a:srgbClr>
                  </a:gs>
                  <a:gs pos="50000">
                    <a:srgbClr val="8D5A1B">
                      <a:alpha val="100000"/>
                    </a:srgbClr>
                  </a:gs>
                  <a:gs pos="75000">
                    <a:srgbClr val="E7AA51">
                      <a:alpha val="100000"/>
                    </a:srgbClr>
                  </a:gs>
                  <a:gs pos="100000">
                    <a:srgbClr val="AC7031">
                      <a:alpha val="100000"/>
                    </a:srgbClr>
                  </a:gs>
                </a:gsLst>
                <a:lin ang="5400000"/>
              </a:gradFill>
              <a:prstDash val="solid"/>
              <a:round/>
            </a:ln>
          </p:spPr>
        </p:sp>
        <p:sp>
          <p:nvSpPr>
            <p:cNvPr id="12" name="TextBox 12"/>
            <p:cNvSpPr txBox="1"/>
            <p:nvPr/>
          </p:nvSpPr>
          <p:spPr>
            <a:xfrm>
              <a:off x="0" y="-38100"/>
              <a:ext cx="1404465" cy="125977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917585" y="5771457"/>
            <a:ext cx="2302197" cy="1519450"/>
          </a:xfrm>
          <a:custGeom>
            <a:avLst/>
            <a:gdLst/>
            <a:ahLst/>
            <a:cxnLst/>
            <a:rect l="l" t="t" r="r" b="b"/>
            <a:pathLst>
              <a:path w="2302197" h="1519450">
                <a:moveTo>
                  <a:pt x="0" y="0"/>
                </a:moveTo>
                <a:lnTo>
                  <a:pt x="2302196" y="0"/>
                </a:lnTo>
                <a:lnTo>
                  <a:pt x="2302196" y="1519450"/>
                </a:lnTo>
                <a:lnTo>
                  <a:pt x="0" y="1519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4817966" y="4599988"/>
            <a:ext cx="2764843" cy="2108193"/>
          </a:xfrm>
          <a:custGeom>
            <a:avLst/>
            <a:gdLst/>
            <a:ahLst/>
            <a:cxnLst/>
            <a:rect l="l" t="t" r="r" b="b"/>
            <a:pathLst>
              <a:path w="2764843" h="2108193">
                <a:moveTo>
                  <a:pt x="0" y="0"/>
                </a:moveTo>
                <a:lnTo>
                  <a:pt x="2764843" y="0"/>
                </a:lnTo>
                <a:lnTo>
                  <a:pt x="2764843" y="2108192"/>
                </a:lnTo>
                <a:lnTo>
                  <a:pt x="0" y="2108192"/>
                </a:lnTo>
                <a:lnTo>
                  <a:pt x="0" y="0"/>
                </a:lnTo>
                <a:close/>
              </a:path>
            </a:pathLst>
          </a:custGeom>
          <a:blipFill>
            <a:blip r:embed="rId7"/>
            <a:stretch>
              <a:fillRect/>
            </a:stretch>
          </a:blipFill>
        </p:spPr>
      </p:sp>
      <p:sp>
        <p:nvSpPr>
          <p:cNvPr id="15" name="Freeform 15"/>
          <p:cNvSpPr/>
          <p:nvPr/>
        </p:nvSpPr>
        <p:spPr>
          <a:xfrm>
            <a:off x="12919977" y="4599988"/>
            <a:ext cx="2478465" cy="2064010"/>
          </a:xfrm>
          <a:custGeom>
            <a:avLst/>
            <a:gdLst/>
            <a:ahLst/>
            <a:cxnLst/>
            <a:rect l="l" t="t" r="r" b="b"/>
            <a:pathLst>
              <a:path w="2478465" h="2064010">
                <a:moveTo>
                  <a:pt x="0" y="0"/>
                </a:moveTo>
                <a:lnTo>
                  <a:pt x="2478465" y="0"/>
                </a:lnTo>
                <a:lnTo>
                  <a:pt x="2478465" y="2064010"/>
                </a:lnTo>
                <a:lnTo>
                  <a:pt x="0" y="2064010"/>
                </a:lnTo>
                <a:lnTo>
                  <a:pt x="0" y="0"/>
                </a:lnTo>
                <a:close/>
              </a:path>
            </a:pathLst>
          </a:custGeom>
          <a:blipFill>
            <a:blip r:embed="rId8"/>
            <a:stretch>
              <a:fillRect/>
            </a:stretch>
          </a:blipFill>
        </p:spPr>
      </p:sp>
      <p:grpSp>
        <p:nvGrpSpPr>
          <p:cNvPr id="16" name="Group 16"/>
          <p:cNvGrpSpPr/>
          <p:nvPr/>
        </p:nvGrpSpPr>
        <p:grpSpPr>
          <a:xfrm>
            <a:off x="1028700" y="547516"/>
            <a:ext cx="3170806" cy="576475"/>
            <a:chOff x="0" y="0"/>
            <a:chExt cx="4227742" cy="768634"/>
          </a:xfrm>
        </p:grpSpPr>
        <p:sp>
          <p:nvSpPr>
            <p:cNvPr id="17" name="Freeform 1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9"/>
              <a:stretch>
                <a:fillRect/>
              </a:stretch>
            </a:blipFill>
          </p:spPr>
        </p:sp>
        <p:sp>
          <p:nvSpPr>
            <p:cNvPr id="18" name="Freeform 1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10"/>
              <a:stretch>
                <a:fillRect t="-6939" r="-3243" b="-73976"/>
              </a:stretch>
            </a:blipFill>
          </p:spPr>
        </p:sp>
        <p:sp>
          <p:nvSpPr>
            <p:cNvPr id="19" name="AutoShape 1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20" name="TextBox 20"/>
          <p:cNvSpPr txBox="1"/>
          <p:nvPr/>
        </p:nvSpPr>
        <p:spPr>
          <a:xfrm>
            <a:off x="2994576" y="5219006"/>
            <a:ext cx="1631358" cy="1238253"/>
          </a:xfrm>
          <a:prstGeom prst="rect">
            <a:avLst/>
          </a:prstGeom>
        </p:spPr>
        <p:txBody>
          <a:bodyPr lIns="0" tIns="0" rIns="0" bIns="0" rtlCol="0" anchor="t">
            <a:spAutoFit/>
          </a:bodyPr>
          <a:lstStyle/>
          <a:p>
            <a:pPr algn="l">
              <a:lnSpc>
                <a:spcPts val="9450"/>
              </a:lnSpc>
            </a:pPr>
            <a:r>
              <a:rPr lang="en-US" sz="9000">
                <a:solidFill>
                  <a:srgbClr val="F5F5F5"/>
                </a:solidFill>
                <a:latin typeface="Playfair Display"/>
                <a:ea typeface="Playfair Display"/>
                <a:cs typeface="Playfair Display"/>
                <a:sym typeface="Playfair Display"/>
              </a:rPr>
              <a:t>XX</a:t>
            </a:r>
          </a:p>
        </p:txBody>
      </p:sp>
      <p:sp>
        <p:nvSpPr>
          <p:cNvPr id="21" name="TextBox 21"/>
          <p:cNvSpPr txBox="1"/>
          <p:nvPr/>
        </p:nvSpPr>
        <p:spPr>
          <a:xfrm>
            <a:off x="2994576" y="6888961"/>
            <a:ext cx="4719878" cy="1535290"/>
          </a:xfrm>
          <a:prstGeom prst="rect">
            <a:avLst/>
          </a:prstGeom>
        </p:spPr>
        <p:txBody>
          <a:bodyPr lIns="0" tIns="0" rIns="0" bIns="0" rtlCol="0" anchor="t">
            <a:spAutoFit/>
          </a:bodyPr>
          <a:lstStyle/>
          <a:p>
            <a:pPr algn="l">
              <a:lnSpc>
                <a:spcPts val="4102"/>
              </a:lnSpc>
            </a:pPr>
            <a:r>
              <a:rPr lang="en-US" sz="2930" spc="29">
                <a:solidFill>
                  <a:srgbClr val="F5F5F5"/>
                </a:solidFill>
                <a:latin typeface="Roboto Condensed"/>
                <a:ea typeface="Roboto Condensed"/>
                <a:cs typeface="Roboto Condensed"/>
                <a:sym typeface="Roboto Condensed"/>
              </a:rPr>
              <a:t>Hình ảnh quốc gia được định hình qua ngoại giao và truyền thông truyền thống.</a:t>
            </a:r>
          </a:p>
        </p:txBody>
      </p:sp>
      <p:sp>
        <p:nvSpPr>
          <p:cNvPr id="22" name="TextBox 22"/>
          <p:cNvSpPr txBox="1"/>
          <p:nvPr/>
        </p:nvSpPr>
        <p:spPr>
          <a:xfrm>
            <a:off x="2994576" y="4799024"/>
            <a:ext cx="1125424" cy="506590"/>
          </a:xfrm>
          <a:prstGeom prst="rect">
            <a:avLst/>
          </a:prstGeom>
        </p:spPr>
        <p:txBody>
          <a:bodyPr lIns="0" tIns="0" rIns="0" bIns="0" rtlCol="0" anchor="t">
            <a:spAutoFit/>
          </a:bodyPr>
          <a:lstStyle/>
          <a:p>
            <a:pPr algn="l">
              <a:lnSpc>
                <a:spcPts val="4102"/>
              </a:lnSpc>
            </a:pPr>
            <a:r>
              <a:rPr lang="en-US" sz="2930" spc="29">
                <a:solidFill>
                  <a:srgbClr val="F5F5F5"/>
                </a:solidFill>
                <a:latin typeface="Roboto Condensed"/>
                <a:ea typeface="Roboto Condensed"/>
                <a:cs typeface="Roboto Condensed"/>
                <a:sym typeface="Roboto Condensed"/>
              </a:rPr>
              <a:t>Thế kỷ</a:t>
            </a:r>
          </a:p>
        </p:txBody>
      </p:sp>
      <p:sp>
        <p:nvSpPr>
          <p:cNvPr id="23" name="TextBox 23"/>
          <p:cNvSpPr txBox="1"/>
          <p:nvPr/>
        </p:nvSpPr>
        <p:spPr>
          <a:xfrm>
            <a:off x="10678563" y="5219006"/>
            <a:ext cx="1898513" cy="1238253"/>
          </a:xfrm>
          <a:prstGeom prst="rect">
            <a:avLst/>
          </a:prstGeom>
        </p:spPr>
        <p:txBody>
          <a:bodyPr lIns="0" tIns="0" rIns="0" bIns="0" rtlCol="0" anchor="t">
            <a:spAutoFit/>
          </a:bodyPr>
          <a:lstStyle/>
          <a:p>
            <a:pPr algn="l">
              <a:lnSpc>
                <a:spcPts val="9450"/>
              </a:lnSpc>
            </a:pPr>
            <a:r>
              <a:rPr lang="en-US" sz="9000" b="1">
                <a:solidFill>
                  <a:srgbClr val="F5F5F5"/>
                </a:solidFill>
                <a:latin typeface="Playfair Display Medium"/>
                <a:ea typeface="Playfair Display Medium"/>
                <a:cs typeface="Playfair Display Medium"/>
                <a:sym typeface="Playfair Display Medium"/>
              </a:rPr>
              <a:t>XXI</a:t>
            </a:r>
          </a:p>
        </p:txBody>
      </p:sp>
      <p:sp>
        <p:nvSpPr>
          <p:cNvPr id="24" name="TextBox 24"/>
          <p:cNvSpPr txBox="1"/>
          <p:nvPr/>
        </p:nvSpPr>
        <p:spPr>
          <a:xfrm>
            <a:off x="10678563" y="6811224"/>
            <a:ext cx="4719878" cy="1535290"/>
          </a:xfrm>
          <a:prstGeom prst="rect">
            <a:avLst/>
          </a:prstGeom>
        </p:spPr>
        <p:txBody>
          <a:bodyPr lIns="0" tIns="0" rIns="0" bIns="0" rtlCol="0" anchor="t">
            <a:spAutoFit/>
          </a:bodyPr>
          <a:lstStyle/>
          <a:p>
            <a:pPr algn="l">
              <a:lnSpc>
                <a:spcPts val="4102"/>
              </a:lnSpc>
            </a:pPr>
            <a:r>
              <a:rPr lang="en-US" sz="2930" spc="29">
                <a:solidFill>
                  <a:srgbClr val="F5F5F5"/>
                </a:solidFill>
                <a:latin typeface="Roboto Condensed"/>
                <a:ea typeface="Roboto Condensed"/>
                <a:cs typeface="Roboto Condensed"/>
                <a:sym typeface="Roboto Condensed"/>
              </a:rPr>
              <a:t>Không gian số trở thành môi trường chủ đạo để xây dựng hình ảnh quốc gia.</a:t>
            </a:r>
          </a:p>
        </p:txBody>
      </p:sp>
      <p:sp>
        <p:nvSpPr>
          <p:cNvPr id="25" name="TextBox 25"/>
          <p:cNvSpPr txBox="1"/>
          <p:nvPr/>
        </p:nvSpPr>
        <p:spPr>
          <a:xfrm>
            <a:off x="10678563" y="4799024"/>
            <a:ext cx="1125424" cy="506590"/>
          </a:xfrm>
          <a:prstGeom prst="rect">
            <a:avLst/>
          </a:prstGeom>
        </p:spPr>
        <p:txBody>
          <a:bodyPr lIns="0" tIns="0" rIns="0" bIns="0" rtlCol="0" anchor="t">
            <a:spAutoFit/>
          </a:bodyPr>
          <a:lstStyle/>
          <a:p>
            <a:pPr algn="l">
              <a:lnSpc>
                <a:spcPts val="4102"/>
              </a:lnSpc>
            </a:pPr>
            <a:r>
              <a:rPr lang="en-US" sz="2930" spc="29">
                <a:solidFill>
                  <a:srgbClr val="F5F5F5"/>
                </a:solidFill>
                <a:latin typeface="Roboto Condensed"/>
                <a:ea typeface="Roboto Condensed"/>
                <a:cs typeface="Roboto Condensed"/>
                <a:sym typeface="Roboto Condensed"/>
              </a:rPr>
              <a:t>Thế kỷ</a:t>
            </a:r>
          </a:p>
        </p:txBody>
      </p:sp>
      <p:sp>
        <p:nvSpPr>
          <p:cNvPr id="26" name="TextBox 26"/>
          <p:cNvSpPr txBox="1"/>
          <p:nvPr/>
        </p:nvSpPr>
        <p:spPr>
          <a:xfrm>
            <a:off x="1028700" y="1434955"/>
            <a:ext cx="13777769" cy="2133457"/>
          </a:xfrm>
          <a:prstGeom prst="rect">
            <a:avLst/>
          </a:prstGeom>
        </p:spPr>
        <p:txBody>
          <a:bodyPr lIns="0" tIns="0" rIns="0" bIns="0" rtlCol="0" anchor="t">
            <a:spAutoFit/>
          </a:bodyPr>
          <a:lstStyle/>
          <a:p>
            <a:pPr algn="l">
              <a:lnSpc>
                <a:spcPts val="8384"/>
              </a:lnSpc>
            </a:pPr>
            <a:r>
              <a:rPr lang="en-US" sz="7485" b="1">
                <a:solidFill>
                  <a:srgbClr val="FFFFFF"/>
                </a:solidFill>
                <a:latin typeface="Roboto Condensed Bold"/>
                <a:ea typeface="Roboto Condensed Bold"/>
                <a:cs typeface="Roboto Condensed Bold"/>
                <a:sym typeface="Roboto Condensed Bold"/>
              </a:rPr>
              <a:t>KHÔNG GIAN SỐ </a:t>
            </a:r>
          </a:p>
          <a:p>
            <a:pPr algn="l">
              <a:lnSpc>
                <a:spcPts val="8384"/>
              </a:lnSpc>
            </a:pPr>
            <a:r>
              <a:rPr lang="en-US" sz="7485" b="1">
                <a:solidFill>
                  <a:srgbClr val="FFFFFF"/>
                </a:solidFill>
                <a:latin typeface="Roboto Condensed Bold"/>
                <a:ea typeface="Roboto Condensed Bold"/>
                <a:cs typeface="Roboto Condensed Bold"/>
                <a:sym typeface="Roboto Condensed Bold"/>
              </a:rPr>
              <a:t>SỨC MẠNH MỀM QUỐC GIA</a:t>
            </a:r>
          </a:p>
        </p:txBody>
      </p:sp>
      <p:sp>
        <p:nvSpPr>
          <p:cNvPr id="27" name="TextBox 27"/>
          <p:cNvSpPr txBox="1"/>
          <p:nvPr/>
        </p:nvSpPr>
        <p:spPr>
          <a:xfrm>
            <a:off x="16096376" y="9340399"/>
            <a:ext cx="873698" cy="273701"/>
          </a:xfrm>
          <a:prstGeom prst="rect">
            <a:avLst/>
          </a:prstGeom>
        </p:spPr>
        <p:txBody>
          <a:bodyPr lIns="0" tIns="0" rIns="0" bIns="0" rtlCol="0" anchor="t">
            <a:spAutoFit/>
          </a:bodyPr>
          <a:lstStyle/>
          <a:p>
            <a:pPr algn="r">
              <a:lnSpc>
                <a:spcPts val="2240"/>
              </a:lnSpc>
              <a:spcBef>
                <a:spcPct val="0"/>
              </a:spcBef>
            </a:pPr>
            <a:r>
              <a:rPr lang="en-US" sz="1600" b="1" spc="16">
                <a:solidFill>
                  <a:srgbClr val="000000"/>
                </a:solidFill>
                <a:latin typeface="Neue Montreal Bold"/>
                <a:ea typeface="Neue Montreal Bold"/>
                <a:cs typeface="Neue Montreal Bold"/>
                <a:sym typeface="Neue Montreal Bold"/>
              </a:rPr>
              <a:t>Page</a:t>
            </a:r>
          </a:p>
        </p:txBody>
      </p:sp>
      <p:sp>
        <p:nvSpPr>
          <p:cNvPr id="28" name="TextBox 28"/>
          <p:cNvSpPr txBox="1"/>
          <p:nvPr/>
        </p:nvSpPr>
        <p:spPr>
          <a:xfrm>
            <a:off x="16882414" y="9340399"/>
            <a:ext cx="450503" cy="273701"/>
          </a:xfrm>
          <a:prstGeom prst="rect">
            <a:avLst/>
          </a:prstGeom>
        </p:spPr>
        <p:txBody>
          <a:bodyPr lIns="0" tIns="0" rIns="0" bIns="0" rtlCol="0" anchor="t">
            <a:spAutoFit/>
          </a:bodyPr>
          <a:lstStyle/>
          <a:p>
            <a:pPr algn="r">
              <a:lnSpc>
                <a:spcPts val="2240"/>
              </a:lnSpc>
              <a:spcBef>
                <a:spcPct val="0"/>
              </a:spcBef>
            </a:pPr>
            <a:r>
              <a:rPr lang="en-US" sz="1600" spc="16">
                <a:solidFill>
                  <a:srgbClr val="000000"/>
                </a:solidFill>
                <a:latin typeface="Neue Montreal"/>
                <a:ea typeface="Neue Montreal"/>
                <a:cs typeface="Neue Montreal"/>
                <a:sym typeface="Neue Montreal"/>
              </a:rPr>
              <a:t>03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grpSp>
        <p:nvGrpSpPr>
          <p:cNvPr id="10" name="Group 10"/>
          <p:cNvGrpSpPr/>
          <p:nvPr/>
        </p:nvGrpSpPr>
        <p:grpSpPr>
          <a:xfrm>
            <a:off x="9330643" y="5420433"/>
            <a:ext cx="1020354" cy="102035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47054" tIns="47054" rIns="47054" bIns="47054" rtlCol="0" anchor="ctr"/>
            <a:lstStyle/>
            <a:p>
              <a:pPr algn="ctr">
                <a:lnSpc>
                  <a:spcPts val="2591"/>
                </a:lnSpc>
              </a:pPr>
              <a:endParaRPr/>
            </a:p>
          </p:txBody>
        </p:sp>
      </p:grpSp>
      <p:sp>
        <p:nvSpPr>
          <p:cNvPr id="13" name="Freeform 13"/>
          <p:cNvSpPr/>
          <p:nvPr/>
        </p:nvSpPr>
        <p:spPr>
          <a:xfrm>
            <a:off x="9474376" y="5576991"/>
            <a:ext cx="650975" cy="628191"/>
          </a:xfrm>
          <a:custGeom>
            <a:avLst/>
            <a:gdLst/>
            <a:ahLst/>
            <a:cxnLst/>
            <a:rect l="l" t="t" r="r" b="b"/>
            <a:pathLst>
              <a:path w="650975" h="628191">
                <a:moveTo>
                  <a:pt x="0" y="0"/>
                </a:moveTo>
                <a:lnTo>
                  <a:pt x="650975" y="0"/>
                </a:lnTo>
                <a:lnTo>
                  <a:pt x="650975" y="628191"/>
                </a:lnTo>
                <a:lnTo>
                  <a:pt x="0" y="6281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4" name="Group 14"/>
          <p:cNvGrpSpPr/>
          <p:nvPr/>
        </p:nvGrpSpPr>
        <p:grpSpPr>
          <a:xfrm>
            <a:off x="9330643" y="6894485"/>
            <a:ext cx="3457300" cy="1020354"/>
            <a:chOff x="0" y="0"/>
            <a:chExt cx="4609734" cy="1360472"/>
          </a:xfrm>
        </p:grpSpPr>
        <p:grpSp>
          <p:nvGrpSpPr>
            <p:cNvPr id="15" name="Group 15"/>
            <p:cNvGrpSpPr/>
            <p:nvPr/>
          </p:nvGrpSpPr>
          <p:grpSpPr>
            <a:xfrm>
              <a:off x="0" y="0"/>
              <a:ext cx="1360472" cy="136047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38100"/>
                <a:ext cx="660400" cy="698500"/>
              </a:xfrm>
              <a:prstGeom prst="rect">
                <a:avLst/>
              </a:prstGeom>
            </p:spPr>
            <p:txBody>
              <a:bodyPr lIns="47054" tIns="47054" rIns="47054" bIns="47054" rtlCol="0" anchor="ctr"/>
              <a:lstStyle/>
              <a:p>
                <a:pPr algn="ctr">
                  <a:lnSpc>
                    <a:spcPts val="2591"/>
                  </a:lnSpc>
                </a:pPr>
                <a:endParaRPr/>
              </a:p>
            </p:txBody>
          </p:sp>
        </p:grpSp>
        <p:sp>
          <p:nvSpPr>
            <p:cNvPr id="18" name="Freeform 18"/>
            <p:cNvSpPr/>
            <p:nvPr/>
          </p:nvSpPr>
          <p:spPr>
            <a:xfrm>
              <a:off x="225406" y="176718"/>
              <a:ext cx="909661" cy="881544"/>
            </a:xfrm>
            <a:custGeom>
              <a:avLst/>
              <a:gdLst/>
              <a:ahLst/>
              <a:cxnLst/>
              <a:rect l="l" t="t" r="r" b="b"/>
              <a:pathLst>
                <a:path w="909661" h="881544">
                  <a:moveTo>
                    <a:pt x="0" y="0"/>
                  </a:moveTo>
                  <a:lnTo>
                    <a:pt x="909660" y="0"/>
                  </a:lnTo>
                  <a:lnTo>
                    <a:pt x="909660" y="881544"/>
                  </a:lnTo>
                  <a:lnTo>
                    <a:pt x="0" y="8815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TextBox 19"/>
            <p:cNvSpPr txBox="1"/>
            <p:nvPr/>
          </p:nvSpPr>
          <p:spPr>
            <a:xfrm>
              <a:off x="1677972" y="262819"/>
              <a:ext cx="2931762" cy="578201"/>
            </a:xfrm>
            <a:prstGeom prst="rect">
              <a:avLst/>
            </a:prstGeom>
          </p:spPr>
          <p:txBody>
            <a:bodyPr lIns="0" tIns="0" rIns="0" bIns="0" rtlCol="0" anchor="t">
              <a:spAutoFit/>
            </a:bodyPr>
            <a:lstStyle/>
            <a:p>
              <a:pPr algn="l">
                <a:lnSpc>
                  <a:spcPts val="3660"/>
                </a:lnSpc>
                <a:spcBef>
                  <a:spcPct val="0"/>
                </a:spcBef>
              </a:pPr>
              <a:r>
                <a:rPr lang="en-US" sz="2614">
                  <a:solidFill>
                    <a:srgbClr val="FFFFFF">
                      <a:alpha val="71765"/>
                    </a:srgbClr>
                  </a:solidFill>
                  <a:latin typeface="Roboto Condensed"/>
                  <a:ea typeface="Roboto Condensed"/>
                  <a:cs typeface="Roboto Condensed"/>
                  <a:sym typeface="Roboto Condensed"/>
                </a:rPr>
                <a:t>Tiktok</a:t>
              </a:r>
            </a:p>
          </p:txBody>
        </p:sp>
      </p:grpSp>
      <p:grpSp>
        <p:nvGrpSpPr>
          <p:cNvPr id="20" name="Group 20"/>
          <p:cNvGrpSpPr/>
          <p:nvPr/>
        </p:nvGrpSpPr>
        <p:grpSpPr>
          <a:xfrm>
            <a:off x="9330643" y="8604141"/>
            <a:ext cx="1020354" cy="10203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47054" tIns="47054" rIns="47054" bIns="47054" rtlCol="0" anchor="ctr"/>
            <a:lstStyle/>
            <a:p>
              <a:pPr algn="ctr">
                <a:lnSpc>
                  <a:spcPts val="2591"/>
                </a:lnSpc>
              </a:pPr>
              <a:endParaRPr/>
            </a:p>
          </p:txBody>
        </p:sp>
      </p:grpSp>
      <p:sp>
        <p:nvSpPr>
          <p:cNvPr id="23" name="Freeform 23"/>
          <p:cNvSpPr/>
          <p:nvPr/>
        </p:nvSpPr>
        <p:spPr>
          <a:xfrm>
            <a:off x="9501074" y="8874642"/>
            <a:ext cx="679492" cy="479351"/>
          </a:xfrm>
          <a:custGeom>
            <a:avLst/>
            <a:gdLst/>
            <a:ahLst/>
            <a:cxnLst/>
            <a:rect l="l" t="t" r="r" b="b"/>
            <a:pathLst>
              <a:path w="679492" h="479351">
                <a:moveTo>
                  <a:pt x="0" y="0"/>
                </a:moveTo>
                <a:lnTo>
                  <a:pt x="679492" y="0"/>
                </a:lnTo>
                <a:lnTo>
                  <a:pt x="679492" y="479351"/>
                </a:lnTo>
                <a:lnTo>
                  <a:pt x="0" y="479351"/>
                </a:lnTo>
                <a:lnTo>
                  <a:pt x="0" y="0"/>
                </a:lnTo>
                <a:close/>
              </a:path>
            </a:pathLst>
          </a:custGeom>
          <a:blipFill>
            <a:blip r:embed="rId10"/>
            <a:stretch>
              <a:fillRect/>
            </a:stretch>
          </a:blipFill>
        </p:spPr>
      </p:sp>
      <p:grpSp>
        <p:nvGrpSpPr>
          <p:cNvPr id="24" name="Group 24"/>
          <p:cNvGrpSpPr/>
          <p:nvPr/>
        </p:nvGrpSpPr>
        <p:grpSpPr>
          <a:xfrm>
            <a:off x="13561953" y="6205182"/>
            <a:ext cx="4251756" cy="1020354"/>
            <a:chOff x="0" y="0"/>
            <a:chExt cx="5669008" cy="1360472"/>
          </a:xfrm>
        </p:grpSpPr>
        <p:grpSp>
          <p:nvGrpSpPr>
            <p:cNvPr id="25" name="Group 25"/>
            <p:cNvGrpSpPr/>
            <p:nvPr/>
          </p:nvGrpSpPr>
          <p:grpSpPr>
            <a:xfrm>
              <a:off x="0" y="0"/>
              <a:ext cx="1360472" cy="136047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7" name="TextBox 27"/>
              <p:cNvSpPr txBox="1"/>
              <p:nvPr/>
            </p:nvSpPr>
            <p:spPr>
              <a:xfrm>
                <a:off x="76200" y="38100"/>
                <a:ext cx="660400" cy="698500"/>
              </a:xfrm>
              <a:prstGeom prst="rect">
                <a:avLst/>
              </a:prstGeom>
            </p:spPr>
            <p:txBody>
              <a:bodyPr lIns="47054" tIns="47054" rIns="47054" bIns="47054" rtlCol="0" anchor="ctr"/>
              <a:lstStyle/>
              <a:p>
                <a:pPr algn="ctr">
                  <a:lnSpc>
                    <a:spcPts val="2591"/>
                  </a:lnSpc>
                </a:pPr>
                <a:endParaRPr/>
              </a:p>
            </p:txBody>
          </p:sp>
        </p:grpSp>
        <p:sp>
          <p:nvSpPr>
            <p:cNvPr id="28" name="Freeform 28"/>
            <p:cNvSpPr/>
            <p:nvPr/>
          </p:nvSpPr>
          <p:spPr>
            <a:xfrm>
              <a:off x="164682" y="100309"/>
              <a:ext cx="1099298" cy="1074294"/>
            </a:xfrm>
            <a:custGeom>
              <a:avLst/>
              <a:gdLst/>
              <a:ahLst/>
              <a:cxnLst/>
              <a:rect l="l" t="t" r="r" b="b"/>
              <a:pathLst>
                <a:path w="1099298" h="1074294">
                  <a:moveTo>
                    <a:pt x="0" y="0"/>
                  </a:moveTo>
                  <a:lnTo>
                    <a:pt x="1099299" y="0"/>
                  </a:lnTo>
                  <a:lnTo>
                    <a:pt x="1099299" y="1074294"/>
                  </a:lnTo>
                  <a:lnTo>
                    <a:pt x="0" y="10742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9" name="TextBox 29"/>
            <p:cNvSpPr txBox="1"/>
            <p:nvPr/>
          </p:nvSpPr>
          <p:spPr>
            <a:xfrm>
              <a:off x="1677972" y="353100"/>
              <a:ext cx="3991036" cy="578201"/>
            </a:xfrm>
            <a:prstGeom prst="rect">
              <a:avLst/>
            </a:prstGeom>
          </p:spPr>
          <p:txBody>
            <a:bodyPr lIns="0" tIns="0" rIns="0" bIns="0" rtlCol="0" anchor="t">
              <a:spAutoFit/>
            </a:bodyPr>
            <a:lstStyle/>
            <a:p>
              <a:pPr algn="l">
                <a:lnSpc>
                  <a:spcPts val="3660"/>
                </a:lnSpc>
                <a:spcBef>
                  <a:spcPct val="0"/>
                </a:spcBef>
              </a:pPr>
              <a:r>
                <a:rPr lang="en-US" sz="2614">
                  <a:solidFill>
                    <a:srgbClr val="FFFFFF">
                      <a:alpha val="71765"/>
                    </a:srgbClr>
                  </a:solidFill>
                  <a:latin typeface="Roboto Condensed"/>
                  <a:ea typeface="Roboto Condensed"/>
                  <a:cs typeface="Roboto Condensed"/>
                  <a:sym typeface="Roboto Condensed"/>
                </a:rPr>
                <a:t>Google Discovery</a:t>
              </a:r>
            </a:p>
          </p:txBody>
        </p:sp>
      </p:grpSp>
      <p:grpSp>
        <p:nvGrpSpPr>
          <p:cNvPr id="30" name="Group 30"/>
          <p:cNvGrpSpPr/>
          <p:nvPr/>
        </p:nvGrpSpPr>
        <p:grpSpPr>
          <a:xfrm>
            <a:off x="13561953" y="7777986"/>
            <a:ext cx="4251756" cy="1020354"/>
            <a:chOff x="0" y="0"/>
            <a:chExt cx="5669008" cy="1360472"/>
          </a:xfrm>
        </p:grpSpPr>
        <p:grpSp>
          <p:nvGrpSpPr>
            <p:cNvPr id="31" name="Group 31"/>
            <p:cNvGrpSpPr/>
            <p:nvPr/>
          </p:nvGrpSpPr>
          <p:grpSpPr>
            <a:xfrm>
              <a:off x="0" y="0"/>
              <a:ext cx="1360472" cy="136047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3" name="TextBox 33"/>
              <p:cNvSpPr txBox="1"/>
              <p:nvPr/>
            </p:nvSpPr>
            <p:spPr>
              <a:xfrm>
                <a:off x="76200" y="38100"/>
                <a:ext cx="660400" cy="698500"/>
              </a:xfrm>
              <a:prstGeom prst="rect">
                <a:avLst/>
              </a:prstGeom>
            </p:spPr>
            <p:txBody>
              <a:bodyPr lIns="47054" tIns="47054" rIns="47054" bIns="47054" rtlCol="0" anchor="ctr"/>
              <a:lstStyle/>
              <a:p>
                <a:pPr algn="ctr">
                  <a:lnSpc>
                    <a:spcPts val="2591"/>
                  </a:lnSpc>
                </a:pPr>
                <a:endParaRPr/>
              </a:p>
            </p:txBody>
          </p:sp>
        </p:grpSp>
        <p:sp>
          <p:nvSpPr>
            <p:cNvPr id="34" name="TextBox 34"/>
            <p:cNvSpPr txBox="1"/>
            <p:nvPr/>
          </p:nvSpPr>
          <p:spPr>
            <a:xfrm>
              <a:off x="1677972" y="353100"/>
              <a:ext cx="3991036" cy="578201"/>
            </a:xfrm>
            <a:prstGeom prst="rect">
              <a:avLst/>
            </a:prstGeom>
          </p:spPr>
          <p:txBody>
            <a:bodyPr lIns="0" tIns="0" rIns="0" bIns="0" rtlCol="0" anchor="t">
              <a:spAutoFit/>
            </a:bodyPr>
            <a:lstStyle/>
            <a:p>
              <a:pPr algn="l">
                <a:lnSpc>
                  <a:spcPts val="3660"/>
                </a:lnSpc>
                <a:spcBef>
                  <a:spcPct val="0"/>
                </a:spcBef>
              </a:pPr>
              <a:r>
                <a:rPr lang="en-US" sz="2614">
                  <a:solidFill>
                    <a:srgbClr val="FFFFFF">
                      <a:alpha val="71765"/>
                    </a:srgbClr>
                  </a:solidFill>
                  <a:latin typeface="Roboto Condensed"/>
                  <a:ea typeface="Roboto Condensed"/>
                  <a:cs typeface="Roboto Condensed"/>
                  <a:sym typeface="Roboto Condensed"/>
                </a:rPr>
                <a:t>Các nền tảng AI</a:t>
              </a:r>
            </a:p>
          </p:txBody>
        </p:sp>
      </p:grpSp>
      <p:sp>
        <p:nvSpPr>
          <p:cNvPr id="35" name="Freeform 35"/>
          <p:cNvSpPr/>
          <p:nvPr/>
        </p:nvSpPr>
        <p:spPr>
          <a:xfrm>
            <a:off x="13733006" y="8103023"/>
            <a:ext cx="721783" cy="370280"/>
          </a:xfrm>
          <a:custGeom>
            <a:avLst/>
            <a:gdLst/>
            <a:ahLst/>
            <a:cxnLst/>
            <a:rect l="l" t="t" r="r" b="b"/>
            <a:pathLst>
              <a:path w="721783" h="370280">
                <a:moveTo>
                  <a:pt x="0" y="0"/>
                </a:moveTo>
                <a:lnTo>
                  <a:pt x="721783" y="0"/>
                </a:lnTo>
                <a:lnTo>
                  <a:pt x="721783" y="370281"/>
                </a:lnTo>
                <a:lnTo>
                  <a:pt x="0" y="3702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TextBox 36"/>
          <p:cNvSpPr txBox="1"/>
          <p:nvPr/>
        </p:nvSpPr>
        <p:spPr>
          <a:xfrm>
            <a:off x="10589122" y="5603260"/>
            <a:ext cx="2198821" cy="447938"/>
          </a:xfrm>
          <a:prstGeom prst="rect">
            <a:avLst/>
          </a:prstGeom>
        </p:spPr>
        <p:txBody>
          <a:bodyPr lIns="0" tIns="0" rIns="0" bIns="0" rtlCol="0" anchor="t">
            <a:spAutoFit/>
          </a:bodyPr>
          <a:lstStyle/>
          <a:p>
            <a:pPr algn="l">
              <a:lnSpc>
                <a:spcPts val="3660"/>
              </a:lnSpc>
              <a:spcBef>
                <a:spcPct val="0"/>
              </a:spcBef>
            </a:pPr>
            <a:r>
              <a:rPr lang="en-US" sz="2614">
                <a:solidFill>
                  <a:srgbClr val="FFFFFF">
                    <a:alpha val="71765"/>
                  </a:srgbClr>
                </a:solidFill>
                <a:latin typeface="Roboto Condensed"/>
                <a:ea typeface="Roboto Condensed"/>
                <a:cs typeface="Roboto Condensed"/>
                <a:sym typeface="Roboto Condensed"/>
              </a:rPr>
              <a:t>Google Search</a:t>
            </a:r>
          </a:p>
        </p:txBody>
      </p:sp>
      <p:sp>
        <p:nvSpPr>
          <p:cNvPr id="37" name="TextBox 37"/>
          <p:cNvSpPr txBox="1"/>
          <p:nvPr/>
        </p:nvSpPr>
        <p:spPr>
          <a:xfrm>
            <a:off x="1028700" y="1429125"/>
            <a:ext cx="16311180" cy="1882628"/>
          </a:xfrm>
          <a:prstGeom prst="rect">
            <a:avLst/>
          </a:prstGeom>
        </p:spPr>
        <p:txBody>
          <a:bodyPr lIns="0" tIns="0" rIns="0" bIns="0" rtlCol="0" anchor="t">
            <a:spAutoFit/>
          </a:bodyPr>
          <a:lstStyle/>
          <a:p>
            <a:pPr algn="l">
              <a:lnSpc>
                <a:spcPts val="7456"/>
              </a:lnSpc>
            </a:pPr>
            <a:r>
              <a:rPr lang="en-US" sz="5692" b="1">
                <a:solidFill>
                  <a:srgbClr val="FFFFFF"/>
                </a:solidFill>
                <a:latin typeface="Roboto Condensed Bold"/>
                <a:ea typeface="Roboto Condensed Bold"/>
                <a:cs typeface="Roboto Condensed Bold"/>
                <a:sym typeface="Roboto Condensed Bold"/>
              </a:rPr>
              <a:t>CÔNG CHÚNG TIẾP CẬN CÂU CHUYỆN VIỆT NAM TRÊN NHỮNG NỀN TẢNG MỚI</a:t>
            </a:r>
          </a:p>
        </p:txBody>
      </p:sp>
      <p:sp>
        <p:nvSpPr>
          <p:cNvPr id="38" name="TextBox 38"/>
          <p:cNvSpPr txBox="1"/>
          <p:nvPr/>
        </p:nvSpPr>
        <p:spPr>
          <a:xfrm>
            <a:off x="9222894" y="3640458"/>
            <a:ext cx="7644326" cy="1322774"/>
          </a:xfrm>
          <a:prstGeom prst="rect">
            <a:avLst/>
          </a:prstGeom>
        </p:spPr>
        <p:txBody>
          <a:bodyPr lIns="0" tIns="0" rIns="0" bIns="0" rtlCol="0" anchor="t">
            <a:spAutoFit/>
          </a:bodyPr>
          <a:lstStyle/>
          <a:p>
            <a:pPr algn="ctr">
              <a:lnSpc>
                <a:spcPts val="5359"/>
              </a:lnSpc>
              <a:spcBef>
                <a:spcPct val="0"/>
              </a:spcBef>
            </a:pPr>
            <a:r>
              <a:rPr lang="en-US" sz="3828" spc="38">
                <a:solidFill>
                  <a:srgbClr val="FFFFFF"/>
                </a:solidFill>
                <a:latin typeface="Roboto Condensed"/>
                <a:ea typeface="Roboto Condensed"/>
                <a:cs typeface="Roboto Condensed"/>
                <a:sym typeface="Roboto Condensed"/>
              </a:rPr>
              <a:t>Công chúng quốc tế ngày nay tiếp cận thông tin qua:</a:t>
            </a:r>
          </a:p>
        </p:txBody>
      </p:sp>
      <p:sp>
        <p:nvSpPr>
          <p:cNvPr id="39" name="TextBox 39"/>
          <p:cNvSpPr txBox="1"/>
          <p:nvPr/>
        </p:nvSpPr>
        <p:spPr>
          <a:xfrm>
            <a:off x="10589122" y="8786968"/>
            <a:ext cx="2198821" cy="447938"/>
          </a:xfrm>
          <a:prstGeom prst="rect">
            <a:avLst/>
          </a:prstGeom>
        </p:spPr>
        <p:txBody>
          <a:bodyPr lIns="0" tIns="0" rIns="0" bIns="0" rtlCol="0" anchor="t">
            <a:spAutoFit/>
          </a:bodyPr>
          <a:lstStyle/>
          <a:p>
            <a:pPr algn="l">
              <a:lnSpc>
                <a:spcPts val="3660"/>
              </a:lnSpc>
              <a:spcBef>
                <a:spcPct val="0"/>
              </a:spcBef>
            </a:pPr>
            <a:r>
              <a:rPr lang="en-US" sz="2614">
                <a:solidFill>
                  <a:srgbClr val="FFFFFF">
                    <a:alpha val="71765"/>
                  </a:srgbClr>
                </a:solidFill>
                <a:latin typeface="Roboto Condensed"/>
                <a:ea typeface="Roboto Condensed"/>
                <a:cs typeface="Roboto Condensed"/>
                <a:sym typeface="Roboto Condensed"/>
              </a:rPr>
              <a:t>Youtube</a:t>
            </a:r>
          </a:p>
        </p:txBody>
      </p:sp>
      <p:sp>
        <p:nvSpPr>
          <p:cNvPr id="40" name="Freeform 40"/>
          <p:cNvSpPr/>
          <p:nvPr/>
        </p:nvSpPr>
        <p:spPr>
          <a:xfrm>
            <a:off x="1197196" y="3619875"/>
            <a:ext cx="6004620" cy="6004620"/>
          </a:xfrm>
          <a:custGeom>
            <a:avLst/>
            <a:gdLst/>
            <a:ahLst/>
            <a:cxnLst/>
            <a:rect l="l" t="t" r="r" b="b"/>
            <a:pathLst>
              <a:path w="6004620" h="6004620">
                <a:moveTo>
                  <a:pt x="0" y="0"/>
                </a:moveTo>
                <a:lnTo>
                  <a:pt x="6004620" y="0"/>
                </a:lnTo>
                <a:lnTo>
                  <a:pt x="6004620" y="6004620"/>
                </a:lnTo>
                <a:lnTo>
                  <a:pt x="0" y="6004620"/>
                </a:lnTo>
                <a:lnTo>
                  <a:pt x="0" y="0"/>
                </a:lnTo>
                <a:close/>
              </a:path>
            </a:pathLst>
          </a:custGeom>
          <a:blipFill>
            <a:blip r:embed="rId1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11064368" y="2755333"/>
            <a:ext cx="6502967" cy="6502967"/>
          </a:xfrm>
          <a:custGeom>
            <a:avLst/>
            <a:gdLst/>
            <a:ahLst/>
            <a:cxnLst/>
            <a:rect l="l" t="t" r="r" b="b"/>
            <a:pathLst>
              <a:path w="6502967" h="6502967">
                <a:moveTo>
                  <a:pt x="0" y="0"/>
                </a:moveTo>
                <a:lnTo>
                  <a:pt x="6502967" y="0"/>
                </a:lnTo>
                <a:lnTo>
                  <a:pt x="6502967" y="6502967"/>
                </a:lnTo>
                <a:lnTo>
                  <a:pt x="0" y="6502967"/>
                </a:lnTo>
                <a:lnTo>
                  <a:pt x="0" y="0"/>
                </a:lnTo>
                <a:close/>
              </a:path>
            </a:pathLst>
          </a:custGeom>
          <a:blipFill>
            <a:blip r:embed="rId6"/>
            <a:stretch>
              <a:fillRect/>
            </a:stretch>
          </a:blipFill>
        </p:spPr>
      </p:sp>
      <p:grpSp>
        <p:nvGrpSpPr>
          <p:cNvPr id="11" name="Group 11"/>
          <p:cNvGrpSpPr/>
          <p:nvPr/>
        </p:nvGrpSpPr>
        <p:grpSpPr>
          <a:xfrm>
            <a:off x="1170532" y="4247775"/>
            <a:ext cx="4185091" cy="1636802"/>
            <a:chOff x="0" y="0"/>
            <a:chExt cx="1353045" cy="529180"/>
          </a:xfrm>
        </p:grpSpPr>
        <p:sp>
          <p:nvSpPr>
            <p:cNvPr id="12" name="Freeform 12"/>
            <p:cNvSpPr/>
            <p:nvPr/>
          </p:nvSpPr>
          <p:spPr>
            <a:xfrm>
              <a:off x="0" y="0"/>
              <a:ext cx="1353045" cy="529180"/>
            </a:xfrm>
            <a:custGeom>
              <a:avLst/>
              <a:gdLst/>
              <a:ahLst/>
              <a:cxnLst/>
              <a:rect l="l" t="t" r="r" b="b"/>
              <a:pathLst>
                <a:path w="1353045" h="529180">
                  <a:moveTo>
                    <a:pt x="66596" y="0"/>
                  </a:moveTo>
                  <a:lnTo>
                    <a:pt x="1286449" y="0"/>
                  </a:lnTo>
                  <a:cubicBezTo>
                    <a:pt x="1304111" y="0"/>
                    <a:pt x="1321050" y="7016"/>
                    <a:pt x="1333540" y="19505"/>
                  </a:cubicBezTo>
                  <a:cubicBezTo>
                    <a:pt x="1346029" y="31995"/>
                    <a:pt x="1353045" y="48933"/>
                    <a:pt x="1353045" y="66596"/>
                  </a:cubicBezTo>
                  <a:lnTo>
                    <a:pt x="1353045" y="462584"/>
                  </a:lnTo>
                  <a:cubicBezTo>
                    <a:pt x="1353045" y="499364"/>
                    <a:pt x="1323229" y="529180"/>
                    <a:pt x="1286449" y="529180"/>
                  </a:cubicBezTo>
                  <a:lnTo>
                    <a:pt x="66596" y="529180"/>
                  </a:lnTo>
                  <a:cubicBezTo>
                    <a:pt x="29816" y="529180"/>
                    <a:pt x="0" y="499364"/>
                    <a:pt x="0" y="462584"/>
                  </a:cubicBezTo>
                  <a:lnTo>
                    <a:pt x="0" y="66596"/>
                  </a:lnTo>
                  <a:cubicBezTo>
                    <a:pt x="0" y="29816"/>
                    <a:pt x="29816" y="0"/>
                    <a:pt x="66596" y="0"/>
                  </a:cubicBezTo>
                  <a:close/>
                </a:path>
              </a:pathLst>
            </a:custGeom>
            <a:gradFill rotWithShape="1">
              <a:gsLst>
                <a:gs pos="0">
                  <a:srgbClr val="8C52FF">
                    <a:alpha val="100000"/>
                  </a:srgbClr>
                </a:gs>
                <a:gs pos="100000">
                  <a:srgbClr val="5CE1E6">
                    <a:alpha val="100000"/>
                  </a:srgbClr>
                </a:gs>
              </a:gsLst>
              <a:lin ang="0"/>
            </a:gradFill>
            <a:ln w="19050" cap="rnd">
              <a:gradFill>
                <a:gsLst>
                  <a:gs pos="0">
                    <a:srgbClr val="8461F4">
                      <a:alpha val="100000"/>
                    </a:srgbClr>
                  </a:gs>
                  <a:gs pos="100000">
                    <a:srgbClr val="81D8E5">
                      <a:alpha val="100000"/>
                    </a:srgbClr>
                  </a:gs>
                </a:gsLst>
                <a:lin ang="0"/>
              </a:gradFill>
              <a:prstDash val="solid"/>
              <a:round/>
            </a:ln>
          </p:spPr>
        </p:sp>
        <p:sp>
          <p:nvSpPr>
            <p:cNvPr id="13" name="TextBox 13"/>
            <p:cNvSpPr txBox="1"/>
            <p:nvPr/>
          </p:nvSpPr>
          <p:spPr>
            <a:xfrm>
              <a:off x="0" y="-47625"/>
              <a:ext cx="1353045" cy="576805"/>
            </a:xfrm>
            <a:prstGeom prst="rect">
              <a:avLst/>
            </a:prstGeom>
          </p:spPr>
          <p:txBody>
            <a:bodyPr lIns="41384" tIns="41384" rIns="41384" bIns="41384" rtlCol="0" anchor="ctr"/>
            <a:lstStyle/>
            <a:p>
              <a:pPr algn="ctr">
                <a:lnSpc>
                  <a:spcPts val="2659"/>
                </a:lnSpc>
              </a:pPr>
              <a:endParaRPr/>
            </a:p>
          </p:txBody>
        </p:sp>
      </p:grpSp>
      <p:grpSp>
        <p:nvGrpSpPr>
          <p:cNvPr id="14" name="Group 14"/>
          <p:cNvGrpSpPr/>
          <p:nvPr/>
        </p:nvGrpSpPr>
        <p:grpSpPr>
          <a:xfrm>
            <a:off x="1170532" y="6553371"/>
            <a:ext cx="4185091" cy="1662052"/>
            <a:chOff x="0" y="0"/>
            <a:chExt cx="1353045" cy="537343"/>
          </a:xfrm>
        </p:grpSpPr>
        <p:sp>
          <p:nvSpPr>
            <p:cNvPr id="15" name="Freeform 15"/>
            <p:cNvSpPr/>
            <p:nvPr/>
          </p:nvSpPr>
          <p:spPr>
            <a:xfrm>
              <a:off x="0" y="0"/>
              <a:ext cx="1353045" cy="537343"/>
            </a:xfrm>
            <a:custGeom>
              <a:avLst/>
              <a:gdLst/>
              <a:ahLst/>
              <a:cxnLst/>
              <a:rect l="l" t="t" r="r" b="b"/>
              <a:pathLst>
                <a:path w="1353045" h="537343">
                  <a:moveTo>
                    <a:pt x="66596" y="0"/>
                  </a:moveTo>
                  <a:lnTo>
                    <a:pt x="1286449" y="0"/>
                  </a:lnTo>
                  <a:cubicBezTo>
                    <a:pt x="1304111" y="0"/>
                    <a:pt x="1321050" y="7016"/>
                    <a:pt x="1333540" y="19505"/>
                  </a:cubicBezTo>
                  <a:cubicBezTo>
                    <a:pt x="1346029" y="31995"/>
                    <a:pt x="1353045" y="48933"/>
                    <a:pt x="1353045" y="66596"/>
                  </a:cubicBezTo>
                  <a:lnTo>
                    <a:pt x="1353045" y="470748"/>
                  </a:lnTo>
                  <a:cubicBezTo>
                    <a:pt x="1353045" y="507527"/>
                    <a:pt x="1323229" y="537343"/>
                    <a:pt x="1286449" y="537343"/>
                  </a:cubicBezTo>
                  <a:lnTo>
                    <a:pt x="66596" y="537343"/>
                  </a:lnTo>
                  <a:cubicBezTo>
                    <a:pt x="29816" y="537343"/>
                    <a:pt x="0" y="507527"/>
                    <a:pt x="0" y="470748"/>
                  </a:cubicBezTo>
                  <a:lnTo>
                    <a:pt x="0" y="66596"/>
                  </a:lnTo>
                  <a:cubicBezTo>
                    <a:pt x="0" y="29816"/>
                    <a:pt x="29816" y="0"/>
                    <a:pt x="66596" y="0"/>
                  </a:cubicBezTo>
                  <a:close/>
                </a:path>
              </a:pathLst>
            </a:custGeom>
            <a:gradFill rotWithShape="1">
              <a:gsLst>
                <a:gs pos="0">
                  <a:srgbClr val="8C52FF">
                    <a:alpha val="100000"/>
                  </a:srgbClr>
                </a:gs>
                <a:gs pos="100000">
                  <a:srgbClr val="5CE1E6">
                    <a:alpha val="100000"/>
                  </a:srgbClr>
                </a:gs>
              </a:gsLst>
              <a:lin ang="0"/>
            </a:gradFill>
          </p:spPr>
        </p:sp>
        <p:sp>
          <p:nvSpPr>
            <p:cNvPr id="16" name="TextBox 16"/>
            <p:cNvSpPr txBox="1"/>
            <p:nvPr/>
          </p:nvSpPr>
          <p:spPr>
            <a:xfrm>
              <a:off x="0" y="-47625"/>
              <a:ext cx="1353045" cy="584968"/>
            </a:xfrm>
            <a:prstGeom prst="rect">
              <a:avLst/>
            </a:prstGeom>
          </p:spPr>
          <p:txBody>
            <a:bodyPr lIns="41384" tIns="41384" rIns="41384" bIns="41384" rtlCol="0" anchor="ctr"/>
            <a:lstStyle/>
            <a:p>
              <a:pPr algn="ctr">
                <a:lnSpc>
                  <a:spcPts val="2659"/>
                </a:lnSpc>
              </a:pPr>
              <a:endParaRPr/>
            </a:p>
          </p:txBody>
        </p:sp>
      </p:grpSp>
      <p:grpSp>
        <p:nvGrpSpPr>
          <p:cNvPr id="17" name="Group 17"/>
          <p:cNvGrpSpPr/>
          <p:nvPr/>
        </p:nvGrpSpPr>
        <p:grpSpPr>
          <a:xfrm>
            <a:off x="6124500" y="4247775"/>
            <a:ext cx="4185091" cy="1636802"/>
            <a:chOff x="0" y="0"/>
            <a:chExt cx="1353045" cy="529180"/>
          </a:xfrm>
        </p:grpSpPr>
        <p:sp>
          <p:nvSpPr>
            <p:cNvPr id="18" name="Freeform 18"/>
            <p:cNvSpPr/>
            <p:nvPr/>
          </p:nvSpPr>
          <p:spPr>
            <a:xfrm>
              <a:off x="0" y="0"/>
              <a:ext cx="1353045" cy="529180"/>
            </a:xfrm>
            <a:custGeom>
              <a:avLst/>
              <a:gdLst/>
              <a:ahLst/>
              <a:cxnLst/>
              <a:rect l="l" t="t" r="r" b="b"/>
              <a:pathLst>
                <a:path w="1353045" h="529180">
                  <a:moveTo>
                    <a:pt x="66596" y="0"/>
                  </a:moveTo>
                  <a:lnTo>
                    <a:pt x="1286449" y="0"/>
                  </a:lnTo>
                  <a:cubicBezTo>
                    <a:pt x="1304111" y="0"/>
                    <a:pt x="1321050" y="7016"/>
                    <a:pt x="1333540" y="19505"/>
                  </a:cubicBezTo>
                  <a:cubicBezTo>
                    <a:pt x="1346029" y="31995"/>
                    <a:pt x="1353045" y="48933"/>
                    <a:pt x="1353045" y="66596"/>
                  </a:cubicBezTo>
                  <a:lnTo>
                    <a:pt x="1353045" y="462584"/>
                  </a:lnTo>
                  <a:cubicBezTo>
                    <a:pt x="1353045" y="499364"/>
                    <a:pt x="1323229" y="529180"/>
                    <a:pt x="1286449" y="529180"/>
                  </a:cubicBezTo>
                  <a:lnTo>
                    <a:pt x="66596" y="529180"/>
                  </a:lnTo>
                  <a:cubicBezTo>
                    <a:pt x="29816" y="529180"/>
                    <a:pt x="0" y="499364"/>
                    <a:pt x="0" y="462584"/>
                  </a:cubicBezTo>
                  <a:lnTo>
                    <a:pt x="0" y="66596"/>
                  </a:lnTo>
                  <a:cubicBezTo>
                    <a:pt x="0" y="29816"/>
                    <a:pt x="29816" y="0"/>
                    <a:pt x="66596" y="0"/>
                  </a:cubicBezTo>
                  <a:close/>
                </a:path>
              </a:pathLst>
            </a:custGeom>
            <a:gradFill rotWithShape="1">
              <a:gsLst>
                <a:gs pos="0">
                  <a:srgbClr val="8C52FF">
                    <a:alpha val="100000"/>
                  </a:srgbClr>
                </a:gs>
                <a:gs pos="100000">
                  <a:srgbClr val="5CE1E6">
                    <a:alpha val="100000"/>
                  </a:srgbClr>
                </a:gs>
              </a:gsLst>
              <a:lin ang="0"/>
            </a:gradFill>
          </p:spPr>
        </p:sp>
        <p:sp>
          <p:nvSpPr>
            <p:cNvPr id="19" name="TextBox 19"/>
            <p:cNvSpPr txBox="1"/>
            <p:nvPr/>
          </p:nvSpPr>
          <p:spPr>
            <a:xfrm>
              <a:off x="0" y="-47625"/>
              <a:ext cx="1353045" cy="576805"/>
            </a:xfrm>
            <a:prstGeom prst="rect">
              <a:avLst/>
            </a:prstGeom>
          </p:spPr>
          <p:txBody>
            <a:bodyPr lIns="41384" tIns="41384" rIns="41384" bIns="41384" rtlCol="0" anchor="ctr"/>
            <a:lstStyle/>
            <a:p>
              <a:pPr algn="ctr">
                <a:lnSpc>
                  <a:spcPts val="2659"/>
                </a:lnSpc>
              </a:pPr>
              <a:endParaRPr/>
            </a:p>
          </p:txBody>
        </p:sp>
      </p:grpSp>
      <p:grpSp>
        <p:nvGrpSpPr>
          <p:cNvPr id="20" name="Group 20"/>
          <p:cNvGrpSpPr/>
          <p:nvPr/>
        </p:nvGrpSpPr>
        <p:grpSpPr>
          <a:xfrm>
            <a:off x="6124500" y="6580930"/>
            <a:ext cx="4185091" cy="1662052"/>
            <a:chOff x="0" y="0"/>
            <a:chExt cx="1353045" cy="537343"/>
          </a:xfrm>
        </p:grpSpPr>
        <p:sp>
          <p:nvSpPr>
            <p:cNvPr id="21" name="Freeform 21"/>
            <p:cNvSpPr/>
            <p:nvPr/>
          </p:nvSpPr>
          <p:spPr>
            <a:xfrm>
              <a:off x="0" y="0"/>
              <a:ext cx="1353045" cy="537343"/>
            </a:xfrm>
            <a:custGeom>
              <a:avLst/>
              <a:gdLst/>
              <a:ahLst/>
              <a:cxnLst/>
              <a:rect l="l" t="t" r="r" b="b"/>
              <a:pathLst>
                <a:path w="1353045" h="537343">
                  <a:moveTo>
                    <a:pt x="66596" y="0"/>
                  </a:moveTo>
                  <a:lnTo>
                    <a:pt x="1286449" y="0"/>
                  </a:lnTo>
                  <a:cubicBezTo>
                    <a:pt x="1304111" y="0"/>
                    <a:pt x="1321050" y="7016"/>
                    <a:pt x="1333540" y="19505"/>
                  </a:cubicBezTo>
                  <a:cubicBezTo>
                    <a:pt x="1346029" y="31995"/>
                    <a:pt x="1353045" y="48933"/>
                    <a:pt x="1353045" y="66596"/>
                  </a:cubicBezTo>
                  <a:lnTo>
                    <a:pt x="1353045" y="470748"/>
                  </a:lnTo>
                  <a:cubicBezTo>
                    <a:pt x="1353045" y="507527"/>
                    <a:pt x="1323229" y="537343"/>
                    <a:pt x="1286449" y="537343"/>
                  </a:cubicBezTo>
                  <a:lnTo>
                    <a:pt x="66596" y="537343"/>
                  </a:lnTo>
                  <a:cubicBezTo>
                    <a:pt x="29816" y="537343"/>
                    <a:pt x="0" y="507527"/>
                    <a:pt x="0" y="470748"/>
                  </a:cubicBezTo>
                  <a:lnTo>
                    <a:pt x="0" y="66596"/>
                  </a:lnTo>
                  <a:cubicBezTo>
                    <a:pt x="0" y="29816"/>
                    <a:pt x="29816" y="0"/>
                    <a:pt x="66596" y="0"/>
                  </a:cubicBezTo>
                  <a:close/>
                </a:path>
              </a:pathLst>
            </a:custGeom>
            <a:gradFill rotWithShape="1">
              <a:gsLst>
                <a:gs pos="0">
                  <a:srgbClr val="8C52FF">
                    <a:alpha val="100000"/>
                  </a:srgbClr>
                </a:gs>
                <a:gs pos="100000">
                  <a:srgbClr val="5CE1E6">
                    <a:alpha val="100000"/>
                  </a:srgbClr>
                </a:gs>
              </a:gsLst>
              <a:lin ang="0"/>
            </a:gradFill>
          </p:spPr>
        </p:sp>
        <p:sp>
          <p:nvSpPr>
            <p:cNvPr id="22" name="TextBox 22"/>
            <p:cNvSpPr txBox="1"/>
            <p:nvPr/>
          </p:nvSpPr>
          <p:spPr>
            <a:xfrm>
              <a:off x="0" y="-47625"/>
              <a:ext cx="1353045" cy="584968"/>
            </a:xfrm>
            <a:prstGeom prst="rect">
              <a:avLst/>
            </a:prstGeom>
          </p:spPr>
          <p:txBody>
            <a:bodyPr lIns="41384" tIns="41384" rIns="41384" bIns="41384" rtlCol="0" anchor="ctr"/>
            <a:lstStyle/>
            <a:p>
              <a:pPr algn="ctr">
                <a:lnSpc>
                  <a:spcPts val="2659"/>
                </a:lnSpc>
              </a:pPr>
              <a:endParaRPr/>
            </a:p>
          </p:txBody>
        </p:sp>
      </p:grpSp>
      <p:sp>
        <p:nvSpPr>
          <p:cNvPr id="23" name="Freeform 23"/>
          <p:cNvSpPr/>
          <p:nvPr/>
        </p:nvSpPr>
        <p:spPr>
          <a:xfrm>
            <a:off x="6267868" y="4448592"/>
            <a:ext cx="1517871" cy="1235167"/>
          </a:xfrm>
          <a:custGeom>
            <a:avLst/>
            <a:gdLst/>
            <a:ahLst/>
            <a:cxnLst/>
            <a:rect l="l" t="t" r="r" b="b"/>
            <a:pathLst>
              <a:path w="1517871" h="1235167">
                <a:moveTo>
                  <a:pt x="0" y="0"/>
                </a:moveTo>
                <a:lnTo>
                  <a:pt x="1517870" y="0"/>
                </a:lnTo>
                <a:lnTo>
                  <a:pt x="1517870" y="1235167"/>
                </a:lnTo>
                <a:lnTo>
                  <a:pt x="0" y="1235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6498166" y="6855760"/>
            <a:ext cx="1057275" cy="1057275"/>
          </a:xfrm>
          <a:custGeom>
            <a:avLst/>
            <a:gdLst/>
            <a:ahLst/>
            <a:cxnLst/>
            <a:rect l="l" t="t" r="r" b="b"/>
            <a:pathLst>
              <a:path w="1057275" h="1057275">
                <a:moveTo>
                  <a:pt x="0" y="0"/>
                </a:moveTo>
                <a:lnTo>
                  <a:pt x="1057275" y="0"/>
                </a:lnTo>
                <a:lnTo>
                  <a:pt x="1057275" y="1057275"/>
                </a:lnTo>
                <a:lnTo>
                  <a:pt x="0" y="1057275"/>
                </a:lnTo>
                <a:lnTo>
                  <a:pt x="0" y="0"/>
                </a:lnTo>
                <a:close/>
              </a:path>
            </a:pathLst>
          </a:custGeom>
          <a:blipFill>
            <a:blip r:embed="rId9"/>
            <a:stretch>
              <a:fillRect/>
            </a:stretch>
          </a:blipFill>
        </p:spPr>
      </p:sp>
      <p:sp>
        <p:nvSpPr>
          <p:cNvPr id="25" name="Freeform 25"/>
          <p:cNvSpPr/>
          <p:nvPr/>
        </p:nvSpPr>
        <p:spPr>
          <a:xfrm>
            <a:off x="1394627" y="4507100"/>
            <a:ext cx="1298776" cy="1272800"/>
          </a:xfrm>
          <a:custGeom>
            <a:avLst/>
            <a:gdLst/>
            <a:ahLst/>
            <a:cxnLst/>
            <a:rect l="l" t="t" r="r" b="b"/>
            <a:pathLst>
              <a:path w="1298776" h="1272800">
                <a:moveTo>
                  <a:pt x="0" y="0"/>
                </a:moveTo>
                <a:lnTo>
                  <a:pt x="1298776" y="0"/>
                </a:lnTo>
                <a:lnTo>
                  <a:pt x="1298776" y="1272800"/>
                </a:lnTo>
                <a:lnTo>
                  <a:pt x="0" y="1272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a:off x="1282579" y="6848792"/>
            <a:ext cx="1522871" cy="1178321"/>
          </a:xfrm>
          <a:custGeom>
            <a:avLst/>
            <a:gdLst/>
            <a:ahLst/>
            <a:cxnLst/>
            <a:rect l="l" t="t" r="r" b="b"/>
            <a:pathLst>
              <a:path w="1522871" h="1178321">
                <a:moveTo>
                  <a:pt x="0" y="0"/>
                </a:moveTo>
                <a:lnTo>
                  <a:pt x="1522871" y="0"/>
                </a:lnTo>
                <a:lnTo>
                  <a:pt x="1522871" y="1178321"/>
                </a:lnTo>
                <a:lnTo>
                  <a:pt x="0" y="1178321"/>
                </a:lnTo>
                <a:lnTo>
                  <a:pt x="0" y="0"/>
                </a:lnTo>
                <a:close/>
              </a:path>
            </a:pathLst>
          </a:custGeom>
          <a:blipFill>
            <a:blip r:embed="rId12"/>
            <a:stretch>
              <a:fillRect/>
            </a:stretch>
          </a:blipFill>
        </p:spPr>
      </p:sp>
      <p:sp>
        <p:nvSpPr>
          <p:cNvPr id="27" name="TextBox 27"/>
          <p:cNvSpPr txBox="1"/>
          <p:nvPr/>
        </p:nvSpPr>
        <p:spPr>
          <a:xfrm>
            <a:off x="1028700" y="1429125"/>
            <a:ext cx="14855832" cy="1882628"/>
          </a:xfrm>
          <a:prstGeom prst="rect">
            <a:avLst/>
          </a:prstGeom>
        </p:spPr>
        <p:txBody>
          <a:bodyPr lIns="0" tIns="0" rIns="0" bIns="0" rtlCol="0" anchor="t">
            <a:spAutoFit/>
          </a:bodyPr>
          <a:lstStyle/>
          <a:p>
            <a:pPr algn="l">
              <a:lnSpc>
                <a:spcPts val="7456"/>
              </a:lnSpc>
            </a:pPr>
            <a:r>
              <a:rPr lang="en-US" sz="5692" b="1">
                <a:solidFill>
                  <a:srgbClr val="FFFFFF"/>
                </a:solidFill>
                <a:latin typeface="Roboto Condensed Bold"/>
                <a:ea typeface="Roboto Condensed Bold"/>
                <a:cs typeface="Roboto Condensed Bold"/>
                <a:sym typeface="Roboto Condensed Bold"/>
              </a:rPr>
              <a:t>BÁO CHÍ KỂ CÂU CHUYỆN VIỆT NAM TRÊN NHỮNG NỀN TẢNG MỚI</a:t>
            </a:r>
          </a:p>
        </p:txBody>
      </p:sp>
      <p:sp>
        <p:nvSpPr>
          <p:cNvPr id="28" name="TextBox 28"/>
          <p:cNvSpPr txBox="1"/>
          <p:nvPr/>
        </p:nvSpPr>
        <p:spPr>
          <a:xfrm>
            <a:off x="2910024" y="4817618"/>
            <a:ext cx="2508419" cy="371475"/>
          </a:xfrm>
          <a:prstGeom prst="rect">
            <a:avLst/>
          </a:prstGeom>
        </p:spPr>
        <p:txBody>
          <a:bodyPr lIns="0" tIns="0" rIns="0" bIns="0" rtlCol="0" anchor="t">
            <a:spAutoFit/>
          </a:bodyPr>
          <a:lstStyle/>
          <a:p>
            <a:pPr algn="l">
              <a:lnSpc>
                <a:spcPts val="2803"/>
              </a:lnSpc>
            </a:pPr>
            <a:r>
              <a:rPr lang="en-US" sz="2336" b="1">
                <a:solidFill>
                  <a:srgbClr val="FFFFFF"/>
                </a:solidFill>
                <a:latin typeface="Roboto Condensed Bold"/>
                <a:ea typeface="Roboto Condensed Bold"/>
                <a:cs typeface="Roboto Condensed Bold"/>
                <a:sym typeface="Roboto Condensed Bold"/>
              </a:rPr>
              <a:t>Đa nền tảng</a:t>
            </a:r>
          </a:p>
        </p:txBody>
      </p:sp>
      <p:sp>
        <p:nvSpPr>
          <p:cNvPr id="29" name="TextBox 29"/>
          <p:cNvSpPr txBox="1"/>
          <p:nvPr/>
        </p:nvSpPr>
        <p:spPr>
          <a:xfrm>
            <a:off x="2910024" y="6839267"/>
            <a:ext cx="2147061" cy="1066800"/>
          </a:xfrm>
          <a:prstGeom prst="rect">
            <a:avLst/>
          </a:prstGeom>
        </p:spPr>
        <p:txBody>
          <a:bodyPr lIns="0" tIns="0" rIns="0" bIns="0" rtlCol="0" anchor="t">
            <a:spAutoFit/>
          </a:bodyPr>
          <a:lstStyle/>
          <a:p>
            <a:pPr algn="l">
              <a:lnSpc>
                <a:spcPts val="2781"/>
              </a:lnSpc>
            </a:pPr>
            <a:r>
              <a:rPr lang="en-US" sz="2318" b="1">
                <a:solidFill>
                  <a:srgbClr val="FFFFFF"/>
                </a:solidFill>
                <a:latin typeface="Roboto Condensed Bold"/>
                <a:ea typeface="Roboto Condensed Bold"/>
                <a:cs typeface="Roboto Condensed Bold"/>
                <a:sym typeface="Roboto Condensed Bold"/>
              </a:rPr>
              <a:t>Nội dung hấp dẫn, phù hợp từng nhóm công chúng</a:t>
            </a:r>
          </a:p>
        </p:txBody>
      </p:sp>
      <p:sp>
        <p:nvSpPr>
          <p:cNvPr id="30" name="TextBox 30"/>
          <p:cNvSpPr txBox="1"/>
          <p:nvPr/>
        </p:nvSpPr>
        <p:spPr>
          <a:xfrm>
            <a:off x="7992930" y="4812209"/>
            <a:ext cx="2508419" cy="361950"/>
          </a:xfrm>
          <a:prstGeom prst="rect">
            <a:avLst/>
          </a:prstGeom>
        </p:spPr>
        <p:txBody>
          <a:bodyPr lIns="0" tIns="0" rIns="0" bIns="0" rtlCol="0" anchor="t">
            <a:spAutoFit/>
          </a:bodyPr>
          <a:lstStyle/>
          <a:p>
            <a:pPr algn="l">
              <a:lnSpc>
                <a:spcPts val="2781"/>
              </a:lnSpc>
            </a:pPr>
            <a:r>
              <a:rPr lang="en-US" sz="2318" b="1">
                <a:solidFill>
                  <a:srgbClr val="FFFFFF"/>
                </a:solidFill>
                <a:latin typeface="Roboto Condensed Bold"/>
                <a:ea typeface="Roboto Condensed Bold"/>
                <a:cs typeface="Roboto Condensed Bold"/>
                <a:sym typeface="Roboto Condensed Bold"/>
              </a:rPr>
              <a:t>Đa ngôn ngữ</a:t>
            </a:r>
          </a:p>
        </p:txBody>
      </p:sp>
      <p:sp>
        <p:nvSpPr>
          <p:cNvPr id="31" name="TextBox 31"/>
          <p:cNvSpPr txBox="1"/>
          <p:nvPr/>
        </p:nvSpPr>
        <p:spPr>
          <a:xfrm>
            <a:off x="7992930" y="6825301"/>
            <a:ext cx="2235236" cy="1066800"/>
          </a:xfrm>
          <a:prstGeom prst="rect">
            <a:avLst/>
          </a:prstGeom>
        </p:spPr>
        <p:txBody>
          <a:bodyPr lIns="0" tIns="0" rIns="0" bIns="0" rtlCol="0" anchor="t">
            <a:spAutoFit/>
          </a:bodyPr>
          <a:lstStyle/>
          <a:p>
            <a:pPr algn="l">
              <a:lnSpc>
                <a:spcPts val="2781"/>
              </a:lnSpc>
            </a:pPr>
            <a:r>
              <a:rPr lang="en-US" sz="2318" b="1">
                <a:solidFill>
                  <a:srgbClr val="FFFFFF"/>
                </a:solidFill>
                <a:latin typeface="Roboto Condensed Bold"/>
                <a:ea typeface="Roboto Condensed Bold"/>
                <a:cs typeface="Roboto Condensed Bold"/>
                <a:sym typeface="Roboto Condensed Bold"/>
              </a:rPr>
              <a:t>Kể câu chuyện Việt Nam bằng ngôn ngữ toàn cầu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197C"/>
        </a:solidFill>
        <a:effectLst/>
      </p:bgPr>
    </p:bg>
    <p:spTree>
      <p:nvGrpSpPr>
        <p:cNvPr id="1" name=""/>
        <p:cNvGrpSpPr/>
        <p:nvPr/>
      </p:nvGrpSpPr>
      <p:grpSpPr>
        <a:xfrm>
          <a:off x="0" y="0"/>
          <a:ext cx="0" cy="0"/>
          <a:chOff x="0" y="0"/>
          <a:chExt cx="0" cy="0"/>
        </a:xfrm>
      </p:grpSpPr>
      <p:grpSp>
        <p:nvGrpSpPr>
          <p:cNvPr id="2" name="Group 2"/>
          <p:cNvGrpSpPr/>
          <p:nvPr/>
        </p:nvGrpSpPr>
        <p:grpSpPr>
          <a:xfrm>
            <a:off x="16698626" y="472575"/>
            <a:ext cx="641254" cy="484209"/>
            <a:chOff x="0" y="0"/>
            <a:chExt cx="168890" cy="127528"/>
          </a:xfrm>
        </p:grpSpPr>
        <p:sp>
          <p:nvSpPr>
            <p:cNvPr id="3" name="Freeform 3"/>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4" name="TextBox 4"/>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547516"/>
            <a:ext cx="3170806" cy="576475"/>
            <a:chOff x="0" y="0"/>
            <a:chExt cx="4227742" cy="768634"/>
          </a:xfrm>
        </p:grpSpPr>
        <p:sp>
          <p:nvSpPr>
            <p:cNvPr id="7" name="Freeform 7"/>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4"/>
              <a:stretch>
                <a:fillRect/>
              </a:stretch>
            </a:blipFill>
          </p:spPr>
        </p:sp>
        <p:sp>
          <p:nvSpPr>
            <p:cNvPr id="8" name="Freeform 8"/>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5"/>
              <a:stretch>
                <a:fillRect t="-6939" r="-3243" b="-73976"/>
              </a:stretch>
            </a:blipFill>
          </p:spPr>
        </p:sp>
        <p:sp>
          <p:nvSpPr>
            <p:cNvPr id="9" name="AutoShape 9"/>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10" name="Freeform 10"/>
          <p:cNvSpPr/>
          <p:nvPr/>
        </p:nvSpPr>
        <p:spPr>
          <a:xfrm>
            <a:off x="9899279" y="1313742"/>
            <a:ext cx="6967940" cy="7659517"/>
          </a:xfrm>
          <a:custGeom>
            <a:avLst/>
            <a:gdLst/>
            <a:ahLst/>
            <a:cxnLst/>
            <a:rect l="l" t="t" r="r" b="b"/>
            <a:pathLst>
              <a:path w="6967940" h="7659517">
                <a:moveTo>
                  <a:pt x="0" y="0"/>
                </a:moveTo>
                <a:lnTo>
                  <a:pt x="6967941" y="0"/>
                </a:lnTo>
                <a:lnTo>
                  <a:pt x="6967941" y="7659516"/>
                </a:lnTo>
                <a:lnTo>
                  <a:pt x="0" y="7659516"/>
                </a:lnTo>
                <a:lnTo>
                  <a:pt x="0" y="0"/>
                </a:lnTo>
                <a:close/>
              </a:path>
            </a:pathLst>
          </a:custGeom>
          <a:blipFill>
            <a:blip r:embed="rId6"/>
            <a:stretch>
              <a:fillRect l="-96733"/>
            </a:stretch>
          </a:blipFill>
        </p:spPr>
      </p:sp>
      <p:sp>
        <p:nvSpPr>
          <p:cNvPr id="11" name="Freeform 11"/>
          <p:cNvSpPr/>
          <p:nvPr/>
        </p:nvSpPr>
        <p:spPr>
          <a:xfrm rot="-1892080">
            <a:off x="1113360" y="888635"/>
            <a:ext cx="6172292" cy="6189877"/>
          </a:xfrm>
          <a:custGeom>
            <a:avLst/>
            <a:gdLst/>
            <a:ahLst/>
            <a:cxnLst/>
            <a:rect l="l" t="t" r="r" b="b"/>
            <a:pathLst>
              <a:path w="6172292" h="6189877">
                <a:moveTo>
                  <a:pt x="0" y="0"/>
                </a:moveTo>
                <a:lnTo>
                  <a:pt x="6172292" y="0"/>
                </a:lnTo>
                <a:lnTo>
                  <a:pt x="6172292" y="6189877"/>
                </a:lnTo>
                <a:lnTo>
                  <a:pt x="0" y="6189877"/>
                </a:lnTo>
                <a:lnTo>
                  <a:pt x="0" y="0"/>
                </a:lnTo>
                <a:close/>
              </a:path>
            </a:pathLst>
          </a:custGeom>
          <a:blipFill>
            <a:blip r:embed="rId7">
              <a:alphaModFix amt="54000"/>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028700" y="6152217"/>
            <a:ext cx="5988588" cy="1361478"/>
          </a:xfrm>
          <a:prstGeom prst="rect">
            <a:avLst/>
          </a:prstGeom>
        </p:spPr>
        <p:txBody>
          <a:bodyPr lIns="0" tIns="0" rIns="0" bIns="0" rtlCol="0" anchor="t">
            <a:spAutoFit/>
          </a:bodyPr>
          <a:lstStyle/>
          <a:p>
            <a:pPr algn="l">
              <a:lnSpc>
                <a:spcPts val="10348"/>
              </a:lnSpc>
            </a:pPr>
            <a:r>
              <a:rPr lang="en-US" sz="9855" b="1">
                <a:solidFill>
                  <a:srgbClr val="F5F5F5"/>
                </a:solidFill>
                <a:latin typeface="Roboto Condensed Bold"/>
                <a:ea typeface="Roboto Condensed Bold"/>
                <a:cs typeface="Roboto Condensed Bold"/>
                <a:sym typeface="Roboto Condensed Bold"/>
              </a:rPr>
              <a:t>DỮ LIỆU SỐ</a:t>
            </a:r>
          </a:p>
        </p:txBody>
      </p:sp>
      <p:sp>
        <p:nvSpPr>
          <p:cNvPr id="13" name="TextBox 13"/>
          <p:cNvSpPr txBox="1"/>
          <p:nvPr/>
        </p:nvSpPr>
        <p:spPr>
          <a:xfrm>
            <a:off x="1028700" y="7536367"/>
            <a:ext cx="7469487" cy="1379339"/>
          </a:xfrm>
          <a:prstGeom prst="rect">
            <a:avLst/>
          </a:prstGeom>
        </p:spPr>
        <p:txBody>
          <a:bodyPr lIns="0" tIns="0" rIns="0" bIns="0" rtlCol="0" anchor="t">
            <a:spAutoFit/>
          </a:bodyPr>
          <a:lstStyle/>
          <a:p>
            <a:pPr algn="l">
              <a:lnSpc>
                <a:spcPts val="5432"/>
              </a:lnSpc>
            </a:pPr>
            <a:r>
              <a:rPr lang="en-US" sz="4452" b="1">
                <a:solidFill>
                  <a:srgbClr val="F5F5F5"/>
                </a:solidFill>
                <a:latin typeface="Roboto Condensed Bold"/>
                <a:ea typeface="Roboto Condensed Bold"/>
                <a:cs typeface="Roboto Condensed Bold"/>
                <a:sym typeface="Roboto Condensed Bold"/>
              </a:rPr>
              <a:t>THAY ĐỔI PHƯƠNG THỨC QUẢNG BÁ HÌNH ẢNH QUỐC GIA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833"/>
        </a:solidFill>
        <a:effectLst/>
      </p:bgPr>
    </p:bg>
    <p:spTree>
      <p:nvGrpSpPr>
        <p:cNvPr id="1" name=""/>
        <p:cNvGrpSpPr/>
        <p:nvPr/>
      </p:nvGrpSpPr>
      <p:grpSpPr>
        <a:xfrm>
          <a:off x="0" y="0"/>
          <a:ext cx="0" cy="0"/>
          <a:chOff x="0" y="0"/>
          <a:chExt cx="0" cy="0"/>
        </a:xfrm>
      </p:grpSpPr>
      <p:sp>
        <p:nvSpPr>
          <p:cNvPr id="2" name="Freeform 2"/>
          <p:cNvSpPr/>
          <p:nvPr/>
        </p:nvSpPr>
        <p:spPr>
          <a:xfrm>
            <a:off x="0" y="274332"/>
            <a:ext cx="18288000" cy="10292469"/>
          </a:xfrm>
          <a:custGeom>
            <a:avLst/>
            <a:gdLst/>
            <a:ahLst/>
            <a:cxnLst/>
            <a:rect l="l" t="t" r="r" b="b"/>
            <a:pathLst>
              <a:path w="18288000" h="10292469">
                <a:moveTo>
                  <a:pt x="0" y="0"/>
                </a:moveTo>
                <a:lnTo>
                  <a:pt x="18288000" y="0"/>
                </a:lnTo>
                <a:lnTo>
                  <a:pt x="18288000" y="10292469"/>
                </a:lnTo>
                <a:lnTo>
                  <a:pt x="0" y="10292469"/>
                </a:lnTo>
                <a:lnTo>
                  <a:pt x="0" y="0"/>
                </a:lnTo>
                <a:close/>
              </a:path>
            </a:pathLst>
          </a:custGeom>
          <a:blipFill>
            <a:blip r:embed="rId2"/>
            <a:stretch>
              <a:fillRect/>
            </a:stretch>
          </a:blipFill>
        </p:spPr>
      </p:sp>
      <p:grpSp>
        <p:nvGrpSpPr>
          <p:cNvPr id="3" name="Group 3"/>
          <p:cNvGrpSpPr/>
          <p:nvPr/>
        </p:nvGrpSpPr>
        <p:grpSpPr>
          <a:xfrm>
            <a:off x="1792122" y="1716219"/>
            <a:ext cx="15547758" cy="8216928"/>
            <a:chOff x="0" y="0"/>
            <a:chExt cx="20730344" cy="10955904"/>
          </a:xfrm>
        </p:grpSpPr>
        <p:grpSp>
          <p:nvGrpSpPr>
            <p:cNvPr id="4" name="Group 4"/>
            <p:cNvGrpSpPr/>
            <p:nvPr/>
          </p:nvGrpSpPr>
          <p:grpSpPr>
            <a:xfrm>
              <a:off x="10913959" y="2369899"/>
              <a:ext cx="135872" cy="13587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D07"/>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11243568" y="3968784"/>
              <a:ext cx="171097" cy="17109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D07"/>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0" name="TextBox 10"/>
            <p:cNvSpPr txBox="1"/>
            <p:nvPr/>
          </p:nvSpPr>
          <p:spPr>
            <a:xfrm>
              <a:off x="10659200" y="2644037"/>
              <a:ext cx="781262" cy="200219"/>
            </a:xfrm>
            <a:prstGeom prst="rect">
              <a:avLst/>
            </a:prstGeom>
          </p:spPr>
          <p:txBody>
            <a:bodyPr lIns="0" tIns="0" rIns="0" bIns="0" rtlCol="0" anchor="t">
              <a:spAutoFit/>
            </a:bodyPr>
            <a:lstStyle/>
            <a:p>
              <a:pPr algn="ctr">
                <a:lnSpc>
                  <a:spcPts val="1257"/>
                </a:lnSpc>
                <a:spcBef>
                  <a:spcPct val="0"/>
                </a:spcBef>
              </a:pPr>
              <a:r>
                <a:rPr lang="en-US" sz="898" spc="8">
                  <a:solidFill>
                    <a:srgbClr val="FFFFFF"/>
                  </a:solidFill>
                  <a:latin typeface="Roboto Condensed"/>
                  <a:ea typeface="Roboto Condensed"/>
                  <a:cs typeface="Roboto Condensed"/>
                  <a:sym typeface="Roboto Condensed"/>
                </a:rPr>
                <a:t>Hoàng Sa</a:t>
              </a:r>
            </a:p>
          </p:txBody>
        </p:sp>
        <p:sp>
          <p:nvSpPr>
            <p:cNvPr id="11" name="TextBox 11"/>
            <p:cNvSpPr txBox="1"/>
            <p:nvPr/>
          </p:nvSpPr>
          <p:spPr>
            <a:xfrm>
              <a:off x="11024034" y="4273232"/>
              <a:ext cx="781262" cy="200219"/>
            </a:xfrm>
            <a:prstGeom prst="rect">
              <a:avLst/>
            </a:prstGeom>
          </p:spPr>
          <p:txBody>
            <a:bodyPr lIns="0" tIns="0" rIns="0" bIns="0" rtlCol="0" anchor="t">
              <a:spAutoFit/>
            </a:bodyPr>
            <a:lstStyle/>
            <a:p>
              <a:pPr algn="ctr">
                <a:lnSpc>
                  <a:spcPts val="1257"/>
                </a:lnSpc>
                <a:spcBef>
                  <a:spcPct val="0"/>
                </a:spcBef>
              </a:pPr>
              <a:r>
                <a:rPr lang="en-US" sz="898" spc="8">
                  <a:solidFill>
                    <a:srgbClr val="FFFFFF"/>
                  </a:solidFill>
                  <a:latin typeface="Roboto Condensed"/>
                  <a:ea typeface="Roboto Condensed"/>
                  <a:cs typeface="Roboto Condensed"/>
                  <a:sym typeface="Roboto Condensed"/>
                </a:rPr>
                <a:t>Trường Sa</a:t>
              </a:r>
            </a:p>
          </p:txBody>
        </p:sp>
        <p:sp>
          <p:nvSpPr>
            <p:cNvPr id="12" name="TextBox 12"/>
            <p:cNvSpPr txBox="1"/>
            <p:nvPr/>
          </p:nvSpPr>
          <p:spPr>
            <a:xfrm>
              <a:off x="7604722" y="2795175"/>
              <a:ext cx="4395563" cy="1117915"/>
            </a:xfrm>
            <a:prstGeom prst="rect">
              <a:avLst/>
            </a:prstGeom>
          </p:spPr>
          <p:txBody>
            <a:bodyPr lIns="0" tIns="0" rIns="0" bIns="0" rtlCol="0" anchor="t">
              <a:spAutoFit/>
            </a:bodyPr>
            <a:lstStyle/>
            <a:p>
              <a:pPr algn="ctr">
                <a:lnSpc>
                  <a:spcPts val="7075"/>
                </a:lnSpc>
                <a:spcBef>
                  <a:spcPct val="0"/>
                </a:spcBef>
              </a:pPr>
              <a:r>
                <a:rPr lang="en-US" sz="5054" b="1" spc="50">
                  <a:solidFill>
                    <a:srgbClr val="FFFFFF"/>
                  </a:solidFill>
                  <a:latin typeface="Roboto Condensed Bold"/>
                  <a:ea typeface="Roboto Condensed Bold"/>
                  <a:cs typeface="Roboto Condensed Bold"/>
                  <a:sym typeface="Roboto Condensed Bold"/>
                </a:rPr>
                <a:t>VIỆT NAM</a:t>
              </a:r>
            </a:p>
          </p:txBody>
        </p:sp>
        <p:sp>
          <p:nvSpPr>
            <p:cNvPr id="13" name="TextBox 13"/>
            <p:cNvSpPr txBox="1"/>
            <p:nvPr/>
          </p:nvSpPr>
          <p:spPr>
            <a:xfrm>
              <a:off x="0" y="208952"/>
              <a:ext cx="3209845" cy="487203"/>
            </a:xfrm>
            <a:prstGeom prst="rect">
              <a:avLst/>
            </a:prstGeom>
          </p:spPr>
          <p:txBody>
            <a:bodyPr lIns="0" tIns="0" rIns="0" bIns="0" rtlCol="0" anchor="t">
              <a:spAutoFit/>
            </a:bodyPr>
            <a:lstStyle/>
            <a:p>
              <a:pPr algn="ctr">
                <a:lnSpc>
                  <a:spcPts val="3041"/>
                </a:lnSpc>
                <a:spcBef>
                  <a:spcPct val="0"/>
                </a:spcBef>
              </a:pPr>
              <a:r>
                <a:rPr lang="en-US" sz="2172" spc="21">
                  <a:solidFill>
                    <a:srgbClr val="FFFFFF"/>
                  </a:solidFill>
                  <a:latin typeface="Roboto Condensed"/>
                  <a:ea typeface="Roboto Condensed"/>
                  <a:cs typeface="Roboto Condensed"/>
                  <a:sym typeface="Roboto Condensed"/>
                </a:rPr>
                <a:t>DỮ LIỆU TÌM KIẾM</a:t>
              </a:r>
            </a:p>
          </p:txBody>
        </p:sp>
        <p:sp>
          <p:nvSpPr>
            <p:cNvPr id="14" name="TextBox 14"/>
            <p:cNvSpPr txBox="1"/>
            <p:nvPr/>
          </p:nvSpPr>
          <p:spPr>
            <a:xfrm>
              <a:off x="295022" y="1763623"/>
              <a:ext cx="2619802" cy="990048"/>
            </a:xfrm>
            <a:prstGeom prst="rect">
              <a:avLst/>
            </a:prstGeom>
          </p:spPr>
          <p:txBody>
            <a:bodyPr lIns="0" tIns="0" rIns="0" bIns="0" rtlCol="0" anchor="t">
              <a:spAutoFit/>
            </a:bodyPr>
            <a:lstStyle/>
            <a:p>
              <a:pPr algn="l">
                <a:lnSpc>
                  <a:spcPts val="3041"/>
                </a:lnSpc>
              </a:pPr>
              <a:r>
                <a:rPr lang="en-US" sz="2172" spc="21">
                  <a:solidFill>
                    <a:srgbClr val="FFFFFF"/>
                  </a:solidFill>
                  <a:latin typeface="Roboto Condensed"/>
                  <a:ea typeface="Roboto Condensed"/>
                  <a:cs typeface="Roboto Condensed"/>
                  <a:sym typeface="Roboto Condensed"/>
                </a:rPr>
                <a:t>DỮ LIỆU </a:t>
              </a:r>
            </a:p>
            <a:p>
              <a:pPr algn="l">
                <a:lnSpc>
                  <a:spcPts val="3041"/>
                </a:lnSpc>
                <a:spcBef>
                  <a:spcPct val="0"/>
                </a:spcBef>
              </a:pPr>
              <a:r>
                <a:rPr lang="en-US" sz="2172" spc="21">
                  <a:solidFill>
                    <a:srgbClr val="FFFFFF"/>
                  </a:solidFill>
                  <a:latin typeface="Roboto Condensed"/>
                  <a:ea typeface="Roboto Condensed"/>
                  <a:cs typeface="Roboto Condensed"/>
                  <a:sym typeface="Roboto Condensed"/>
                </a:rPr>
                <a:t>MẠNG XÃ HỘI</a:t>
              </a:r>
            </a:p>
          </p:txBody>
        </p:sp>
        <p:sp>
          <p:nvSpPr>
            <p:cNvPr id="15" name="TextBox 15"/>
            <p:cNvSpPr txBox="1"/>
            <p:nvPr/>
          </p:nvSpPr>
          <p:spPr>
            <a:xfrm>
              <a:off x="295022" y="3449948"/>
              <a:ext cx="2619802" cy="990048"/>
            </a:xfrm>
            <a:prstGeom prst="rect">
              <a:avLst/>
            </a:prstGeom>
          </p:spPr>
          <p:txBody>
            <a:bodyPr lIns="0" tIns="0" rIns="0" bIns="0" rtlCol="0" anchor="t">
              <a:spAutoFit/>
            </a:bodyPr>
            <a:lstStyle/>
            <a:p>
              <a:pPr algn="l">
                <a:lnSpc>
                  <a:spcPts val="3041"/>
                </a:lnSpc>
              </a:pPr>
              <a:r>
                <a:rPr lang="en-US" sz="2172" spc="21">
                  <a:solidFill>
                    <a:srgbClr val="FFFFFF"/>
                  </a:solidFill>
                  <a:latin typeface="Roboto Condensed"/>
                  <a:ea typeface="Roboto Condensed"/>
                  <a:cs typeface="Roboto Condensed"/>
                  <a:sym typeface="Roboto Condensed"/>
                </a:rPr>
                <a:t>DỮ LIỆU </a:t>
              </a:r>
            </a:p>
            <a:p>
              <a:pPr algn="l">
                <a:lnSpc>
                  <a:spcPts val="3041"/>
                </a:lnSpc>
                <a:spcBef>
                  <a:spcPct val="0"/>
                </a:spcBef>
              </a:pPr>
              <a:r>
                <a:rPr lang="en-US" sz="2172" spc="21">
                  <a:solidFill>
                    <a:srgbClr val="FFFFFF"/>
                  </a:solidFill>
                  <a:latin typeface="Roboto Condensed"/>
                  <a:ea typeface="Roboto Condensed"/>
                  <a:cs typeface="Roboto Condensed"/>
                  <a:sym typeface="Roboto Condensed"/>
                </a:rPr>
                <a:t>XEM VIDEO</a:t>
              </a:r>
            </a:p>
          </p:txBody>
        </p:sp>
        <p:sp>
          <p:nvSpPr>
            <p:cNvPr id="16" name="TextBox 16"/>
            <p:cNvSpPr txBox="1"/>
            <p:nvPr/>
          </p:nvSpPr>
          <p:spPr>
            <a:xfrm>
              <a:off x="295022" y="5281371"/>
              <a:ext cx="3799889" cy="990048"/>
            </a:xfrm>
            <a:prstGeom prst="rect">
              <a:avLst/>
            </a:prstGeom>
          </p:spPr>
          <p:txBody>
            <a:bodyPr lIns="0" tIns="0" rIns="0" bIns="0" rtlCol="0" anchor="t">
              <a:spAutoFit/>
            </a:bodyPr>
            <a:lstStyle/>
            <a:p>
              <a:pPr algn="l">
                <a:lnSpc>
                  <a:spcPts val="3041"/>
                </a:lnSpc>
                <a:spcBef>
                  <a:spcPct val="0"/>
                </a:spcBef>
              </a:pPr>
              <a:r>
                <a:rPr lang="en-US" sz="2172" spc="21">
                  <a:solidFill>
                    <a:srgbClr val="FFFFFF"/>
                  </a:solidFill>
                  <a:latin typeface="Roboto Condensed"/>
                  <a:ea typeface="Roboto Condensed"/>
                  <a:cs typeface="Roboto Condensed"/>
                  <a:sym typeface="Roboto Condensed"/>
                </a:rPr>
                <a:t>DỮ LIỆU PHÂN TÍCH NGƯỜI DÙNG</a:t>
              </a:r>
            </a:p>
          </p:txBody>
        </p:sp>
        <p:sp>
          <p:nvSpPr>
            <p:cNvPr id="17" name="TextBox 17"/>
            <p:cNvSpPr txBox="1"/>
            <p:nvPr/>
          </p:nvSpPr>
          <p:spPr>
            <a:xfrm>
              <a:off x="16598556" y="-47625"/>
              <a:ext cx="4131788" cy="1000358"/>
            </a:xfrm>
            <a:prstGeom prst="rect">
              <a:avLst/>
            </a:prstGeom>
          </p:spPr>
          <p:txBody>
            <a:bodyPr lIns="0" tIns="0" rIns="0" bIns="0" rtlCol="0" anchor="t">
              <a:spAutoFit/>
            </a:bodyPr>
            <a:lstStyle/>
            <a:p>
              <a:pPr algn="ctr">
                <a:lnSpc>
                  <a:spcPts val="3041"/>
                </a:lnSpc>
                <a:spcBef>
                  <a:spcPct val="0"/>
                </a:spcBef>
              </a:pPr>
              <a:r>
                <a:rPr lang="en-US" sz="2172" spc="21">
                  <a:solidFill>
                    <a:srgbClr val="FFFFFF"/>
                  </a:solidFill>
                  <a:latin typeface="Roboto Condensed"/>
                  <a:ea typeface="Roboto Condensed"/>
                  <a:cs typeface="Roboto Condensed"/>
                  <a:sym typeface="Roboto Condensed"/>
                </a:rPr>
                <a:t>THẾ GIỚI ĐANG QUAN TÂM GÌ ĐẾN VIỆT NAM?</a:t>
              </a:r>
            </a:p>
          </p:txBody>
        </p:sp>
        <p:sp>
          <p:nvSpPr>
            <p:cNvPr id="18" name="TextBox 18"/>
            <p:cNvSpPr txBox="1"/>
            <p:nvPr/>
          </p:nvSpPr>
          <p:spPr>
            <a:xfrm>
              <a:off x="16598556" y="1692508"/>
              <a:ext cx="4131788" cy="1000358"/>
            </a:xfrm>
            <a:prstGeom prst="rect">
              <a:avLst/>
            </a:prstGeom>
          </p:spPr>
          <p:txBody>
            <a:bodyPr lIns="0" tIns="0" rIns="0" bIns="0" rtlCol="0" anchor="t">
              <a:spAutoFit/>
            </a:bodyPr>
            <a:lstStyle/>
            <a:p>
              <a:pPr algn="ctr">
                <a:lnSpc>
                  <a:spcPts val="3041"/>
                </a:lnSpc>
                <a:spcBef>
                  <a:spcPct val="0"/>
                </a:spcBef>
              </a:pPr>
              <a:r>
                <a:rPr lang="en-US" sz="2172" spc="21">
                  <a:solidFill>
                    <a:srgbClr val="FFFFFF"/>
                  </a:solidFill>
                  <a:latin typeface="Roboto Condensed"/>
                  <a:ea typeface="Roboto Condensed"/>
                  <a:cs typeface="Roboto Condensed"/>
                  <a:sym typeface="Roboto Condensed"/>
                </a:rPr>
                <a:t>THỊ TRƯỜNG NÀO CÓ NHU CẦU THÔNG TIN LỚN?</a:t>
              </a:r>
            </a:p>
          </p:txBody>
        </p:sp>
        <p:sp>
          <p:nvSpPr>
            <p:cNvPr id="19" name="TextBox 19"/>
            <p:cNvSpPr txBox="1"/>
            <p:nvPr/>
          </p:nvSpPr>
          <p:spPr>
            <a:xfrm>
              <a:off x="16491116" y="3449948"/>
              <a:ext cx="4131788" cy="1000358"/>
            </a:xfrm>
            <a:prstGeom prst="rect">
              <a:avLst/>
            </a:prstGeom>
          </p:spPr>
          <p:txBody>
            <a:bodyPr lIns="0" tIns="0" rIns="0" bIns="0" rtlCol="0" anchor="t">
              <a:spAutoFit/>
            </a:bodyPr>
            <a:lstStyle/>
            <a:p>
              <a:pPr algn="ctr">
                <a:lnSpc>
                  <a:spcPts val="3041"/>
                </a:lnSpc>
                <a:spcBef>
                  <a:spcPct val="0"/>
                </a:spcBef>
              </a:pPr>
              <a:r>
                <a:rPr lang="en-US" sz="2172" spc="21">
                  <a:solidFill>
                    <a:srgbClr val="FFFFFF"/>
                  </a:solidFill>
                  <a:latin typeface="Roboto Condensed"/>
                  <a:ea typeface="Roboto Condensed"/>
                  <a:cs typeface="Roboto Condensed"/>
                  <a:sym typeface="Roboto Condensed"/>
                </a:rPr>
                <a:t>ĐÂU LÀ KHOẢNG TRỐNG THÔNG TIN CẦN LẤP ĐẦY</a:t>
              </a:r>
            </a:p>
          </p:txBody>
        </p:sp>
        <p:sp>
          <p:nvSpPr>
            <p:cNvPr id="20" name="TextBox 20"/>
            <p:cNvSpPr txBox="1"/>
            <p:nvPr/>
          </p:nvSpPr>
          <p:spPr>
            <a:xfrm>
              <a:off x="16154713" y="5069017"/>
              <a:ext cx="4532478" cy="1202402"/>
            </a:xfrm>
            <a:prstGeom prst="rect">
              <a:avLst/>
            </a:prstGeom>
          </p:spPr>
          <p:txBody>
            <a:bodyPr lIns="0" tIns="0" rIns="0" bIns="0" rtlCol="0" anchor="t">
              <a:spAutoFit/>
            </a:bodyPr>
            <a:lstStyle/>
            <a:p>
              <a:pPr algn="ctr">
                <a:lnSpc>
                  <a:spcPts val="2415"/>
                </a:lnSpc>
              </a:pPr>
              <a:r>
                <a:rPr lang="en-US" sz="1725" spc="17">
                  <a:solidFill>
                    <a:srgbClr val="FFFFFF"/>
                  </a:solidFill>
                  <a:latin typeface="Roboto Condensed"/>
                  <a:ea typeface="Roboto Condensed"/>
                  <a:cs typeface="Roboto Condensed"/>
                  <a:sym typeface="Roboto Condensed"/>
                </a:rPr>
                <a:t>NHỮNG NHẬN THỨC NÀO </a:t>
              </a:r>
            </a:p>
            <a:p>
              <a:pPr algn="ctr">
                <a:lnSpc>
                  <a:spcPts val="2415"/>
                </a:lnSpc>
              </a:pPr>
              <a:r>
                <a:rPr lang="en-US" sz="1725" spc="17">
                  <a:solidFill>
                    <a:srgbClr val="FFFFFF"/>
                  </a:solidFill>
                  <a:latin typeface="Roboto Condensed"/>
                  <a:ea typeface="Roboto Condensed"/>
                  <a:cs typeface="Roboto Condensed"/>
                  <a:sym typeface="Roboto Condensed"/>
                </a:rPr>
                <a:t>VỀ VIỆT NAM CẦN ĐƯỢC </a:t>
              </a:r>
            </a:p>
            <a:p>
              <a:pPr algn="ctr">
                <a:lnSpc>
                  <a:spcPts val="2415"/>
                </a:lnSpc>
                <a:spcBef>
                  <a:spcPct val="0"/>
                </a:spcBef>
              </a:pPr>
              <a:r>
                <a:rPr lang="en-US" sz="1725" spc="17">
                  <a:solidFill>
                    <a:srgbClr val="FFFFFF"/>
                  </a:solidFill>
                  <a:latin typeface="Roboto Condensed"/>
                  <a:ea typeface="Roboto Condensed"/>
                  <a:cs typeface="Roboto Condensed"/>
                  <a:sym typeface="Roboto Condensed"/>
                </a:rPr>
                <a:t>ĐIỀU CHỈNH HOẶC LÀM RÕ?</a:t>
              </a:r>
            </a:p>
          </p:txBody>
        </p:sp>
        <p:sp>
          <p:nvSpPr>
            <p:cNvPr id="21" name="TextBox 21"/>
            <p:cNvSpPr txBox="1"/>
            <p:nvPr/>
          </p:nvSpPr>
          <p:spPr>
            <a:xfrm>
              <a:off x="7071266" y="6390995"/>
              <a:ext cx="5253475" cy="459805"/>
            </a:xfrm>
            <a:prstGeom prst="rect">
              <a:avLst/>
            </a:prstGeom>
          </p:spPr>
          <p:txBody>
            <a:bodyPr lIns="0" tIns="0" rIns="0" bIns="0" rtlCol="0" anchor="t">
              <a:spAutoFit/>
            </a:bodyPr>
            <a:lstStyle/>
            <a:p>
              <a:pPr algn="ctr">
                <a:lnSpc>
                  <a:spcPts val="2911"/>
                </a:lnSpc>
                <a:spcBef>
                  <a:spcPct val="0"/>
                </a:spcBef>
              </a:pPr>
              <a:r>
                <a:rPr lang="en-US" sz="2079" b="1" spc="20">
                  <a:solidFill>
                    <a:srgbClr val="FFFFFF"/>
                  </a:solidFill>
                  <a:latin typeface="Roboto Condensed Bold"/>
                  <a:ea typeface="Roboto Condensed Bold"/>
                  <a:cs typeface="Roboto Condensed Bold"/>
                  <a:sym typeface="Roboto Condensed Bold"/>
                </a:rPr>
                <a:t>TẠO RA NỘI DUNG PHÙ HỢP HƠN</a:t>
              </a:r>
            </a:p>
          </p:txBody>
        </p:sp>
        <p:sp>
          <p:nvSpPr>
            <p:cNvPr id="22" name="TextBox 22"/>
            <p:cNvSpPr txBox="1"/>
            <p:nvPr/>
          </p:nvSpPr>
          <p:spPr>
            <a:xfrm>
              <a:off x="5165555" y="8393932"/>
              <a:ext cx="750567" cy="276202"/>
            </a:xfrm>
            <a:prstGeom prst="rect">
              <a:avLst/>
            </a:prstGeom>
          </p:spPr>
          <p:txBody>
            <a:bodyPr lIns="0" tIns="0" rIns="0" bIns="0" rtlCol="0" anchor="t">
              <a:spAutoFit/>
            </a:bodyPr>
            <a:lstStyle/>
            <a:p>
              <a:pPr algn="ctr">
                <a:lnSpc>
                  <a:spcPts val="1707"/>
                </a:lnSpc>
                <a:spcBef>
                  <a:spcPct val="0"/>
                </a:spcBef>
              </a:pPr>
              <a:r>
                <a:rPr lang="en-US" sz="1219" b="1" spc="12">
                  <a:solidFill>
                    <a:srgbClr val="FFFFFF"/>
                  </a:solidFill>
                  <a:latin typeface="Roboto Condensed Bold"/>
                  <a:ea typeface="Roboto Condensed Bold"/>
                  <a:cs typeface="Roboto Condensed Bold"/>
                  <a:sym typeface="Roboto Condensed Bold"/>
                </a:rPr>
                <a:t>BÀI VIẾT</a:t>
              </a:r>
            </a:p>
          </p:txBody>
        </p:sp>
        <p:sp>
          <p:nvSpPr>
            <p:cNvPr id="23" name="TextBox 23"/>
            <p:cNvSpPr txBox="1"/>
            <p:nvPr/>
          </p:nvSpPr>
          <p:spPr>
            <a:xfrm>
              <a:off x="7229439" y="8393932"/>
              <a:ext cx="750567" cy="276202"/>
            </a:xfrm>
            <a:prstGeom prst="rect">
              <a:avLst/>
            </a:prstGeom>
          </p:spPr>
          <p:txBody>
            <a:bodyPr lIns="0" tIns="0" rIns="0" bIns="0" rtlCol="0" anchor="t">
              <a:spAutoFit/>
            </a:bodyPr>
            <a:lstStyle/>
            <a:p>
              <a:pPr algn="ctr">
                <a:lnSpc>
                  <a:spcPts val="1707"/>
                </a:lnSpc>
                <a:spcBef>
                  <a:spcPct val="0"/>
                </a:spcBef>
              </a:pPr>
              <a:r>
                <a:rPr lang="en-US" sz="1219" b="1" spc="12">
                  <a:solidFill>
                    <a:srgbClr val="FFFFFF"/>
                  </a:solidFill>
                  <a:latin typeface="Roboto Condensed Bold"/>
                  <a:ea typeface="Roboto Condensed Bold"/>
                  <a:cs typeface="Roboto Condensed Bold"/>
                  <a:sym typeface="Roboto Condensed Bold"/>
                </a:rPr>
                <a:t>VIDEO</a:t>
              </a:r>
            </a:p>
          </p:txBody>
        </p:sp>
        <p:sp>
          <p:nvSpPr>
            <p:cNvPr id="24" name="TextBox 24"/>
            <p:cNvSpPr txBox="1"/>
            <p:nvPr/>
          </p:nvSpPr>
          <p:spPr>
            <a:xfrm>
              <a:off x="9275694" y="8393932"/>
              <a:ext cx="844618" cy="276202"/>
            </a:xfrm>
            <a:prstGeom prst="rect">
              <a:avLst/>
            </a:prstGeom>
          </p:spPr>
          <p:txBody>
            <a:bodyPr lIns="0" tIns="0" rIns="0" bIns="0" rtlCol="0" anchor="t">
              <a:spAutoFit/>
            </a:bodyPr>
            <a:lstStyle/>
            <a:p>
              <a:pPr algn="ctr">
                <a:lnSpc>
                  <a:spcPts val="1707"/>
                </a:lnSpc>
                <a:spcBef>
                  <a:spcPct val="0"/>
                </a:spcBef>
              </a:pPr>
              <a:r>
                <a:rPr lang="en-US" sz="1219" b="1" spc="12">
                  <a:solidFill>
                    <a:srgbClr val="FFFFFF"/>
                  </a:solidFill>
                  <a:latin typeface="Roboto Condensed Bold"/>
                  <a:ea typeface="Roboto Condensed Bold"/>
                  <a:cs typeface="Roboto Condensed Bold"/>
                  <a:sym typeface="Roboto Condensed Bold"/>
                </a:rPr>
                <a:t>PODCAST</a:t>
              </a:r>
            </a:p>
          </p:txBody>
        </p:sp>
        <p:sp>
          <p:nvSpPr>
            <p:cNvPr id="25" name="TextBox 25"/>
            <p:cNvSpPr txBox="1"/>
            <p:nvPr/>
          </p:nvSpPr>
          <p:spPr>
            <a:xfrm>
              <a:off x="11024034" y="8393932"/>
              <a:ext cx="1325320" cy="276202"/>
            </a:xfrm>
            <a:prstGeom prst="rect">
              <a:avLst/>
            </a:prstGeom>
          </p:spPr>
          <p:txBody>
            <a:bodyPr lIns="0" tIns="0" rIns="0" bIns="0" rtlCol="0" anchor="t">
              <a:spAutoFit/>
            </a:bodyPr>
            <a:lstStyle/>
            <a:p>
              <a:pPr algn="ctr">
                <a:lnSpc>
                  <a:spcPts val="1707"/>
                </a:lnSpc>
                <a:spcBef>
                  <a:spcPct val="0"/>
                </a:spcBef>
              </a:pPr>
              <a:r>
                <a:rPr lang="en-US" sz="1219" b="1" spc="12">
                  <a:solidFill>
                    <a:srgbClr val="FFFFFF"/>
                  </a:solidFill>
                  <a:latin typeface="Roboto Condensed Bold"/>
                  <a:ea typeface="Roboto Condensed Bold"/>
                  <a:cs typeface="Roboto Condensed Bold"/>
                  <a:sym typeface="Roboto Condensed Bold"/>
                </a:rPr>
                <a:t>INFOGRAPHICS</a:t>
              </a:r>
            </a:p>
          </p:txBody>
        </p:sp>
        <p:sp>
          <p:nvSpPr>
            <p:cNvPr id="26" name="TextBox 26"/>
            <p:cNvSpPr txBox="1"/>
            <p:nvPr/>
          </p:nvSpPr>
          <p:spPr>
            <a:xfrm>
              <a:off x="13066442" y="8393932"/>
              <a:ext cx="1325320" cy="276202"/>
            </a:xfrm>
            <a:prstGeom prst="rect">
              <a:avLst/>
            </a:prstGeom>
          </p:spPr>
          <p:txBody>
            <a:bodyPr lIns="0" tIns="0" rIns="0" bIns="0" rtlCol="0" anchor="t">
              <a:spAutoFit/>
            </a:bodyPr>
            <a:lstStyle/>
            <a:p>
              <a:pPr algn="ctr">
                <a:lnSpc>
                  <a:spcPts val="1707"/>
                </a:lnSpc>
                <a:spcBef>
                  <a:spcPct val="0"/>
                </a:spcBef>
              </a:pPr>
              <a:r>
                <a:rPr lang="en-US" sz="1219" b="1" spc="12">
                  <a:solidFill>
                    <a:srgbClr val="FFFFFF"/>
                  </a:solidFill>
                  <a:latin typeface="Roboto Condensed Bold"/>
                  <a:ea typeface="Roboto Condensed Bold"/>
                  <a:cs typeface="Roboto Condensed Bold"/>
                  <a:sym typeface="Roboto Condensed Bold"/>
                </a:rPr>
                <a:t>ĐA NGÔN NGỮ</a:t>
              </a:r>
            </a:p>
          </p:txBody>
        </p:sp>
        <p:sp>
          <p:nvSpPr>
            <p:cNvPr id="27" name="TextBox 27"/>
            <p:cNvSpPr txBox="1"/>
            <p:nvPr/>
          </p:nvSpPr>
          <p:spPr>
            <a:xfrm>
              <a:off x="6079203" y="9856646"/>
              <a:ext cx="8992613" cy="585032"/>
            </a:xfrm>
            <a:prstGeom prst="rect">
              <a:avLst/>
            </a:prstGeom>
          </p:spPr>
          <p:txBody>
            <a:bodyPr lIns="0" tIns="0" rIns="0" bIns="0" rtlCol="0" anchor="t">
              <a:spAutoFit/>
            </a:bodyPr>
            <a:lstStyle/>
            <a:p>
              <a:pPr algn="ctr">
                <a:lnSpc>
                  <a:spcPts val="3716"/>
                </a:lnSpc>
                <a:spcBef>
                  <a:spcPct val="0"/>
                </a:spcBef>
              </a:pPr>
              <a:r>
                <a:rPr lang="en-US" sz="2654" b="1" spc="26">
                  <a:solidFill>
                    <a:srgbClr val="FFF418"/>
                  </a:solidFill>
                  <a:latin typeface="Roboto Condensed Bold"/>
                  <a:ea typeface="Roboto Condensed Bold"/>
                  <a:cs typeface="Roboto Condensed Bold"/>
                  <a:sym typeface="Roboto Condensed Bold"/>
                </a:rPr>
                <a:t>QUẢNG BÁ HÌNH ẢNH VIỆT NAM HIỆU QUẢ HƠN</a:t>
              </a:r>
            </a:p>
          </p:txBody>
        </p:sp>
        <p:sp>
          <p:nvSpPr>
            <p:cNvPr id="28" name="TextBox 28"/>
            <p:cNvSpPr txBox="1"/>
            <p:nvPr/>
          </p:nvSpPr>
          <p:spPr>
            <a:xfrm>
              <a:off x="6079203" y="10445351"/>
              <a:ext cx="8992613" cy="510553"/>
            </a:xfrm>
            <a:prstGeom prst="rect">
              <a:avLst/>
            </a:prstGeom>
          </p:spPr>
          <p:txBody>
            <a:bodyPr lIns="0" tIns="0" rIns="0" bIns="0" rtlCol="0" anchor="t">
              <a:spAutoFit/>
            </a:bodyPr>
            <a:lstStyle/>
            <a:p>
              <a:pPr algn="ctr">
                <a:lnSpc>
                  <a:spcPts val="3250"/>
                </a:lnSpc>
                <a:spcBef>
                  <a:spcPct val="0"/>
                </a:spcBef>
              </a:pPr>
              <a:r>
                <a:rPr lang="en-US" sz="2322" b="1" spc="23">
                  <a:solidFill>
                    <a:srgbClr val="FFFFFF"/>
                  </a:solidFill>
                  <a:latin typeface="Roboto Condensed Bold"/>
                  <a:ea typeface="Roboto Condensed Bold"/>
                  <a:cs typeface="Roboto Condensed Bold"/>
                  <a:sym typeface="Roboto Condensed Bold"/>
                </a:rPr>
                <a:t>NÂNG CAO VỊ THẾ VIỆT NAM TRÊN TRƯỜNG QUỐC TẾ</a:t>
              </a:r>
            </a:p>
          </p:txBody>
        </p:sp>
      </p:grpSp>
      <p:grpSp>
        <p:nvGrpSpPr>
          <p:cNvPr id="29" name="Group 29"/>
          <p:cNvGrpSpPr/>
          <p:nvPr/>
        </p:nvGrpSpPr>
        <p:grpSpPr>
          <a:xfrm>
            <a:off x="16698626" y="472575"/>
            <a:ext cx="641254" cy="484209"/>
            <a:chOff x="0" y="0"/>
            <a:chExt cx="168890" cy="127528"/>
          </a:xfrm>
        </p:grpSpPr>
        <p:sp>
          <p:nvSpPr>
            <p:cNvPr id="30" name="Freeform 30"/>
            <p:cNvSpPr/>
            <p:nvPr/>
          </p:nvSpPr>
          <p:spPr>
            <a:xfrm>
              <a:off x="0" y="0"/>
              <a:ext cx="168890" cy="127528"/>
            </a:xfrm>
            <a:custGeom>
              <a:avLst/>
              <a:gdLst/>
              <a:ahLst/>
              <a:cxnLst/>
              <a:rect l="l" t="t" r="r" b="b"/>
              <a:pathLst>
                <a:path w="168890" h="127528">
                  <a:moveTo>
                    <a:pt x="63764" y="0"/>
                  </a:moveTo>
                  <a:lnTo>
                    <a:pt x="105126" y="0"/>
                  </a:lnTo>
                  <a:cubicBezTo>
                    <a:pt x="122037" y="0"/>
                    <a:pt x="138256" y="6718"/>
                    <a:pt x="150214" y="18676"/>
                  </a:cubicBezTo>
                  <a:cubicBezTo>
                    <a:pt x="162172" y="30634"/>
                    <a:pt x="168890" y="46853"/>
                    <a:pt x="168890" y="63764"/>
                  </a:cubicBezTo>
                  <a:lnTo>
                    <a:pt x="168890" y="63764"/>
                  </a:lnTo>
                  <a:cubicBezTo>
                    <a:pt x="168890" y="80675"/>
                    <a:pt x="162172" y="96894"/>
                    <a:pt x="150214" y="108852"/>
                  </a:cubicBezTo>
                  <a:cubicBezTo>
                    <a:pt x="138256" y="120810"/>
                    <a:pt x="122037" y="127528"/>
                    <a:pt x="105126" y="127528"/>
                  </a:cubicBezTo>
                  <a:lnTo>
                    <a:pt x="63764" y="127528"/>
                  </a:lnTo>
                  <a:cubicBezTo>
                    <a:pt x="46853" y="127528"/>
                    <a:pt x="30634" y="120810"/>
                    <a:pt x="18676" y="108852"/>
                  </a:cubicBezTo>
                  <a:cubicBezTo>
                    <a:pt x="6718" y="96894"/>
                    <a:pt x="0" y="80675"/>
                    <a:pt x="0" y="63764"/>
                  </a:cubicBezTo>
                  <a:lnTo>
                    <a:pt x="0" y="63764"/>
                  </a:lnTo>
                  <a:cubicBezTo>
                    <a:pt x="0" y="46853"/>
                    <a:pt x="6718" y="30634"/>
                    <a:pt x="18676" y="18676"/>
                  </a:cubicBezTo>
                  <a:cubicBezTo>
                    <a:pt x="30634" y="6718"/>
                    <a:pt x="46853" y="0"/>
                    <a:pt x="63764" y="0"/>
                  </a:cubicBezTo>
                  <a:close/>
                </a:path>
              </a:pathLst>
            </a:custGeom>
            <a:solidFill>
              <a:srgbClr val="0077FC"/>
            </a:solidFill>
            <a:ln cap="rnd">
              <a:noFill/>
              <a:prstDash val="solid"/>
              <a:round/>
            </a:ln>
          </p:spPr>
        </p:sp>
        <p:sp>
          <p:nvSpPr>
            <p:cNvPr id="31" name="TextBox 31"/>
            <p:cNvSpPr txBox="1"/>
            <p:nvPr/>
          </p:nvSpPr>
          <p:spPr>
            <a:xfrm>
              <a:off x="0" y="-38100"/>
              <a:ext cx="168890" cy="165628"/>
            </a:xfrm>
            <a:prstGeom prst="rect">
              <a:avLst/>
            </a:prstGeom>
          </p:spPr>
          <p:txBody>
            <a:bodyPr lIns="50800" tIns="50800" rIns="50800" bIns="50800" rtlCol="0" anchor="ctr"/>
            <a:lstStyle/>
            <a:p>
              <a:pPr algn="ctr">
                <a:lnSpc>
                  <a:spcPts val="2520"/>
                </a:lnSpc>
              </a:pPr>
              <a:endParaRPr/>
            </a:p>
          </p:txBody>
        </p:sp>
      </p:grpSp>
      <p:sp>
        <p:nvSpPr>
          <p:cNvPr id="32" name="Freeform 32"/>
          <p:cNvSpPr/>
          <p:nvPr/>
        </p:nvSpPr>
        <p:spPr>
          <a:xfrm flipH="1">
            <a:off x="16867220" y="593606"/>
            <a:ext cx="304067" cy="242148"/>
          </a:xfrm>
          <a:custGeom>
            <a:avLst/>
            <a:gdLst/>
            <a:ahLst/>
            <a:cxnLst/>
            <a:rect l="l" t="t" r="r" b="b"/>
            <a:pathLst>
              <a:path w="304067" h="242148">
                <a:moveTo>
                  <a:pt x="304066" y="0"/>
                </a:moveTo>
                <a:lnTo>
                  <a:pt x="0" y="0"/>
                </a:lnTo>
                <a:lnTo>
                  <a:pt x="0" y="242147"/>
                </a:lnTo>
                <a:lnTo>
                  <a:pt x="304066" y="242147"/>
                </a:lnTo>
                <a:lnTo>
                  <a:pt x="304066"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3" name="Group 33"/>
          <p:cNvGrpSpPr/>
          <p:nvPr/>
        </p:nvGrpSpPr>
        <p:grpSpPr>
          <a:xfrm>
            <a:off x="1028700" y="380309"/>
            <a:ext cx="3170806" cy="576475"/>
            <a:chOff x="0" y="0"/>
            <a:chExt cx="4227742" cy="768634"/>
          </a:xfrm>
        </p:grpSpPr>
        <p:sp>
          <p:nvSpPr>
            <p:cNvPr id="34" name="Freeform 34"/>
            <p:cNvSpPr/>
            <p:nvPr/>
          </p:nvSpPr>
          <p:spPr>
            <a:xfrm>
              <a:off x="0" y="301045"/>
              <a:ext cx="1558630" cy="467589"/>
            </a:xfrm>
            <a:custGeom>
              <a:avLst/>
              <a:gdLst/>
              <a:ahLst/>
              <a:cxnLst/>
              <a:rect l="l" t="t" r="r" b="b"/>
              <a:pathLst>
                <a:path w="1558630" h="467589">
                  <a:moveTo>
                    <a:pt x="0" y="0"/>
                  </a:moveTo>
                  <a:lnTo>
                    <a:pt x="1558630" y="0"/>
                  </a:lnTo>
                  <a:lnTo>
                    <a:pt x="1558630" y="467589"/>
                  </a:lnTo>
                  <a:lnTo>
                    <a:pt x="0" y="467589"/>
                  </a:lnTo>
                  <a:lnTo>
                    <a:pt x="0" y="0"/>
                  </a:lnTo>
                  <a:close/>
                </a:path>
              </a:pathLst>
            </a:custGeom>
            <a:blipFill>
              <a:blip r:embed="rId5"/>
              <a:stretch>
                <a:fillRect/>
              </a:stretch>
            </a:blipFill>
          </p:spPr>
        </p:sp>
        <p:sp>
          <p:nvSpPr>
            <p:cNvPr id="35" name="Freeform 35"/>
            <p:cNvSpPr/>
            <p:nvPr/>
          </p:nvSpPr>
          <p:spPr>
            <a:xfrm>
              <a:off x="1690023" y="0"/>
              <a:ext cx="2537719" cy="724098"/>
            </a:xfrm>
            <a:custGeom>
              <a:avLst/>
              <a:gdLst/>
              <a:ahLst/>
              <a:cxnLst/>
              <a:rect l="l" t="t" r="r" b="b"/>
              <a:pathLst>
                <a:path w="2537719" h="724098">
                  <a:moveTo>
                    <a:pt x="0" y="0"/>
                  </a:moveTo>
                  <a:lnTo>
                    <a:pt x="2537719" y="0"/>
                  </a:lnTo>
                  <a:lnTo>
                    <a:pt x="2537719" y="724098"/>
                  </a:lnTo>
                  <a:lnTo>
                    <a:pt x="0" y="724098"/>
                  </a:lnTo>
                  <a:lnTo>
                    <a:pt x="0" y="0"/>
                  </a:lnTo>
                  <a:close/>
                </a:path>
              </a:pathLst>
            </a:custGeom>
            <a:blipFill>
              <a:blip r:embed="rId6"/>
              <a:stretch>
                <a:fillRect t="-6939" r="-3243" b="-73976"/>
              </a:stretch>
            </a:blipFill>
          </p:spPr>
        </p:sp>
        <p:sp>
          <p:nvSpPr>
            <p:cNvPr id="36" name="AutoShape 36"/>
            <p:cNvSpPr/>
            <p:nvPr/>
          </p:nvSpPr>
          <p:spPr>
            <a:xfrm flipV="1">
              <a:off x="1690023" y="244376"/>
              <a:ext cx="0" cy="524258"/>
            </a:xfrm>
            <a:prstGeom prst="line">
              <a:avLst/>
            </a:prstGeom>
            <a:ln w="19300" cap="flat">
              <a:solidFill>
                <a:srgbClr val="FFFFFF"/>
              </a:solidFill>
              <a:prstDash val="solid"/>
              <a:headEnd type="none" w="sm" len="sm"/>
              <a:tailEnd type="none" w="sm" len="sm"/>
            </a:ln>
          </p:spPr>
        </p:sp>
      </p:grpSp>
      <p:sp>
        <p:nvSpPr>
          <p:cNvPr id="37" name="TextBox 37"/>
          <p:cNvSpPr txBox="1"/>
          <p:nvPr/>
        </p:nvSpPr>
        <p:spPr>
          <a:xfrm>
            <a:off x="7555152" y="490496"/>
            <a:ext cx="3177695" cy="757191"/>
          </a:xfrm>
          <a:prstGeom prst="rect">
            <a:avLst/>
          </a:prstGeom>
        </p:spPr>
        <p:txBody>
          <a:bodyPr lIns="0" tIns="0" rIns="0" bIns="0" rtlCol="0" anchor="t">
            <a:spAutoFit/>
          </a:bodyPr>
          <a:lstStyle/>
          <a:p>
            <a:pPr algn="l">
              <a:lnSpc>
                <a:spcPts val="5703"/>
              </a:lnSpc>
            </a:pPr>
            <a:r>
              <a:rPr lang="en-US" sz="5431" b="1">
                <a:solidFill>
                  <a:srgbClr val="F5F5F5"/>
                </a:solidFill>
                <a:latin typeface="Roboto Condensed Bold"/>
                <a:ea typeface="Roboto Condensed Bold"/>
                <a:cs typeface="Roboto Condensed Bold"/>
                <a:sym typeface="Roboto Condensed Bold"/>
              </a:rPr>
              <a:t>DỮ LIỆU SỐ</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2034</Words>
  <Application>Microsoft Office PowerPoint</Application>
  <PresentationFormat>Custom</PresentationFormat>
  <Paragraphs>207</Paragraphs>
  <Slides>29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Bricolage Grotesque Bold</vt:lpstr>
      <vt:lpstr>Playfair Display</vt:lpstr>
      <vt:lpstr>Neue Montreal</vt:lpstr>
      <vt:lpstr>Times New Roman</vt:lpstr>
      <vt:lpstr>Roboto Condensed Italics</vt:lpstr>
      <vt:lpstr>Anton</vt:lpstr>
      <vt:lpstr>Calibri</vt:lpstr>
      <vt:lpstr>Roboto Condensed</vt:lpstr>
      <vt:lpstr>Playfair Display Medium</vt:lpstr>
      <vt:lpstr>Canva Sans</vt:lpstr>
      <vt:lpstr>Arial</vt:lpstr>
      <vt:lpstr>Canva Sans Bold</vt:lpstr>
      <vt:lpstr>Roboto Condensed Bold</vt:lpstr>
      <vt:lpstr>Neue Montreal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DỮ LIỆU SỐ VÀ BÁO CHÍ ĐA NGÔN NGỮ</dc:title>
  <dc:creator>TTXVN</dc:creator>
  <cp:lastModifiedBy>TTXVN</cp:lastModifiedBy>
  <cp:revision>9</cp:revision>
  <dcterms:created xsi:type="dcterms:W3CDTF">2006-08-16T00:00:00Z</dcterms:created>
  <dcterms:modified xsi:type="dcterms:W3CDTF">2026-06-16T09:56:24Z</dcterms:modified>
  <dc:identifier>DAHL4O3bEQw</dc:identifier>
</cp:coreProperties>
</file>