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14" d="100"/>
          <a:sy n="114" d="100"/>
        </p:scale>
        <p:origin x="43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07630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CÂU CHUYỆN ĐIỂM NHẤN MỞ ĐẦU (~2 phút):
Kính thưa quý vị, cho phép tôi bắt đầu bằng một hình ảnh của ngày hôm qua. Tại Hội nghị thượng đỉnh G7 ở Évian (Pháp), bên cạnh nguyên thủ của bảy nền kinh tế hàng đầu thế giới, người ta thấy lãnh đạo của hơn một chục doanh nghiệp trí tuệ nhân tạo lớn nhất — OpenAI, Google DeepMind, Anthropic, Mistral và nhiều hãng khác — được mời ngồi vào bàn nghị sự, trao đổi như những đối tác NGANG HÀNG về chủ đề “triển khai AI an toàn, nhanh và hiệu quả”.
Một chi tiết nhỏ nhưng nói lên rất nhiều: trong kỷ nguyên số, ai nắm công nghệ thông tin và khả năng tạo ra, lan truyền nội dung đã trở thành một thế lực địa chính trị thực sự — ngồi cùng bàn với các nguyên thủ.
Điều đó đặt ra câu hỏi trực tiếp cho những người làm báo chúng ta: khi thông tin có thể được tạo ra và bóp méo ở quy mô, tốc độ chưa từng có, vai trò của báo chí cách mạng Việt Nam là gì? Tôi cho rằng nó càng thiết yếu hơn bao giờ hết — bởi giữa biển thông tin ấy, điều công chúng trong nước và quốc tế khao khát nhất là một nguồn tin đáng tin cậy, có thẩm quyền và có bản lĩnh.
Từ những năm công tác ở Argentina và Mỹ Latinh, điều tôi trăn trở nhất không phải là bạn bè quốc tế nghĩ xấu về Việt Nam, mà là họ chưa được cung cấp đầy đủ, cập nhật và hấp dẫn về một Việt Nam hiện đại, đổi mới. Trong khoảng trống ấy: ai kể chuyện trước, người đó định hình nhận thức. Và trong kỷ nguyên số, khoảng trống ấy được lấp đầy nhanh hơn bao giờ hết — nếu không phải bằng tiếng nói của chúng ta, thì bằng tiếng nói của người khác.</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Khung của toàn bài: hai nhiệm vụ song hành như hai chân của một bước đi — một bên phòng vệ, một bên định vị. Chủ thể trung tâm: báo chí cách mạng Việt Nam.
CÂU CHUYỆN ĐIỂM NHẤN (~2 phút): Một ví dụ rất cụ thể về “ai kể chuyện trước”. Khi một thông tin sai lệch về Việt Nam xuất hiện trên báo nước ngoài, nếu ta im lặng chờ đính chính thì nó đã kịp lan đi và đóng đinh trong nhận thức người đọc. Nhưng nếu báo chí chính thống đi trước — cung cấp thông tin đầy đủ, hấp dẫn, đúng lúc — thì các luận điệu sai trái không còn đất gieo rắc. Trong kỷ nguyên số, khi một dòng tin có thể đi vòng quanh thế giới trong vài giờ, thế chủ động ấy quyết định ai là người định hình nhận thức.</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Định vị đúng vị thế đất nước trước khi nói về nhiệm vụ báo chí. Chốt bằng tinh thần “chọn lọc dẫn dắt”.
CÂU CHUYỆN ĐIỂM NHẤN (~2,5 phút): Xin kể một câu chuyện về cách thế giới nhìn nhận vị thế của chúng ta. Mùa thu năm 2024, Trung tâm Belfer thuộc Trường Kennedy, Đại học Harvard — một trong những trung tâm nghiên cứu chính sách đối ngoại uy tín nhất thế giới — khởi động dự án lớn mang tên “Các quốc gia tầm trung” (Middle Powers Project). Giữa gần 200 quốc gia, họ chọn ra vẻn vẹn 13 nước để nghiên cứu sâu như những thế lực đang nổi lên, định hình lại trật tự thế giới bên cạnh hai siêu cường Mỹ và Trung Quốc — trong đó có Brazil, Ấn Độ, Indonesia, Saudi Arabia, Thổ Nhĩ Kỳ… và Việt Nam.
Điều đáng chú ý: công trình về Việt Nam mang tựa đề “Cân bằng mà không liên minh” (Balancing Without Allying) — gần như trùng khít với tinh thần “đa liên kết mà không liên minh”, “ngoại giao cây tre” mà chúng ta vẫn nói. Họ mô tả Việt Nam là quốc gia theo đuổi tự chủ chiến lược và hội nhập sâu, từ chối chọn phe nhị nguyên; sau nửa thế kỷ thống nhất và gần bốn thập kỷ Đổi mới, đang đứng trước một thời điểm bản lề.
Tôi kể câu chuyện này không phải để chúng ta tự hài lòng, mà để nói một điều: vị thế “quốc gia tầm trung” của Việt Nam không còn là điều ta tự nhận — nó đã được giới học giả và hoạch định chính sách hàng đầu thế giới ghi nhận, nghiên cứu nghiêm túc. Khi câu chuyện về vị thế của ta đã nằm sẵn trên bàn của họ, câu hỏi cho báo chí là: ai sẽ kể tiếp câu chuyện ấy — chúng ta, hay để người khác kể thay? Đó chính là lý do báo chí cần chuyển từ thế “không chọn bên” sang “chọn lọc dẫn dắt”.</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 phương diện của “bảo vệ” trong bối cảnh mới — đi từ chủ quyền, sang kinh tế, sang nền tảng tư tưởng.
CÂU CHUYỆN ĐIỂM NHẤN (~2,5 phút): Từ thực tiễn ngoại giao, tôi xin chia sẻ một điều đã thấm thía. Ở nhiều địa bàn xa xôi, một bài báo bằng tiếng bản địa, đăng đúng nơi và đúng lúc, có sức nặng không kém một công hàm chính thức. Khi hàng hóa Việt Nam gặp rào cản thương mại, hay khi một doanh nghiệp của ta vướng một vụ việc truyền thông bất lợi, chính báo chí là “tuyến đầu mềm” góp phần xử lý khủng hoảng và giữ vững niềm tin của đối tác. Một hình ảnh quốc gia ổn định, minh bạch không phải là chuyện hình thức — nó là một tài sản kinh tế thật sự, ảnh hưởng trực tiếp tới đầu tư, xuất khẩu và xếp hạng tín nhiệm.</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Không gian rộng lớn nhất để báo chí phát huy vai trò. Bốn chuyển đổi trong cách tiếp cận.
CÂU CHUYỆN ĐIỂM NHẤN (~3 phút): Nhưng xin nói thẳng một điều: mọi loại hình, mọi nền tảng cũng chỉ là phương tiện — linh hồn của một câu chuyện hấp dẫn vẫn nằm ở người kể, ở chính nhà báo, phóng viên. Trong kỷ nguyên số, khi thông tin tràn ngập mạng xã hội, ai cũng có thể sao chép, ai cũng có thể giật tít, thì thứ phân biệt một sản phẩm báo chí thực thụ với muôn vàn nội dung đại trà chính là chiều sâu và tư duy độc lập của người viết.
Mà chiều sâu ấy không tự nhiên mà có. Nó đến từ việc chịu khó dành thời gian để đọc — đọc sách, đọc báo giấy, đọc những thứ đòi hỏi sự tập trung và suy ngẫm, chứ không chỉ lướt những dòng tin ngắn trên màn hình. Tôi để ý một chi tiết nhỏ: ở các hãng thông tấn lớn trên thế giới, khi một phóng viên hay nhà bình luận xuất hiện để phân tích một vấn đề, phía sau họ gần như bao giờ cũng là một tủ sách giấy đồ sộ. Đó không phải ngẫu nhiên hay để trang trí — đó là một tuyên ngôn thầm lặng: tiếng nói này được bảo chứng bằng tri thức, bằng sự đọc, bằng chiều sâu.
Vì vậy, đầu tư cho báo chí trước hết là đầu tư cho con người: cho những nhà báo có nền tảng văn hóa dày, tư duy độc lập, đủ bản lĩnh để tạo ra sản phẩm không đại trà, có sức hút riêng. Một câu chuyện hay về Việt Nam — kể bằng tiếng bản địa, như tiếng Tây Ban Nha ở Mỹ Latinh nơi tôi từng công tác — chỉ thực sự chạm tới trái tim công chúng khi đứng sau nó là một người kể có chiều sâu.</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Phần đóng góp riêng từ kinh nghiệm đại sứ: quan hệ cộng sinh báo chí – cơ quan đại diện.
CÂU CHUYỆN ĐIỂM NHẤN &amp; KẾT (~2,5–3 phút): Sinh thời, Bác Hồ dạy: thực lực như cái chiêng, ngoại giao như cái tiếng; chiêng có tốt thì tiếng mới vang xa. Báo chí đối ngoại chính là một phần của “cái tiếng” làm cho thực lực đất nước vang xa. Ở những địa bàn xa như Mỹ Latinh, nơi thông tin về Việt Nam còn mỏng, một bài viết tốt bằng tiếng bản địa, được cơ quan đại diện kết nối đăng đúng nơi, có sức lan tỏa rất đáng kể.
Tôi xin khép lại bằng một hình ảnh. Trở lại bàn tiệc G7 hôm qua: thế giới đang bước vào một kỷ nguyên mà thông tin và công nghệ định hình quyền lực. Trong kỷ nguyên ấy, mỗi sản phẩm báo chí đối ngoại — một bài viết, một thước phim, một podcast — là một “đại sứ thầm lặng” ngày đêm làm việc cho đất nước ở khắp năm châu, kể cả khi chúng ta đang ngủ. Xây dựng một nền báo chí mạnh, hiện đại và bản lĩnh chính là xây dựng một đội ngũ đại sứ như thế. Xin trân trọng cảm ơn.</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media/image8.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5E1212"/>
        </a:solidFill>
        <a:effectLst/>
      </p:bgPr>
    </p:bg>
    <p:spTree>
      <p:nvGrpSpPr>
        <p:cNvPr id="1" name=""/>
        <p:cNvGrpSpPr/>
        <p:nvPr/>
      </p:nvGrpSpPr>
      <p:grpSpPr>
        <a:xfrm>
          <a:off x="0" y="0"/>
          <a:ext cx="0" cy="0"/>
          <a:chOff x="0" y="0"/>
          <a:chExt cx="0" cy="0"/>
        </a:xfrm>
      </p:grpSpPr>
      <p:sp>
        <p:nvSpPr>
          <p:cNvPr id="2" name="Shape 0"/>
          <p:cNvSpPr/>
          <p:nvPr/>
        </p:nvSpPr>
        <p:spPr>
          <a:xfrm>
            <a:off x="0" y="0"/>
            <a:ext cx="12188952" cy="1828800"/>
          </a:xfrm>
          <a:prstGeom prst="rect">
            <a:avLst/>
          </a:prstGeom>
          <a:solidFill>
            <a:srgbClr val="401010"/>
          </a:solidFill>
          <a:ln/>
        </p:spPr>
      </p:sp>
      <p:sp>
        <p:nvSpPr>
          <p:cNvPr id="3" name="Shape 1"/>
          <p:cNvSpPr/>
          <p:nvPr/>
        </p:nvSpPr>
        <p:spPr>
          <a:xfrm>
            <a:off x="0" y="5394960"/>
            <a:ext cx="12188952" cy="1463040"/>
          </a:xfrm>
          <a:prstGeom prst="rect">
            <a:avLst/>
          </a:prstGeom>
          <a:solidFill>
            <a:srgbClr val="401010"/>
          </a:solidFill>
          <a:ln/>
        </p:spPr>
      </p:sp>
      <p:sp>
        <p:nvSpPr>
          <p:cNvPr id="4" name="Text 2"/>
          <p:cNvSpPr/>
          <p:nvPr/>
        </p:nvSpPr>
        <p:spPr>
          <a:xfrm>
            <a:off x="777240" y="640080"/>
            <a:ext cx="640080" cy="640080"/>
          </a:xfrm>
          <a:prstGeom prst="rect">
            <a:avLst/>
          </a:prstGeom>
          <a:noFill/>
          <a:ln/>
        </p:spPr>
        <p:txBody>
          <a:bodyPr wrap="square" lIns="0" tIns="0" rIns="0" bIns="0" rtlCol="0" anchor="ctr"/>
          <a:lstStyle/>
          <a:p>
            <a:pPr marL="0" indent="0" algn="ctr">
              <a:buNone/>
            </a:pPr>
            <a:r>
              <a:rPr lang="en-US" sz="2800" dirty="0">
                <a:solidFill>
                  <a:srgbClr val="C8A04B"/>
                </a:solidFill>
                <a:latin typeface="Calibri" pitchFamily="34" charset="0"/>
                <a:ea typeface="Calibri" pitchFamily="34" charset="-122"/>
                <a:cs typeface="Calibri" pitchFamily="34" charset="-120"/>
              </a:rPr>
              <a:t>★</a:t>
            </a:r>
            <a:endParaRPr lang="en-US" sz="2800" dirty="0"/>
          </a:p>
        </p:txBody>
      </p:sp>
      <p:sp>
        <p:nvSpPr>
          <p:cNvPr id="5" name="Text 3"/>
          <p:cNvSpPr/>
          <p:nvPr/>
        </p:nvSpPr>
        <p:spPr>
          <a:xfrm>
            <a:off x="1417320" y="658368"/>
            <a:ext cx="10058400" cy="502920"/>
          </a:xfrm>
          <a:prstGeom prst="rect">
            <a:avLst/>
          </a:prstGeom>
          <a:noFill/>
          <a:ln/>
        </p:spPr>
        <p:txBody>
          <a:bodyPr wrap="square" lIns="0" tIns="0" rIns="0" bIns="0" rtlCol="0" anchor="ctr"/>
          <a:lstStyle/>
          <a:p>
            <a:pPr marL="0" indent="0" algn="l">
              <a:buNone/>
            </a:pPr>
            <a:r>
              <a:rPr lang="en-US" sz="1500" b="1" kern="0" spc="300" dirty="0">
                <a:solidFill>
                  <a:srgbClr val="D9B85F"/>
                </a:solidFill>
                <a:latin typeface="Calibri" pitchFamily="34" charset="0"/>
                <a:ea typeface="Calibri" pitchFamily="34" charset="-122"/>
                <a:cs typeface="Calibri" pitchFamily="34" charset="-120"/>
              </a:rPr>
              <a:t>DIỄN ĐÀN BÁO CHÍ TOÀN QUỐC 2026  ·  PHIÊN I</a:t>
            </a:r>
            <a:endParaRPr lang="en-US" sz="1500" dirty="0"/>
          </a:p>
        </p:txBody>
      </p:sp>
      <p:sp>
        <p:nvSpPr>
          <p:cNvPr id="6" name="Text 4"/>
          <p:cNvSpPr/>
          <p:nvPr/>
        </p:nvSpPr>
        <p:spPr>
          <a:xfrm>
            <a:off x="777240" y="2057400"/>
            <a:ext cx="10607040" cy="2468880"/>
          </a:xfrm>
          <a:prstGeom prst="rect">
            <a:avLst/>
          </a:prstGeom>
          <a:noFill/>
          <a:ln/>
        </p:spPr>
        <p:txBody>
          <a:bodyPr wrap="square" rtlCol="0" anchor="ctr"/>
          <a:lstStyle/>
          <a:p>
            <a:pPr marL="0" indent="0" algn="l">
              <a:lnSpc>
                <a:spcPct val="108000"/>
              </a:lnSpc>
              <a:buNone/>
            </a:pPr>
            <a:r>
              <a:rPr lang="en-US" sz="3500" b="1" dirty="0">
                <a:solidFill>
                  <a:srgbClr val="FFFFFF"/>
                </a:solidFill>
                <a:latin typeface="Cambria" pitchFamily="34" charset="0"/>
                <a:ea typeface="Cambria" pitchFamily="34" charset="-122"/>
                <a:cs typeface="Cambria" pitchFamily="34" charset="-120"/>
              </a:rPr>
              <a:t>BÁO CHÍ GÓP PHẦN BẢO VỆ LỢI ÍCH</a:t>
            </a:r>
            <a:endParaRPr lang="en-US" sz="3500" dirty="0"/>
          </a:p>
          <a:p>
            <a:pPr marL="0" indent="0" algn="l">
              <a:lnSpc>
                <a:spcPct val="108000"/>
              </a:lnSpc>
              <a:buNone/>
            </a:pPr>
            <a:r>
              <a:rPr lang="en-US" sz="3500" b="1" dirty="0">
                <a:solidFill>
                  <a:srgbClr val="FFFFFF"/>
                </a:solidFill>
                <a:latin typeface="Cambria" pitchFamily="34" charset="0"/>
                <a:ea typeface="Cambria" pitchFamily="34" charset="-122"/>
                <a:cs typeface="Cambria" pitchFamily="34" charset="-120"/>
              </a:rPr>
              <a:t>VÀ XÁC LẬP VỊ THẾ MỚI CỦA VIỆT NAM</a:t>
            </a:r>
            <a:endParaRPr lang="en-US" sz="3500" dirty="0"/>
          </a:p>
          <a:p>
            <a:pPr marL="0" indent="0" algn="l">
              <a:lnSpc>
                <a:spcPct val="108000"/>
              </a:lnSpc>
              <a:buNone/>
            </a:pPr>
            <a:r>
              <a:rPr lang="en-US" sz="3500" b="1" dirty="0">
                <a:solidFill>
                  <a:srgbClr val="FFFFFF"/>
                </a:solidFill>
                <a:latin typeface="Cambria" pitchFamily="34" charset="0"/>
                <a:ea typeface="Cambria" pitchFamily="34" charset="-122"/>
                <a:cs typeface="Cambria" pitchFamily="34" charset="-120"/>
              </a:rPr>
              <a:t>TRÊN TRƯỜNG QUỐC TẾ</a:t>
            </a:r>
            <a:endParaRPr lang="en-US" sz="3500" dirty="0"/>
          </a:p>
        </p:txBody>
      </p:sp>
      <p:sp>
        <p:nvSpPr>
          <p:cNvPr id="7" name="Shape 5"/>
          <p:cNvSpPr/>
          <p:nvPr/>
        </p:nvSpPr>
        <p:spPr>
          <a:xfrm>
            <a:off x="822960" y="4709160"/>
            <a:ext cx="2377440" cy="0"/>
          </a:xfrm>
          <a:prstGeom prst="line">
            <a:avLst/>
          </a:prstGeom>
          <a:noFill/>
          <a:ln w="28575">
            <a:solidFill>
              <a:srgbClr val="C8A04B"/>
            </a:solidFill>
            <a:prstDash val="solid"/>
          </a:ln>
        </p:spPr>
      </p:sp>
      <p:sp>
        <p:nvSpPr>
          <p:cNvPr id="8" name="Text 6"/>
          <p:cNvSpPr/>
          <p:nvPr/>
        </p:nvSpPr>
        <p:spPr>
          <a:xfrm>
            <a:off x="777240" y="4983480"/>
            <a:ext cx="10607040" cy="548640"/>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Dương Quốc Thanh</a:t>
            </a:r>
            <a:r>
              <a:rPr lang="en-US" sz="1500" dirty="0">
                <a:solidFill>
                  <a:srgbClr val="E6CFCF"/>
                </a:solidFill>
                <a:latin typeface="Calibri" pitchFamily="34" charset="0"/>
                <a:ea typeface="Calibri" pitchFamily="34" charset="-122"/>
                <a:cs typeface="Calibri" pitchFamily="34" charset="-120"/>
              </a:rPr>
              <a:t>   —   nguyên Đại sứ Việt Nam tại Argentina, kiêm nhiệm Uruguay và Paraguay</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777240" y="502920"/>
            <a:ext cx="1097280" cy="640080"/>
          </a:xfrm>
          <a:prstGeom prst="rect">
            <a:avLst/>
          </a:prstGeom>
          <a:noFill/>
          <a:ln/>
        </p:spPr>
        <p:txBody>
          <a:bodyPr wrap="square" lIns="0" tIns="0" rIns="0" bIns="0" rtlCol="0" anchor="ctr"/>
          <a:lstStyle/>
          <a:p>
            <a:pPr marL="0" indent="0">
              <a:buNone/>
            </a:pPr>
            <a:r>
              <a:rPr lang="en-US" sz="3000" b="1" dirty="0">
                <a:solidFill>
                  <a:srgbClr val="C8A04B"/>
                </a:solidFill>
                <a:latin typeface="Cambria" pitchFamily="34" charset="0"/>
                <a:ea typeface="Cambria" pitchFamily="34" charset="-122"/>
                <a:cs typeface="Cambria" pitchFamily="34" charset="-120"/>
              </a:rPr>
              <a:t>01</a:t>
            </a:r>
            <a:endParaRPr lang="en-US" sz="3000" dirty="0"/>
          </a:p>
        </p:txBody>
      </p:sp>
      <p:sp>
        <p:nvSpPr>
          <p:cNvPr id="3" name="Text 1"/>
          <p:cNvSpPr/>
          <p:nvPr/>
        </p:nvSpPr>
        <p:spPr>
          <a:xfrm>
            <a:off x="1554480" y="502920"/>
            <a:ext cx="9875520" cy="640080"/>
          </a:xfrm>
          <a:prstGeom prst="rect">
            <a:avLst/>
          </a:prstGeom>
          <a:noFill/>
          <a:ln/>
        </p:spPr>
        <p:txBody>
          <a:bodyPr wrap="square" lIns="0" tIns="0" rIns="0" bIns="0" rtlCol="0" anchor="ctr"/>
          <a:lstStyle/>
          <a:p>
            <a:pPr marL="0" indent="0">
              <a:buNone/>
            </a:pPr>
            <a:r>
              <a:rPr lang="en-US" sz="3200" b="1" dirty="0">
                <a:solidFill>
                  <a:srgbClr val="9A1B1B"/>
                </a:solidFill>
                <a:latin typeface="Cambria" pitchFamily="34" charset="0"/>
                <a:ea typeface="Cambria" pitchFamily="34" charset="-122"/>
                <a:cs typeface="Cambria" pitchFamily="34" charset="-120"/>
              </a:rPr>
              <a:t>Đặt vấn đề</a:t>
            </a:r>
            <a:endParaRPr lang="en-US" sz="3200" dirty="0"/>
          </a:p>
        </p:txBody>
      </p:sp>
      <p:sp>
        <p:nvSpPr>
          <p:cNvPr id="4" name="Text 2"/>
          <p:cNvSpPr/>
          <p:nvPr/>
        </p:nvSpPr>
        <p:spPr>
          <a:xfrm>
            <a:off x="1572768" y="1115568"/>
            <a:ext cx="9875520" cy="457200"/>
          </a:xfrm>
          <a:prstGeom prst="rect">
            <a:avLst/>
          </a:prstGeom>
          <a:noFill/>
          <a:ln/>
        </p:spPr>
        <p:txBody>
          <a:bodyPr wrap="square" lIns="0" tIns="0" rIns="0" bIns="0" rtlCol="0" anchor="ctr"/>
          <a:lstStyle/>
          <a:p>
            <a:pPr marL="0" indent="0">
              <a:buNone/>
            </a:pPr>
            <a:r>
              <a:rPr lang="en-US" sz="1700" i="1" dirty="0">
                <a:solidFill>
                  <a:srgbClr val="6E6664"/>
                </a:solidFill>
                <a:latin typeface="Calibri" pitchFamily="34" charset="0"/>
                <a:ea typeface="Calibri" pitchFamily="34" charset="-122"/>
                <a:cs typeface="Calibri" pitchFamily="34" charset="-120"/>
              </a:rPr>
              <a:t>Ai kể chuyện trước, người đó định hình nhận thức</a:t>
            </a:r>
            <a:endParaRPr lang="en-US" sz="1700" dirty="0"/>
          </a:p>
        </p:txBody>
      </p:sp>
      <p:sp>
        <p:nvSpPr>
          <p:cNvPr id="5" name="Shape 3"/>
          <p:cNvSpPr/>
          <p:nvPr/>
        </p:nvSpPr>
        <p:spPr>
          <a:xfrm>
            <a:off x="777240" y="1828800"/>
            <a:ext cx="10634472" cy="1234440"/>
          </a:xfrm>
          <a:prstGeom prst="roundRect">
            <a:avLst>
              <a:gd name="adj" fmla="val 5926"/>
            </a:avLst>
          </a:prstGeom>
          <a:solidFill>
            <a:srgbClr val="FAF4EC"/>
          </a:solidFill>
          <a:ln w="12700">
            <a:solidFill>
              <a:srgbClr val="E4D9CC"/>
            </a:solidFill>
            <a:prstDash val="solid"/>
          </a:ln>
        </p:spPr>
      </p:sp>
      <p:pic>
        <p:nvPicPr>
          <p:cNvPr id="6" name="Image 0" descr="preencoded.png"/>
          <p:cNvPicPr>
            <a:picLocks noChangeAspect="1"/>
          </p:cNvPicPr>
          <p:nvPr/>
        </p:nvPicPr>
        <p:blipFill>
          <a:blip r:embed="rId3"/>
          <a:stretch>
            <a:fillRect/>
          </a:stretch>
        </p:blipFill>
        <p:spPr>
          <a:xfrm>
            <a:off x="1051560" y="2084832"/>
            <a:ext cx="457200" cy="457200"/>
          </a:xfrm>
          <a:prstGeom prst="rect">
            <a:avLst/>
          </a:prstGeom>
        </p:spPr>
      </p:pic>
      <p:sp>
        <p:nvSpPr>
          <p:cNvPr id="7" name="Text 4"/>
          <p:cNvSpPr/>
          <p:nvPr/>
        </p:nvSpPr>
        <p:spPr>
          <a:xfrm>
            <a:off x="1691640" y="1938528"/>
            <a:ext cx="9509760" cy="1005840"/>
          </a:xfrm>
          <a:prstGeom prst="rect">
            <a:avLst/>
          </a:prstGeom>
          <a:noFill/>
          <a:ln/>
        </p:spPr>
        <p:txBody>
          <a:bodyPr wrap="square" rtlCol="0" anchor="ctr"/>
          <a:lstStyle/>
          <a:p>
            <a:pPr marL="0" indent="0">
              <a:lnSpc>
                <a:spcPct val="105000"/>
              </a:lnSpc>
              <a:buNone/>
            </a:pPr>
            <a:r>
              <a:rPr lang="en-US" sz="1650" dirty="0">
                <a:solidFill>
                  <a:srgbClr val="232020"/>
                </a:solidFill>
                <a:latin typeface="Calibri" pitchFamily="34" charset="0"/>
                <a:ea typeface="Calibri" pitchFamily="34" charset="-122"/>
                <a:cs typeface="Calibri" pitchFamily="34" charset="-120"/>
              </a:rPr>
              <a:t>Nếu chúng ta không chủ động kể câu chuyện của mình, sẽ luôn có người khác kể thay — không phải lúc nào cũng đúng và thiện chí. Đã đến lúc báo chí Việt Nam không chỉ phản hồi bị động, mà chủ động đặt nghị trình.</a:t>
            </a:r>
            <a:endParaRPr lang="en-US" sz="1650" dirty="0"/>
          </a:p>
        </p:txBody>
      </p:sp>
      <p:sp>
        <p:nvSpPr>
          <p:cNvPr id="8" name="Shape 5"/>
          <p:cNvSpPr/>
          <p:nvPr/>
        </p:nvSpPr>
        <p:spPr>
          <a:xfrm>
            <a:off x="777240" y="3456432"/>
            <a:ext cx="5175504" cy="2148840"/>
          </a:xfrm>
          <a:prstGeom prst="roundRect">
            <a:avLst>
              <a:gd name="adj" fmla="val 3404"/>
            </a:avLst>
          </a:prstGeom>
          <a:solidFill>
            <a:srgbClr val="9A1B1B"/>
          </a:solidFill>
          <a:ln/>
          <a:effectLst>
            <a:outerShdw blurRad="88900" dist="38100" dir="5400000" algn="bl" rotWithShape="0">
              <a:srgbClr val="000000">
                <a:alpha val="12000"/>
              </a:srgbClr>
            </a:outerShdw>
          </a:effectLst>
        </p:spPr>
      </p:sp>
      <p:sp>
        <p:nvSpPr>
          <p:cNvPr id="9" name="Shape 6"/>
          <p:cNvSpPr/>
          <p:nvPr/>
        </p:nvSpPr>
        <p:spPr>
          <a:xfrm>
            <a:off x="1143000" y="3840480"/>
            <a:ext cx="841248" cy="841248"/>
          </a:xfrm>
          <a:prstGeom prst="ellipse">
            <a:avLst/>
          </a:prstGeom>
          <a:solidFill>
            <a:srgbClr val="5E1212"/>
          </a:solidFill>
          <a:ln/>
        </p:spPr>
      </p:sp>
      <p:pic>
        <p:nvPicPr>
          <p:cNvPr id="10" name="Image 1" descr="preencoded.png"/>
          <p:cNvPicPr>
            <a:picLocks noChangeAspect="1"/>
          </p:cNvPicPr>
          <p:nvPr/>
        </p:nvPicPr>
        <p:blipFill>
          <a:blip r:embed="rId4"/>
          <a:stretch>
            <a:fillRect/>
          </a:stretch>
        </p:blipFill>
        <p:spPr>
          <a:xfrm>
            <a:off x="1344168" y="4041648"/>
            <a:ext cx="438912" cy="438912"/>
          </a:xfrm>
          <a:prstGeom prst="rect">
            <a:avLst/>
          </a:prstGeom>
        </p:spPr>
      </p:pic>
      <p:sp>
        <p:nvSpPr>
          <p:cNvPr id="11" name="Text 7"/>
          <p:cNvSpPr/>
          <p:nvPr/>
        </p:nvSpPr>
        <p:spPr>
          <a:xfrm>
            <a:off x="2194560" y="3822192"/>
            <a:ext cx="3483864" cy="868680"/>
          </a:xfrm>
          <a:prstGeom prst="rect">
            <a:avLst/>
          </a:prstGeom>
          <a:noFill/>
          <a:ln/>
        </p:spPr>
        <p:txBody>
          <a:bodyPr wrap="square" rtlCol="0" anchor="ctr"/>
          <a:lstStyle/>
          <a:p>
            <a:pPr marL="0" indent="0">
              <a:buNone/>
            </a:pPr>
            <a:r>
              <a:rPr lang="en-US" sz="2100" b="1" dirty="0">
                <a:solidFill>
                  <a:srgbClr val="FFFFFF"/>
                </a:solidFill>
                <a:latin typeface="Cambria" pitchFamily="34" charset="0"/>
                <a:ea typeface="Cambria" pitchFamily="34" charset="-122"/>
                <a:cs typeface="Cambria" pitchFamily="34" charset="-120"/>
              </a:rPr>
              <a:t>Bảo vệ lợi ích quốc gia</a:t>
            </a:r>
            <a:endParaRPr lang="en-US" sz="2100" dirty="0"/>
          </a:p>
        </p:txBody>
      </p:sp>
      <p:sp>
        <p:nvSpPr>
          <p:cNvPr id="12" name="Text 8"/>
          <p:cNvSpPr/>
          <p:nvPr/>
        </p:nvSpPr>
        <p:spPr>
          <a:xfrm>
            <a:off x="1161288" y="4754880"/>
            <a:ext cx="4407408" cy="731520"/>
          </a:xfrm>
          <a:prstGeom prst="rect">
            <a:avLst/>
          </a:prstGeom>
          <a:noFill/>
          <a:ln/>
        </p:spPr>
        <p:txBody>
          <a:bodyPr wrap="square" rtlCol="0" anchor="t"/>
          <a:lstStyle/>
          <a:p>
            <a:pPr marL="0" indent="0">
              <a:lnSpc>
                <a:spcPct val="104000"/>
              </a:lnSpc>
              <a:buNone/>
            </a:pPr>
            <a:r>
              <a:rPr lang="en-US" sz="1450" dirty="0">
                <a:solidFill>
                  <a:srgbClr val="F3E4E4"/>
                </a:solidFill>
                <a:latin typeface="Calibri" pitchFamily="34" charset="0"/>
                <a:ea typeface="Calibri" pitchFamily="34" charset="-122"/>
                <a:cs typeface="Calibri" pitchFamily="34" charset="-120"/>
              </a:rPr>
              <a:t>Chủ động phòng vệ trước thông tin sai lệch — cung cấp “phiên bản sự thật có thẩm quyền”.</a:t>
            </a:r>
            <a:endParaRPr lang="en-US" sz="1450" dirty="0"/>
          </a:p>
        </p:txBody>
      </p:sp>
      <p:sp>
        <p:nvSpPr>
          <p:cNvPr id="13" name="Shape 9"/>
          <p:cNvSpPr/>
          <p:nvPr/>
        </p:nvSpPr>
        <p:spPr>
          <a:xfrm>
            <a:off x="6236208" y="3456432"/>
            <a:ext cx="5175504" cy="2148840"/>
          </a:xfrm>
          <a:prstGeom prst="roundRect">
            <a:avLst>
              <a:gd name="adj" fmla="val 3404"/>
            </a:avLst>
          </a:prstGeom>
          <a:solidFill>
            <a:srgbClr val="9A1B1B"/>
          </a:solidFill>
          <a:ln/>
          <a:effectLst>
            <a:outerShdw blurRad="88900" dist="38100" dir="5400000" algn="bl" rotWithShape="0">
              <a:srgbClr val="000000">
                <a:alpha val="12000"/>
              </a:srgbClr>
            </a:outerShdw>
          </a:effectLst>
        </p:spPr>
      </p:sp>
      <p:sp>
        <p:nvSpPr>
          <p:cNvPr id="14" name="Shape 10"/>
          <p:cNvSpPr/>
          <p:nvPr/>
        </p:nvSpPr>
        <p:spPr>
          <a:xfrm>
            <a:off x="6601968" y="3840480"/>
            <a:ext cx="841248" cy="841248"/>
          </a:xfrm>
          <a:prstGeom prst="ellipse">
            <a:avLst/>
          </a:prstGeom>
          <a:solidFill>
            <a:srgbClr val="5E1212"/>
          </a:solidFill>
          <a:ln/>
        </p:spPr>
      </p:sp>
      <p:pic>
        <p:nvPicPr>
          <p:cNvPr id="15" name="Image 2" descr="preencoded.png"/>
          <p:cNvPicPr>
            <a:picLocks noChangeAspect="1"/>
          </p:cNvPicPr>
          <p:nvPr/>
        </p:nvPicPr>
        <p:blipFill>
          <a:blip r:embed="rId5"/>
          <a:stretch>
            <a:fillRect/>
          </a:stretch>
        </p:blipFill>
        <p:spPr>
          <a:xfrm>
            <a:off x="6803136" y="4041648"/>
            <a:ext cx="438912" cy="438912"/>
          </a:xfrm>
          <a:prstGeom prst="rect">
            <a:avLst/>
          </a:prstGeom>
        </p:spPr>
      </p:pic>
      <p:sp>
        <p:nvSpPr>
          <p:cNvPr id="16" name="Text 11"/>
          <p:cNvSpPr/>
          <p:nvPr/>
        </p:nvSpPr>
        <p:spPr>
          <a:xfrm>
            <a:off x="7653528" y="3822192"/>
            <a:ext cx="3483864" cy="868680"/>
          </a:xfrm>
          <a:prstGeom prst="rect">
            <a:avLst/>
          </a:prstGeom>
          <a:noFill/>
          <a:ln/>
        </p:spPr>
        <p:txBody>
          <a:bodyPr wrap="square" rtlCol="0" anchor="ctr"/>
          <a:lstStyle/>
          <a:p>
            <a:pPr marL="0" indent="0">
              <a:buNone/>
            </a:pPr>
            <a:r>
              <a:rPr lang="en-US" sz="2100" b="1" dirty="0">
                <a:solidFill>
                  <a:srgbClr val="FFFFFF"/>
                </a:solidFill>
                <a:latin typeface="Cambria" pitchFamily="34" charset="0"/>
                <a:ea typeface="Cambria" pitchFamily="34" charset="-122"/>
                <a:cs typeface="Cambria" pitchFamily="34" charset="-120"/>
              </a:rPr>
              <a:t>Xác lập vị thế mới</a:t>
            </a:r>
            <a:endParaRPr lang="en-US" sz="2100" dirty="0"/>
          </a:p>
        </p:txBody>
      </p:sp>
      <p:sp>
        <p:nvSpPr>
          <p:cNvPr id="17" name="Text 12"/>
          <p:cNvSpPr/>
          <p:nvPr/>
        </p:nvSpPr>
        <p:spPr>
          <a:xfrm>
            <a:off x="6620256" y="4754880"/>
            <a:ext cx="4407408" cy="731520"/>
          </a:xfrm>
          <a:prstGeom prst="rect">
            <a:avLst/>
          </a:prstGeom>
          <a:noFill/>
          <a:ln/>
        </p:spPr>
        <p:txBody>
          <a:bodyPr wrap="square" rtlCol="0" anchor="t"/>
          <a:lstStyle/>
          <a:p>
            <a:pPr marL="0" indent="0">
              <a:lnSpc>
                <a:spcPct val="104000"/>
              </a:lnSpc>
              <a:buNone/>
            </a:pPr>
            <a:r>
              <a:rPr lang="en-US" sz="1450" dirty="0">
                <a:solidFill>
                  <a:srgbClr val="F3E4E4"/>
                </a:solidFill>
                <a:latin typeface="Calibri" pitchFamily="34" charset="0"/>
                <a:ea typeface="Calibri" pitchFamily="34" charset="-122"/>
                <a:cs typeface="Calibri" pitchFamily="34" charset="-120"/>
              </a:rPr>
              <a:t>Chủ động định vị, kể câu chuyện Việt Nam để bạn bè quốc tế hiểu đúng và tin cậy.</a:t>
            </a:r>
            <a:endParaRPr lang="en-US" sz="1450" dirty="0"/>
          </a:p>
        </p:txBody>
      </p:sp>
      <p:sp>
        <p:nvSpPr>
          <p:cNvPr id="18" name="Text 13"/>
          <p:cNvSpPr/>
          <p:nvPr/>
        </p:nvSpPr>
        <p:spPr>
          <a:xfrm>
            <a:off x="777240" y="5865039"/>
            <a:ext cx="10634472" cy="457200"/>
          </a:xfrm>
          <a:prstGeom prst="rect">
            <a:avLst/>
          </a:prstGeom>
          <a:noFill/>
          <a:ln/>
        </p:spPr>
        <p:txBody>
          <a:bodyPr wrap="square" rtlCol="0" anchor="ctr"/>
          <a:lstStyle/>
          <a:p>
            <a:pPr marL="0" indent="0" algn="ctr">
              <a:buNone/>
            </a:pPr>
            <a:r>
              <a:rPr lang="en-US" sz="1550" b="1" i="1" dirty="0">
                <a:solidFill>
                  <a:srgbClr val="9A1B1B"/>
                </a:solidFill>
                <a:latin typeface="Calibri" pitchFamily="34" charset="0"/>
                <a:ea typeface="Calibri" pitchFamily="34" charset="-122"/>
                <a:cs typeface="Calibri" pitchFamily="34" charset="-120"/>
              </a:rPr>
              <a:t>Chủ thể trung tâm của cả hai nhiệm vụ:  báo chí cách mạng Việt Nam.</a:t>
            </a:r>
            <a:endParaRPr lang="en-US" sz="15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777240" y="457200"/>
            <a:ext cx="1097280" cy="640080"/>
          </a:xfrm>
          <a:prstGeom prst="rect">
            <a:avLst/>
          </a:prstGeom>
          <a:noFill/>
          <a:ln/>
        </p:spPr>
        <p:txBody>
          <a:bodyPr wrap="square" lIns="0" tIns="0" rIns="0" bIns="0" rtlCol="0" anchor="ctr"/>
          <a:lstStyle/>
          <a:p>
            <a:pPr marL="0" indent="0">
              <a:buNone/>
            </a:pPr>
            <a:r>
              <a:rPr lang="en-US" sz="3000" b="1" dirty="0">
                <a:solidFill>
                  <a:srgbClr val="C8A04B"/>
                </a:solidFill>
                <a:latin typeface="Cambria" pitchFamily="34" charset="0"/>
                <a:ea typeface="Cambria" pitchFamily="34" charset="-122"/>
                <a:cs typeface="Cambria" pitchFamily="34" charset="-120"/>
              </a:rPr>
              <a:t>02</a:t>
            </a:r>
            <a:endParaRPr lang="en-US" sz="3000" dirty="0"/>
          </a:p>
        </p:txBody>
      </p:sp>
      <p:sp>
        <p:nvSpPr>
          <p:cNvPr id="3" name="Text 1"/>
          <p:cNvSpPr/>
          <p:nvPr/>
        </p:nvSpPr>
        <p:spPr>
          <a:xfrm>
            <a:off x="1554480" y="457200"/>
            <a:ext cx="9875520" cy="603504"/>
          </a:xfrm>
          <a:prstGeom prst="rect">
            <a:avLst/>
          </a:prstGeom>
          <a:noFill/>
          <a:ln/>
        </p:spPr>
        <p:txBody>
          <a:bodyPr wrap="square" lIns="0" tIns="0" rIns="0" bIns="0" rtlCol="0" anchor="ctr"/>
          <a:lstStyle/>
          <a:p>
            <a:pPr marL="0" indent="0">
              <a:buNone/>
            </a:pPr>
            <a:r>
              <a:rPr lang="en-US" sz="3000" b="1" dirty="0">
                <a:solidFill>
                  <a:srgbClr val="9A1B1B"/>
                </a:solidFill>
                <a:latin typeface="Cambria" pitchFamily="34" charset="0"/>
                <a:ea typeface="Cambria" pitchFamily="34" charset="-122"/>
                <a:cs typeface="Cambria" pitchFamily="34" charset="-120"/>
              </a:rPr>
              <a:t>Việt Nam — “quốc gia tầm trung” đang lên</a:t>
            </a:r>
            <a:endParaRPr lang="en-US" sz="3000" dirty="0"/>
          </a:p>
        </p:txBody>
      </p:sp>
      <p:pic>
        <p:nvPicPr>
          <p:cNvPr id="4" name="Image 0" descr="preencoded.png"/>
          <p:cNvPicPr>
            <a:picLocks noChangeAspect="1"/>
          </p:cNvPicPr>
          <p:nvPr/>
        </p:nvPicPr>
        <p:blipFill>
          <a:blip r:embed="rId3"/>
          <a:stretch>
            <a:fillRect/>
          </a:stretch>
        </p:blipFill>
        <p:spPr>
          <a:xfrm>
            <a:off x="822960" y="1115568"/>
            <a:ext cx="310896" cy="310896"/>
          </a:xfrm>
          <a:prstGeom prst="rect">
            <a:avLst/>
          </a:prstGeom>
        </p:spPr>
      </p:pic>
      <p:sp>
        <p:nvSpPr>
          <p:cNvPr id="5" name="Text 2"/>
          <p:cNvSpPr/>
          <p:nvPr/>
        </p:nvSpPr>
        <p:spPr>
          <a:xfrm>
            <a:off x="1234440" y="1078992"/>
            <a:ext cx="10149840" cy="384048"/>
          </a:xfrm>
          <a:prstGeom prst="rect">
            <a:avLst/>
          </a:prstGeom>
          <a:noFill/>
          <a:ln/>
        </p:spPr>
        <p:txBody>
          <a:bodyPr wrap="square" lIns="0" tIns="0" rIns="0" bIns="0" rtlCol="0" anchor="ctr"/>
          <a:lstStyle/>
          <a:p>
            <a:pPr marL="0" indent="0">
              <a:buNone/>
            </a:pPr>
            <a:r>
              <a:rPr lang="en-US" sz="1350" b="1" i="1" dirty="0">
                <a:solidFill>
                  <a:srgbClr val="9A1B1B"/>
                </a:solidFill>
                <a:latin typeface="Calibri" pitchFamily="34" charset="0"/>
                <a:ea typeface="Calibri" pitchFamily="34" charset="-122"/>
                <a:cs typeface="Calibri" pitchFamily="34" charset="-120"/>
              </a:rPr>
              <a:t>Harvard — Belfer Center</a:t>
            </a:r>
            <a:r>
              <a:rPr lang="en-US" sz="1350" i="1" dirty="0">
                <a:solidFill>
                  <a:srgbClr val="6E6664"/>
                </a:solidFill>
                <a:latin typeface="Calibri" pitchFamily="34" charset="0"/>
                <a:ea typeface="Calibri" pitchFamily="34" charset="-122"/>
                <a:cs typeface="Calibri" pitchFamily="34" charset="-120"/>
              </a:rPr>
              <a:t>  xếp Việt Nam vào nhóm 13 “quốc gia tầm trung” được nghiên cứu như những thế lực định hình trật tự thế giới mới.</a:t>
            </a:r>
            <a:endParaRPr lang="en-US" sz="1350" dirty="0"/>
          </a:p>
        </p:txBody>
      </p:sp>
      <p:sp>
        <p:nvSpPr>
          <p:cNvPr id="6" name="Shape 3"/>
          <p:cNvSpPr/>
          <p:nvPr/>
        </p:nvSpPr>
        <p:spPr>
          <a:xfrm>
            <a:off x="777240" y="1554480"/>
            <a:ext cx="10634472" cy="749808"/>
          </a:xfrm>
          <a:prstGeom prst="roundRect">
            <a:avLst>
              <a:gd name="adj" fmla="val 8537"/>
            </a:avLst>
          </a:prstGeom>
          <a:solidFill>
            <a:srgbClr val="F4EAE0"/>
          </a:solidFill>
          <a:ln w="12700">
            <a:solidFill>
              <a:srgbClr val="E4D9CC"/>
            </a:solidFill>
            <a:prstDash val="solid"/>
          </a:ln>
        </p:spPr>
      </p:sp>
      <p:sp>
        <p:nvSpPr>
          <p:cNvPr id="7" name="Text 4"/>
          <p:cNvSpPr/>
          <p:nvPr/>
        </p:nvSpPr>
        <p:spPr>
          <a:xfrm>
            <a:off x="1051560" y="1554480"/>
            <a:ext cx="10104120" cy="749808"/>
          </a:xfrm>
          <a:prstGeom prst="rect">
            <a:avLst/>
          </a:prstGeom>
          <a:noFill/>
          <a:ln/>
        </p:spPr>
        <p:txBody>
          <a:bodyPr wrap="square" rtlCol="0" anchor="ctr"/>
          <a:lstStyle/>
          <a:p>
            <a:pPr marL="0" indent="0">
              <a:lnSpc>
                <a:spcPct val="100000"/>
              </a:lnSpc>
              <a:buNone/>
            </a:pPr>
            <a:r>
              <a:rPr lang="en-US" sz="1500" b="1" dirty="0">
                <a:solidFill>
                  <a:srgbClr val="9A1B1B"/>
                </a:solidFill>
                <a:latin typeface="Calibri" pitchFamily="34" charset="0"/>
                <a:ea typeface="Calibri" pitchFamily="34" charset="-122"/>
                <a:cs typeface="Calibri" pitchFamily="34" charset="-120"/>
              </a:rPr>
              <a:t>Nghị quyết 06-NQ/TW  —  hai nền tảng của vị thế:   </a:t>
            </a:r>
            <a:r>
              <a:rPr lang="en-US" sz="1500" b="1" dirty="0">
                <a:solidFill>
                  <a:srgbClr val="232020"/>
                </a:solidFill>
                <a:latin typeface="Calibri" pitchFamily="34" charset="0"/>
                <a:ea typeface="Calibri" pitchFamily="34" charset="-122"/>
                <a:cs typeface="Calibri" pitchFamily="34" charset="-120"/>
              </a:rPr>
              <a:t>tự chủ chiến lược</a:t>
            </a:r>
            <a:r>
              <a:rPr lang="en-US" sz="1500" dirty="0">
                <a:solidFill>
                  <a:srgbClr val="232020"/>
                </a:solidFill>
                <a:latin typeface="Calibri" pitchFamily="34" charset="0"/>
                <a:ea typeface="Calibri" pitchFamily="34" charset="-122"/>
                <a:cs typeface="Calibri" pitchFamily="34" charset="-120"/>
              </a:rPr>
              <a:t> (làm chủ vận mệnh, ứng phó linh hoạt)  +  </a:t>
            </a:r>
            <a:r>
              <a:rPr lang="en-US" sz="1500" b="1" dirty="0">
                <a:solidFill>
                  <a:srgbClr val="232020"/>
                </a:solidFill>
                <a:latin typeface="Calibri" pitchFamily="34" charset="0"/>
                <a:ea typeface="Calibri" pitchFamily="34" charset="-122"/>
                <a:cs typeface="Calibri" pitchFamily="34" charset="-120"/>
              </a:rPr>
              <a:t>tự cường</a:t>
            </a:r>
            <a:r>
              <a:rPr lang="en-US" sz="1500" dirty="0">
                <a:solidFill>
                  <a:srgbClr val="232020"/>
                </a:solidFill>
                <a:latin typeface="Calibri" pitchFamily="34" charset="0"/>
                <a:ea typeface="Calibri" pitchFamily="34" charset="-122"/>
                <a:cs typeface="Calibri" pitchFamily="34" charset="-120"/>
              </a:rPr>
              <a:t> (phát huy nội lực) — đúng tinh thần “ngoại giao cây tre”.</a:t>
            </a:r>
            <a:endParaRPr lang="en-US" sz="1500" dirty="0"/>
          </a:p>
        </p:txBody>
      </p:sp>
      <p:sp>
        <p:nvSpPr>
          <p:cNvPr id="8" name="Shape 5"/>
          <p:cNvSpPr/>
          <p:nvPr/>
        </p:nvSpPr>
        <p:spPr>
          <a:xfrm>
            <a:off x="777240" y="2468880"/>
            <a:ext cx="5175504" cy="2651760"/>
          </a:xfrm>
          <a:prstGeom prst="roundRect">
            <a:avLst>
              <a:gd name="adj" fmla="val 2759"/>
            </a:avLst>
          </a:prstGeom>
          <a:solidFill>
            <a:srgbClr val="FAF4EC"/>
          </a:solidFill>
          <a:ln w="12700">
            <a:solidFill>
              <a:srgbClr val="E4D9CC"/>
            </a:solidFill>
            <a:prstDash val="solid"/>
          </a:ln>
        </p:spPr>
      </p:sp>
      <p:sp>
        <p:nvSpPr>
          <p:cNvPr id="9" name="Shape 6"/>
          <p:cNvSpPr/>
          <p:nvPr/>
        </p:nvSpPr>
        <p:spPr>
          <a:xfrm>
            <a:off x="1051560" y="2724912"/>
            <a:ext cx="713232" cy="713232"/>
          </a:xfrm>
          <a:prstGeom prst="ellipse">
            <a:avLst/>
          </a:prstGeom>
          <a:solidFill>
            <a:srgbClr val="C8A04B"/>
          </a:solidFill>
          <a:ln/>
        </p:spPr>
      </p:sp>
      <p:pic>
        <p:nvPicPr>
          <p:cNvPr id="10" name="Image 1" descr="preencoded.png"/>
          <p:cNvPicPr>
            <a:picLocks noChangeAspect="1"/>
          </p:cNvPicPr>
          <p:nvPr/>
        </p:nvPicPr>
        <p:blipFill>
          <a:blip r:embed="rId4"/>
          <a:stretch>
            <a:fillRect/>
          </a:stretch>
        </p:blipFill>
        <p:spPr>
          <a:xfrm>
            <a:off x="1216152" y="2889504"/>
            <a:ext cx="384048" cy="384048"/>
          </a:xfrm>
          <a:prstGeom prst="rect">
            <a:avLst/>
          </a:prstGeom>
        </p:spPr>
      </p:pic>
      <p:sp>
        <p:nvSpPr>
          <p:cNvPr id="11" name="Text 7"/>
          <p:cNvSpPr/>
          <p:nvPr/>
        </p:nvSpPr>
        <p:spPr>
          <a:xfrm>
            <a:off x="1920240" y="2724912"/>
            <a:ext cx="2926080" cy="713232"/>
          </a:xfrm>
          <a:prstGeom prst="rect">
            <a:avLst/>
          </a:prstGeom>
          <a:noFill/>
          <a:ln/>
        </p:spPr>
        <p:txBody>
          <a:bodyPr wrap="square" rtlCol="0" anchor="ctr"/>
          <a:lstStyle/>
          <a:p>
            <a:pPr marL="0" indent="0">
              <a:buNone/>
            </a:pPr>
            <a:r>
              <a:rPr lang="en-US" sz="2000" b="1" dirty="0">
                <a:solidFill>
                  <a:srgbClr val="9A1B1B"/>
                </a:solidFill>
                <a:latin typeface="Cambria" pitchFamily="34" charset="0"/>
                <a:ea typeface="Cambria" pitchFamily="34" charset="-122"/>
                <a:cs typeface="Cambria" pitchFamily="34" charset="-120"/>
              </a:rPr>
              <a:t>THỜI CƠ</a:t>
            </a:r>
            <a:endParaRPr lang="en-US" sz="2000" dirty="0"/>
          </a:p>
        </p:txBody>
      </p:sp>
      <p:sp>
        <p:nvSpPr>
          <p:cNvPr id="12" name="Text 8"/>
          <p:cNvSpPr/>
          <p:nvPr/>
        </p:nvSpPr>
        <p:spPr>
          <a:xfrm>
            <a:off x="1097280" y="3566160"/>
            <a:ext cx="4581144" cy="1417320"/>
          </a:xfrm>
          <a:prstGeom prst="rect">
            <a:avLst/>
          </a:prstGeom>
          <a:noFill/>
          <a:ln/>
        </p:spPr>
        <p:txBody>
          <a:bodyPr wrap="square" rtlCol="0" anchor="t"/>
          <a:lstStyle/>
          <a:p>
            <a:pPr marL="177800" indent="-177800">
              <a:lnSpc>
                <a:spcPct val="103000"/>
              </a:lnSpc>
              <a:spcAft>
                <a:spcPts val="700"/>
              </a:spcAft>
              <a:buSzPct val="100000"/>
              <a:buChar char="•"/>
            </a:pPr>
            <a:r>
              <a:rPr lang="en-US" sz="1450" dirty="0">
                <a:solidFill>
                  <a:srgbClr val="232020"/>
                </a:solidFill>
                <a:latin typeface="Calibri" pitchFamily="34" charset="0"/>
                <a:ea typeface="Calibri" pitchFamily="34" charset="-122"/>
                <a:cs typeface="Calibri" pitchFamily="34" charset="-120"/>
              </a:rPr>
              <a:t>Một “câu chuyện hay để kể”: điểm đến hấp dẫn của dòng vốn, mắt xích chuỗi cung ứng toàn cầu.</a:t>
            </a:r>
            <a:endParaRPr lang="en-US" sz="1450" dirty="0"/>
          </a:p>
          <a:p>
            <a:pPr marL="177800" indent="-177800">
              <a:lnSpc>
                <a:spcPct val="103000"/>
              </a:lnSpc>
              <a:spcAft>
                <a:spcPts val="700"/>
              </a:spcAft>
              <a:buSzPct val="100000"/>
              <a:buChar char="•"/>
            </a:pPr>
            <a:r>
              <a:rPr lang="en-US" sz="1450" dirty="0">
                <a:solidFill>
                  <a:srgbClr val="232020"/>
                </a:solidFill>
                <a:latin typeface="Calibri" pitchFamily="34" charset="0"/>
                <a:ea typeface="Calibri" pitchFamily="34" charset="-122"/>
                <a:cs typeface="Calibri" pitchFamily="34" charset="-120"/>
              </a:rPr>
              <a:t>Vai trò nổi bật trong chuyển đổi xanh, ứng phó biến đổi khí hậu, gìn giữ hòa bình.</a:t>
            </a:r>
            <a:endParaRPr lang="en-US" sz="1450" dirty="0"/>
          </a:p>
          <a:p>
            <a:pPr marL="177800" indent="-177800">
              <a:lnSpc>
                <a:spcPct val="103000"/>
              </a:lnSpc>
              <a:buSzPct val="100000"/>
              <a:buChar char="•"/>
            </a:pPr>
            <a:r>
              <a:rPr lang="en-US" sz="1450" dirty="0">
                <a:solidFill>
                  <a:srgbClr val="232020"/>
                </a:solidFill>
                <a:latin typeface="Calibri" pitchFamily="34" charset="0"/>
                <a:ea typeface="Calibri" pitchFamily="34" charset="-122"/>
                <a:cs typeface="Calibri" pitchFamily="34" charset="-120"/>
              </a:rPr>
              <a:t>“Cửa sổ cơ hội”: bán dẫn, dịch vụ số, năng lượng sạch.</a:t>
            </a:r>
            <a:endParaRPr lang="en-US" sz="1450" dirty="0"/>
          </a:p>
        </p:txBody>
      </p:sp>
      <p:sp>
        <p:nvSpPr>
          <p:cNvPr id="13" name="Shape 9"/>
          <p:cNvSpPr/>
          <p:nvPr/>
        </p:nvSpPr>
        <p:spPr>
          <a:xfrm>
            <a:off x="6236208" y="2468880"/>
            <a:ext cx="5175504" cy="2651760"/>
          </a:xfrm>
          <a:prstGeom prst="roundRect">
            <a:avLst>
              <a:gd name="adj" fmla="val 2759"/>
            </a:avLst>
          </a:prstGeom>
          <a:solidFill>
            <a:srgbClr val="FAF4EC"/>
          </a:solidFill>
          <a:ln w="12700">
            <a:solidFill>
              <a:srgbClr val="E4D9CC"/>
            </a:solidFill>
            <a:prstDash val="solid"/>
          </a:ln>
        </p:spPr>
      </p:sp>
      <p:sp>
        <p:nvSpPr>
          <p:cNvPr id="14" name="Shape 10"/>
          <p:cNvSpPr/>
          <p:nvPr/>
        </p:nvSpPr>
        <p:spPr>
          <a:xfrm>
            <a:off x="6510528" y="2724912"/>
            <a:ext cx="713232" cy="713232"/>
          </a:xfrm>
          <a:prstGeom prst="ellipse">
            <a:avLst/>
          </a:prstGeom>
          <a:solidFill>
            <a:srgbClr val="9A1B1B"/>
          </a:solidFill>
          <a:ln/>
        </p:spPr>
      </p:sp>
      <p:pic>
        <p:nvPicPr>
          <p:cNvPr id="15" name="Image 2" descr="preencoded.png"/>
          <p:cNvPicPr>
            <a:picLocks noChangeAspect="1"/>
          </p:cNvPicPr>
          <p:nvPr/>
        </p:nvPicPr>
        <p:blipFill>
          <a:blip r:embed="rId5"/>
          <a:stretch>
            <a:fillRect/>
          </a:stretch>
        </p:blipFill>
        <p:spPr>
          <a:xfrm>
            <a:off x="6675120" y="2889504"/>
            <a:ext cx="384048" cy="384048"/>
          </a:xfrm>
          <a:prstGeom prst="rect">
            <a:avLst/>
          </a:prstGeom>
        </p:spPr>
      </p:pic>
      <p:sp>
        <p:nvSpPr>
          <p:cNvPr id="16" name="Text 11"/>
          <p:cNvSpPr/>
          <p:nvPr/>
        </p:nvSpPr>
        <p:spPr>
          <a:xfrm>
            <a:off x="7379208" y="2724912"/>
            <a:ext cx="3291840" cy="713232"/>
          </a:xfrm>
          <a:prstGeom prst="rect">
            <a:avLst/>
          </a:prstGeom>
          <a:noFill/>
          <a:ln/>
        </p:spPr>
        <p:txBody>
          <a:bodyPr wrap="square" rtlCol="0" anchor="ctr"/>
          <a:lstStyle/>
          <a:p>
            <a:pPr marL="0" indent="0">
              <a:buNone/>
            </a:pPr>
            <a:r>
              <a:rPr lang="en-US" sz="2000" b="1" dirty="0">
                <a:solidFill>
                  <a:srgbClr val="9A1B1B"/>
                </a:solidFill>
                <a:latin typeface="Cambria" pitchFamily="34" charset="0"/>
                <a:ea typeface="Cambria" pitchFamily="34" charset="-122"/>
                <a:cs typeface="Cambria" pitchFamily="34" charset="-120"/>
              </a:rPr>
              <a:t>THÁCH THỨC</a:t>
            </a:r>
            <a:endParaRPr lang="en-US" sz="2000" dirty="0"/>
          </a:p>
        </p:txBody>
      </p:sp>
      <p:sp>
        <p:nvSpPr>
          <p:cNvPr id="17" name="Text 12"/>
          <p:cNvSpPr/>
          <p:nvPr/>
        </p:nvSpPr>
        <p:spPr>
          <a:xfrm>
            <a:off x="6556248" y="3566160"/>
            <a:ext cx="4581144" cy="1417320"/>
          </a:xfrm>
          <a:prstGeom prst="rect">
            <a:avLst/>
          </a:prstGeom>
          <a:noFill/>
          <a:ln/>
        </p:spPr>
        <p:txBody>
          <a:bodyPr wrap="square" rtlCol="0" anchor="t"/>
          <a:lstStyle/>
          <a:p>
            <a:pPr marL="177800" indent="-177800">
              <a:lnSpc>
                <a:spcPct val="103000"/>
              </a:lnSpc>
              <a:spcAft>
                <a:spcPts val="700"/>
              </a:spcAft>
              <a:buSzPct val="100000"/>
              <a:buChar char="•"/>
            </a:pPr>
            <a:r>
              <a:rPr lang="en-US" sz="1450" dirty="0">
                <a:solidFill>
                  <a:srgbClr val="232020"/>
                </a:solidFill>
                <a:latin typeface="Calibri" pitchFamily="34" charset="0"/>
                <a:ea typeface="Calibri" pitchFamily="34" charset="-122"/>
                <a:cs typeface="Calibri" pitchFamily="34" charset="-120"/>
              </a:rPr>
              <a:t>Động lực tăng trưởng có lúc mất đà — nguy cơ “bẫy thu nhập trung bình”.</a:t>
            </a:r>
            <a:endParaRPr lang="en-US" sz="1450" dirty="0"/>
          </a:p>
          <a:p>
            <a:pPr marL="177800" indent="-177800">
              <a:lnSpc>
                <a:spcPct val="103000"/>
              </a:lnSpc>
              <a:spcAft>
                <a:spcPts val="700"/>
              </a:spcAft>
              <a:buSzPct val="100000"/>
              <a:buChar char="•"/>
            </a:pPr>
            <a:r>
              <a:rPr lang="en-US" sz="1450" dirty="0">
                <a:solidFill>
                  <a:srgbClr val="232020"/>
                </a:solidFill>
                <a:latin typeface="Calibri" pitchFamily="34" charset="0"/>
                <a:ea typeface="Calibri" pitchFamily="34" charset="-122"/>
                <a:cs typeface="Calibri" pitchFamily="34" charset="-120"/>
              </a:rPr>
              <a:t>Không gian giữ thế cân bằng giữa cạnh tranh nước lớn không mặc nhiên.</a:t>
            </a:r>
            <a:endParaRPr lang="en-US" sz="1450" dirty="0"/>
          </a:p>
          <a:p>
            <a:pPr marL="177800" indent="-177800">
              <a:lnSpc>
                <a:spcPct val="103000"/>
              </a:lnSpc>
              <a:buSzPct val="100000"/>
              <a:buChar char="•"/>
            </a:pPr>
            <a:r>
              <a:rPr lang="en-US" sz="1450" dirty="0">
                <a:solidFill>
                  <a:srgbClr val="232020"/>
                </a:solidFill>
                <a:latin typeface="Calibri" pitchFamily="34" charset="0"/>
                <a:ea typeface="Calibri" pitchFamily="34" charset="-122"/>
                <a:cs typeface="Calibri" pitchFamily="34" charset="-120"/>
              </a:rPr>
              <a:t>Thế lực thiếu thiện chí khai thác vấn đề nhạy cảm để bóp méo hình ảnh.</a:t>
            </a:r>
            <a:endParaRPr lang="en-US" sz="1450" dirty="0"/>
          </a:p>
        </p:txBody>
      </p:sp>
      <p:sp>
        <p:nvSpPr>
          <p:cNvPr id="18" name="Shape 13"/>
          <p:cNvSpPr/>
          <p:nvPr/>
        </p:nvSpPr>
        <p:spPr>
          <a:xfrm>
            <a:off x="777240" y="5349240"/>
            <a:ext cx="10634472" cy="868680"/>
          </a:xfrm>
          <a:prstGeom prst="roundRect">
            <a:avLst>
              <a:gd name="adj" fmla="val 8421"/>
            </a:avLst>
          </a:prstGeom>
          <a:solidFill>
            <a:srgbClr val="9A1B1B"/>
          </a:solidFill>
          <a:ln/>
          <a:effectLst>
            <a:outerShdw blurRad="88900" dist="38100" dir="5400000" algn="bl" rotWithShape="0">
              <a:srgbClr val="000000">
                <a:alpha val="12000"/>
              </a:srgbClr>
            </a:outerShdw>
          </a:effectLst>
        </p:spPr>
      </p:sp>
      <p:sp>
        <p:nvSpPr>
          <p:cNvPr id="19" name="Text 14"/>
          <p:cNvSpPr/>
          <p:nvPr/>
        </p:nvSpPr>
        <p:spPr>
          <a:xfrm>
            <a:off x="1097280" y="5349240"/>
            <a:ext cx="10058400" cy="868680"/>
          </a:xfrm>
          <a:prstGeom prst="rect">
            <a:avLst/>
          </a:prstGeom>
          <a:noFill/>
          <a:ln/>
        </p:spPr>
        <p:txBody>
          <a:bodyPr wrap="square" rtlCol="0" anchor="ctr"/>
          <a:lstStyle/>
          <a:p>
            <a:pPr marL="0" indent="0">
              <a:lnSpc>
                <a:spcPct val="100000"/>
              </a:lnSpc>
              <a:buNone/>
            </a:pPr>
            <a:r>
              <a:rPr lang="en-US" sz="1600" b="1" dirty="0">
                <a:solidFill>
                  <a:srgbClr val="D9B85F"/>
                </a:solidFill>
                <a:latin typeface="Calibri" pitchFamily="34" charset="0"/>
                <a:ea typeface="Calibri" pitchFamily="34" charset="-122"/>
                <a:cs typeface="Calibri" pitchFamily="34" charset="-120"/>
              </a:rPr>
              <a:t>Yêu cầu mới:   </a:t>
            </a:r>
            <a:r>
              <a:rPr lang="en-US" sz="1600" dirty="0">
                <a:solidFill>
                  <a:srgbClr val="FFFFFF"/>
                </a:solidFill>
                <a:latin typeface="Calibri" pitchFamily="34" charset="0"/>
                <a:ea typeface="Calibri" pitchFamily="34" charset="-122"/>
                <a:cs typeface="Calibri" pitchFamily="34" charset="-120"/>
              </a:rPr>
              <a:t>chuyển từ thế “không chọn bên”  →  “chọn lọc dẫn dắt” — chủ động làm rõ Việt Nam đứng ở đâu và mong muốn điều gì.</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777240" y="457200"/>
            <a:ext cx="1097280" cy="640080"/>
          </a:xfrm>
          <a:prstGeom prst="rect">
            <a:avLst/>
          </a:prstGeom>
          <a:noFill/>
          <a:ln/>
        </p:spPr>
        <p:txBody>
          <a:bodyPr wrap="square" lIns="0" tIns="0" rIns="0" bIns="0" rtlCol="0" anchor="ctr"/>
          <a:lstStyle/>
          <a:p>
            <a:pPr marL="0" indent="0">
              <a:buNone/>
            </a:pPr>
            <a:r>
              <a:rPr lang="en-US" sz="3000" b="1" dirty="0">
                <a:solidFill>
                  <a:srgbClr val="C8A04B"/>
                </a:solidFill>
                <a:latin typeface="Cambria" pitchFamily="34" charset="0"/>
                <a:ea typeface="Cambria" pitchFamily="34" charset="-122"/>
                <a:cs typeface="Cambria" pitchFamily="34" charset="-120"/>
              </a:rPr>
              <a:t>03</a:t>
            </a:r>
            <a:endParaRPr lang="en-US" sz="3000" dirty="0"/>
          </a:p>
        </p:txBody>
      </p:sp>
      <p:sp>
        <p:nvSpPr>
          <p:cNvPr id="3" name="Text 1"/>
          <p:cNvSpPr/>
          <p:nvPr/>
        </p:nvSpPr>
        <p:spPr>
          <a:xfrm>
            <a:off x="1554480" y="457200"/>
            <a:ext cx="9875520" cy="640080"/>
          </a:xfrm>
          <a:prstGeom prst="rect">
            <a:avLst/>
          </a:prstGeom>
          <a:noFill/>
          <a:ln/>
        </p:spPr>
        <p:txBody>
          <a:bodyPr wrap="square" lIns="0" tIns="0" rIns="0" bIns="0" rtlCol="0" anchor="ctr"/>
          <a:lstStyle/>
          <a:p>
            <a:pPr marL="0" indent="0">
              <a:buNone/>
            </a:pPr>
            <a:r>
              <a:rPr lang="en-US" sz="3000" b="1" dirty="0">
                <a:solidFill>
                  <a:srgbClr val="9A1B1B"/>
                </a:solidFill>
                <a:latin typeface="Cambria" pitchFamily="34" charset="0"/>
                <a:ea typeface="Cambria" pitchFamily="34" charset="-122"/>
                <a:cs typeface="Cambria" pitchFamily="34" charset="-120"/>
              </a:rPr>
              <a:t>Bảo vệ lợi ích quốc gia</a:t>
            </a:r>
            <a:endParaRPr lang="en-US" sz="3000" dirty="0"/>
          </a:p>
        </p:txBody>
      </p:sp>
      <p:sp>
        <p:nvSpPr>
          <p:cNvPr id="4" name="Text 2"/>
          <p:cNvSpPr/>
          <p:nvPr/>
        </p:nvSpPr>
        <p:spPr>
          <a:xfrm>
            <a:off x="1572768" y="1078992"/>
            <a:ext cx="9875520" cy="457200"/>
          </a:xfrm>
          <a:prstGeom prst="rect">
            <a:avLst/>
          </a:prstGeom>
          <a:noFill/>
          <a:ln/>
        </p:spPr>
        <p:txBody>
          <a:bodyPr wrap="square" lIns="0" tIns="0" rIns="0" bIns="0" rtlCol="0" anchor="ctr"/>
          <a:lstStyle/>
          <a:p>
            <a:pPr marL="0" indent="0">
              <a:buNone/>
            </a:pPr>
            <a:r>
              <a:rPr lang="en-US" sz="1600" i="1" dirty="0">
                <a:solidFill>
                  <a:srgbClr val="6E6664"/>
                </a:solidFill>
                <a:latin typeface="Calibri" pitchFamily="34" charset="0"/>
                <a:ea typeface="Calibri" pitchFamily="34" charset="-122"/>
                <a:cs typeface="Calibri" pitchFamily="34" charset="-120"/>
              </a:rPr>
              <a:t>Từ phản bác bị động  →  chủ động định vị. Đối ngoại ở vị trí “tuyến đầu và trung tâm”.</a:t>
            </a:r>
            <a:endParaRPr lang="en-US" sz="1600" dirty="0"/>
          </a:p>
        </p:txBody>
      </p:sp>
      <p:sp>
        <p:nvSpPr>
          <p:cNvPr id="5" name="Shape 3"/>
          <p:cNvSpPr/>
          <p:nvPr/>
        </p:nvSpPr>
        <p:spPr>
          <a:xfrm>
            <a:off x="777240" y="1828800"/>
            <a:ext cx="3456432" cy="3337560"/>
          </a:xfrm>
          <a:prstGeom prst="roundRect">
            <a:avLst>
              <a:gd name="adj" fmla="val 2192"/>
            </a:avLst>
          </a:prstGeom>
          <a:solidFill>
            <a:srgbClr val="FAF4EC"/>
          </a:solidFill>
          <a:ln w="12700">
            <a:solidFill>
              <a:srgbClr val="E4D9CC"/>
            </a:solidFill>
            <a:prstDash val="solid"/>
          </a:ln>
          <a:effectLst>
            <a:outerShdw blurRad="88900" dist="38100" dir="5400000" algn="bl" rotWithShape="0">
              <a:srgbClr val="000000">
                <a:alpha val="12000"/>
              </a:srgbClr>
            </a:outerShdw>
          </a:effectLst>
        </p:spPr>
      </p:sp>
      <p:sp>
        <p:nvSpPr>
          <p:cNvPr id="6" name="Shape 4"/>
          <p:cNvSpPr/>
          <p:nvPr/>
        </p:nvSpPr>
        <p:spPr>
          <a:xfrm>
            <a:off x="2025396" y="2212848"/>
            <a:ext cx="960120" cy="960120"/>
          </a:xfrm>
          <a:prstGeom prst="ellipse">
            <a:avLst/>
          </a:prstGeom>
          <a:solidFill>
            <a:srgbClr val="9A1B1B"/>
          </a:solidFill>
          <a:ln/>
        </p:spPr>
      </p:sp>
      <p:pic>
        <p:nvPicPr>
          <p:cNvPr id="7" name="Image 0" descr="preencoded.png"/>
          <p:cNvPicPr>
            <a:picLocks noChangeAspect="1"/>
          </p:cNvPicPr>
          <p:nvPr/>
        </p:nvPicPr>
        <p:blipFill>
          <a:blip r:embed="rId3"/>
          <a:stretch>
            <a:fillRect/>
          </a:stretch>
        </p:blipFill>
        <p:spPr>
          <a:xfrm>
            <a:off x="2258568" y="2432304"/>
            <a:ext cx="493776" cy="493776"/>
          </a:xfrm>
          <a:prstGeom prst="rect">
            <a:avLst/>
          </a:prstGeom>
        </p:spPr>
      </p:pic>
      <p:sp>
        <p:nvSpPr>
          <p:cNvPr id="8" name="Text 5"/>
          <p:cNvSpPr/>
          <p:nvPr/>
        </p:nvSpPr>
        <p:spPr>
          <a:xfrm>
            <a:off x="1051560" y="3310128"/>
            <a:ext cx="2907792" cy="685800"/>
          </a:xfrm>
          <a:prstGeom prst="rect">
            <a:avLst/>
          </a:prstGeom>
          <a:noFill/>
          <a:ln/>
        </p:spPr>
        <p:txBody>
          <a:bodyPr wrap="square" rtlCol="0" anchor="ctr"/>
          <a:lstStyle/>
          <a:p>
            <a:pPr marL="0" indent="0" algn="ctr">
              <a:lnSpc>
                <a:spcPct val="98000"/>
              </a:lnSpc>
              <a:buNone/>
            </a:pPr>
            <a:r>
              <a:rPr lang="en-US" sz="1850" b="1" dirty="0">
                <a:solidFill>
                  <a:srgbClr val="9A1B1B"/>
                </a:solidFill>
                <a:latin typeface="Cambria" pitchFamily="34" charset="0"/>
                <a:ea typeface="Cambria" pitchFamily="34" charset="-122"/>
                <a:cs typeface="Cambria" pitchFamily="34" charset="-120"/>
              </a:rPr>
              <a:t>Bảo vệ chủ quyền</a:t>
            </a:r>
            <a:endParaRPr lang="en-US" sz="1850" dirty="0"/>
          </a:p>
        </p:txBody>
      </p:sp>
      <p:sp>
        <p:nvSpPr>
          <p:cNvPr id="9" name="Text 6"/>
          <p:cNvSpPr/>
          <p:nvPr/>
        </p:nvSpPr>
        <p:spPr>
          <a:xfrm>
            <a:off x="1088136" y="3977640"/>
            <a:ext cx="2834640" cy="1051560"/>
          </a:xfrm>
          <a:prstGeom prst="rect">
            <a:avLst/>
          </a:prstGeom>
          <a:noFill/>
          <a:ln/>
        </p:spPr>
        <p:txBody>
          <a:bodyPr wrap="square" rtlCol="0" anchor="t"/>
          <a:lstStyle/>
          <a:p>
            <a:pPr marL="0" indent="0" algn="ctr">
              <a:lnSpc>
                <a:spcPct val="105000"/>
              </a:lnSpc>
              <a:buNone/>
            </a:pPr>
            <a:r>
              <a:rPr lang="en-US" sz="1400" dirty="0">
                <a:solidFill>
                  <a:srgbClr val="232020"/>
                </a:solidFill>
                <a:latin typeface="Calibri" pitchFamily="34" charset="0"/>
                <a:ea typeface="Calibri" pitchFamily="34" charset="-122"/>
                <a:cs typeface="Calibri" pitchFamily="34" charset="-120"/>
              </a:rPr>
              <a:t>Chủ động cung cấp “phiên bản sự thật có thẩm quyền” — đầy đủ cơ sở pháp lý, lịch sử, chứng cứ. Đi trước, lấp đầy khoảng trống thông tin.</a:t>
            </a:r>
            <a:endParaRPr lang="en-US" sz="1400" dirty="0"/>
          </a:p>
        </p:txBody>
      </p:sp>
      <p:sp>
        <p:nvSpPr>
          <p:cNvPr id="10" name="Shape 7"/>
          <p:cNvSpPr/>
          <p:nvPr/>
        </p:nvSpPr>
        <p:spPr>
          <a:xfrm>
            <a:off x="4517136" y="1828800"/>
            <a:ext cx="3456432" cy="3337560"/>
          </a:xfrm>
          <a:prstGeom prst="roundRect">
            <a:avLst>
              <a:gd name="adj" fmla="val 2192"/>
            </a:avLst>
          </a:prstGeom>
          <a:solidFill>
            <a:srgbClr val="FAF4EC"/>
          </a:solidFill>
          <a:ln w="12700">
            <a:solidFill>
              <a:srgbClr val="E4D9CC"/>
            </a:solidFill>
            <a:prstDash val="solid"/>
          </a:ln>
          <a:effectLst>
            <a:outerShdw blurRad="88900" dist="38100" dir="5400000" algn="bl" rotWithShape="0">
              <a:srgbClr val="000000">
                <a:alpha val="12000"/>
              </a:srgbClr>
            </a:outerShdw>
          </a:effectLst>
        </p:spPr>
      </p:sp>
      <p:sp>
        <p:nvSpPr>
          <p:cNvPr id="11" name="Shape 8"/>
          <p:cNvSpPr/>
          <p:nvPr/>
        </p:nvSpPr>
        <p:spPr>
          <a:xfrm>
            <a:off x="5765292" y="2212848"/>
            <a:ext cx="960120" cy="960120"/>
          </a:xfrm>
          <a:prstGeom prst="ellipse">
            <a:avLst/>
          </a:prstGeom>
          <a:solidFill>
            <a:srgbClr val="9A1B1B"/>
          </a:solidFill>
          <a:ln/>
        </p:spPr>
      </p:sp>
      <p:pic>
        <p:nvPicPr>
          <p:cNvPr id="12" name="Image 1" descr="preencoded.png"/>
          <p:cNvPicPr>
            <a:picLocks noChangeAspect="1"/>
          </p:cNvPicPr>
          <p:nvPr/>
        </p:nvPicPr>
        <p:blipFill>
          <a:blip r:embed="rId4"/>
          <a:stretch>
            <a:fillRect/>
          </a:stretch>
        </p:blipFill>
        <p:spPr>
          <a:xfrm>
            <a:off x="5998464" y="2432304"/>
            <a:ext cx="493776" cy="493776"/>
          </a:xfrm>
          <a:prstGeom prst="rect">
            <a:avLst/>
          </a:prstGeom>
        </p:spPr>
      </p:pic>
      <p:sp>
        <p:nvSpPr>
          <p:cNvPr id="13" name="Text 9"/>
          <p:cNvSpPr/>
          <p:nvPr/>
        </p:nvSpPr>
        <p:spPr>
          <a:xfrm>
            <a:off x="4791456" y="3310128"/>
            <a:ext cx="2907792" cy="685800"/>
          </a:xfrm>
          <a:prstGeom prst="rect">
            <a:avLst/>
          </a:prstGeom>
          <a:noFill/>
          <a:ln/>
        </p:spPr>
        <p:txBody>
          <a:bodyPr wrap="square" rtlCol="0" anchor="ctr"/>
          <a:lstStyle/>
          <a:p>
            <a:pPr marL="0" indent="0" algn="ctr">
              <a:lnSpc>
                <a:spcPct val="98000"/>
              </a:lnSpc>
              <a:buNone/>
            </a:pPr>
            <a:r>
              <a:rPr lang="en-US" sz="1850" b="1" dirty="0">
                <a:solidFill>
                  <a:srgbClr val="9A1B1B"/>
                </a:solidFill>
                <a:latin typeface="Cambria" pitchFamily="34" charset="0"/>
                <a:ea typeface="Cambria" pitchFamily="34" charset="-122"/>
                <a:cs typeface="Cambria" pitchFamily="34" charset="-120"/>
              </a:rPr>
              <a:t>Bảo vệ lợi ích kinh tế</a:t>
            </a:r>
            <a:endParaRPr lang="en-US" sz="1850" dirty="0"/>
          </a:p>
        </p:txBody>
      </p:sp>
      <p:sp>
        <p:nvSpPr>
          <p:cNvPr id="14" name="Text 10"/>
          <p:cNvSpPr/>
          <p:nvPr/>
        </p:nvSpPr>
        <p:spPr>
          <a:xfrm>
            <a:off x="4828032" y="3977640"/>
            <a:ext cx="2834640" cy="1051560"/>
          </a:xfrm>
          <a:prstGeom prst="rect">
            <a:avLst/>
          </a:prstGeom>
          <a:noFill/>
          <a:ln/>
        </p:spPr>
        <p:txBody>
          <a:bodyPr wrap="square" rtlCol="0" anchor="t"/>
          <a:lstStyle/>
          <a:p>
            <a:pPr marL="0" indent="0" algn="ctr">
              <a:lnSpc>
                <a:spcPct val="105000"/>
              </a:lnSpc>
              <a:buNone/>
            </a:pPr>
            <a:r>
              <a:rPr lang="en-US" sz="1400" dirty="0">
                <a:solidFill>
                  <a:srgbClr val="232020"/>
                </a:solidFill>
                <a:latin typeface="Calibri" pitchFamily="34" charset="0"/>
                <a:ea typeface="Calibri" pitchFamily="34" charset="-122"/>
                <a:cs typeface="Calibri" pitchFamily="34" charset="-120"/>
              </a:rPr>
              <a:t>Hình ảnh quốc gia ổn định, minh bạch, đáng tin cậy là một tài sản kinh tế — tác động tới đầu tư, xuất khẩu, du lịch, xếp hạng tín nhiệm.</a:t>
            </a:r>
            <a:endParaRPr lang="en-US" sz="1400" dirty="0"/>
          </a:p>
        </p:txBody>
      </p:sp>
      <p:sp>
        <p:nvSpPr>
          <p:cNvPr id="15" name="Shape 11"/>
          <p:cNvSpPr/>
          <p:nvPr/>
        </p:nvSpPr>
        <p:spPr>
          <a:xfrm>
            <a:off x="8257032" y="1828800"/>
            <a:ext cx="3456432" cy="3337560"/>
          </a:xfrm>
          <a:prstGeom prst="roundRect">
            <a:avLst>
              <a:gd name="adj" fmla="val 2192"/>
            </a:avLst>
          </a:prstGeom>
          <a:solidFill>
            <a:srgbClr val="FAF4EC"/>
          </a:solidFill>
          <a:ln w="12700">
            <a:solidFill>
              <a:srgbClr val="E4D9CC"/>
            </a:solidFill>
            <a:prstDash val="solid"/>
          </a:ln>
          <a:effectLst>
            <a:outerShdw blurRad="88900" dist="38100" dir="5400000" algn="bl" rotWithShape="0">
              <a:srgbClr val="000000">
                <a:alpha val="12000"/>
              </a:srgbClr>
            </a:outerShdw>
          </a:effectLst>
        </p:spPr>
      </p:sp>
      <p:sp>
        <p:nvSpPr>
          <p:cNvPr id="16" name="Shape 12"/>
          <p:cNvSpPr/>
          <p:nvPr/>
        </p:nvSpPr>
        <p:spPr>
          <a:xfrm>
            <a:off x="9505188" y="2212848"/>
            <a:ext cx="960120" cy="960120"/>
          </a:xfrm>
          <a:prstGeom prst="ellipse">
            <a:avLst/>
          </a:prstGeom>
          <a:solidFill>
            <a:srgbClr val="9A1B1B"/>
          </a:solidFill>
          <a:ln/>
        </p:spPr>
      </p:sp>
      <p:pic>
        <p:nvPicPr>
          <p:cNvPr id="17" name="Image 2" descr="preencoded.png"/>
          <p:cNvPicPr>
            <a:picLocks noChangeAspect="1"/>
          </p:cNvPicPr>
          <p:nvPr/>
        </p:nvPicPr>
        <p:blipFill>
          <a:blip r:embed="rId5"/>
          <a:stretch>
            <a:fillRect/>
          </a:stretch>
        </p:blipFill>
        <p:spPr>
          <a:xfrm>
            <a:off x="9738360" y="2432304"/>
            <a:ext cx="493776" cy="493776"/>
          </a:xfrm>
          <a:prstGeom prst="rect">
            <a:avLst/>
          </a:prstGeom>
        </p:spPr>
      </p:pic>
      <p:sp>
        <p:nvSpPr>
          <p:cNvPr id="18" name="Text 13"/>
          <p:cNvSpPr/>
          <p:nvPr/>
        </p:nvSpPr>
        <p:spPr>
          <a:xfrm>
            <a:off x="8531352" y="3310128"/>
            <a:ext cx="2907792" cy="685800"/>
          </a:xfrm>
          <a:prstGeom prst="rect">
            <a:avLst/>
          </a:prstGeom>
          <a:noFill/>
          <a:ln/>
        </p:spPr>
        <p:txBody>
          <a:bodyPr wrap="square" rtlCol="0" anchor="ctr"/>
          <a:lstStyle/>
          <a:p>
            <a:pPr marL="0" indent="0" algn="ctr">
              <a:lnSpc>
                <a:spcPct val="98000"/>
              </a:lnSpc>
              <a:buNone/>
            </a:pPr>
            <a:r>
              <a:rPr lang="en-US" sz="1850" b="1" dirty="0">
                <a:solidFill>
                  <a:srgbClr val="9A1B1B"/>
                </a:solidFill>
                <a:latin typeface="Cambria" pitchFamily="34" charset="0"/>
                <a:ea typeface="Cambria" pitchFamily="34" charset="-122"/>
                <a:cs typeface="Cambria" pitchFamily="34" charset="-120"/>
              </a:rPr>
              <a:t>Bảo vệ nền tảng tư tưởng</a:t>
            </a:r>
            <a:endParaRPr lang="en-US" sz="1850" dirty="0"/>
          </a:p>
        </p:txBody>
      </p:sp>
      <p:sp>
        <p:nvSpPr>
          <p:cNvPr id="19" name="Text 14"/>
          <p:cNvSpPr/>
          <p:nvPr/>
        </p:nvSpPr>
        <p:spPr>
          <a:xfrm>
            <a:off x="8567928" y="3977640"/>
            <a:ext cx="2834640" cy="1051560"/>
          </a:xfrm>
          <a:prstGeom prst="rect">
            <a:avLst/>
          </a:prstGeom>
          <a:noFill/>
          <a:ln/>
        </p:spPr>
        <p:txBody>
          <a:bodyPr wrap="square" rtlCol="0" anchor="t"/>
          <a:lstStyle/>
          <a:p>
            <a:pPr marL="0" indent="0" algn="ctr">
              <a:lnSpc>
                <a:spcPct val="105000"/>
              </a:lnSpc>
              <a:buNone/>
            </a:pPr>
            <a:r>
              <a:rPr lang="en-US" sz="1400" dirty="0">
                <a:solidFill>
                  <a:srgbClr val="232020"/>
                </a:solidFill>
                <a:latin typeface="Calibri" pitchFamily="34" charset="0"/>
                <a:ea typeface="Calibri" pitchFamily="34" charset="-122"/>
                <a:cs typeface="Calibri" pitchFamily="34" charset="-120"/>
              </a:rPr>
              <a:t>Định hướng, phản hồi và phản bác kịp thời, có chứng cứ — nhanh hơn, đúng hơn, thuyết phục hơn các nguồn tin xấu độc.</a:t>
            </a:r>
            <a:endParaRPr lang="en-US" sz="1400" dirty="0"/>
          </a:p>
        </p:txBody>
      </p:sp>
      <p:sp>
        <p:nvSpPr>
          <p:cNvPr id="20" name="Shape 15"/>
          <p:cNvSpPr/>
          <p:nvPr/>
        </p:nvSpPr>
        <p:spPr>
          <a:xfrm>
            <a:off x="777240" y="5440680"/>
            <a:ext cx="10634472" cy="777240"/>
          </a:xfrm>
          <a:prstGeom prst="roundRect">
            <a:avLst>
              <a:gd name="adj" fmla="val 9412"/>
            </a:avLst>
          </a:prstGeom>
          <a:solidFill>
            <a:srgbClr val="5E1212"/>
          </a:solidFill>
          <a:ln/>
        </p:spPr>
      </p:sp>
      <p:pic>
        <p:nvPicPr>
          <p:cNvPr id="21" name="Image 3" descr="preencoded.png"/>
          <p:cNvPicPr>
            <a:picLocks noChangeAspect="1"/>
          </p:cNvPicPr>
          <p:nvPr/>
        </p:nvPicPr>
        <p:blipFill>
          <a:blip r:embed="rId6"/>
          <a:stretch>
            <a:fillRect/>
          </a:stretch>
        </p:blipFill>
        <p:spPr>
          <a:xfrm>
            <a:off x="1097280" y="5632704"/>
            <a:ext cx="384048" cy="384048"/>
          </a:xfrm>
          <a:prstGeom prst="rect">
            <a:avLst/>
          </a:prstGeom>
        </p:spPr>
      </p:pic>
      <p:sp>
        <p:nvSpPr>
          <p:cNvPr id="22" name="Text 16"/>
          <p:cNvSpPr/>
          <p:nvPr/>
        </p:nvSpPr>
        <p:spPr>
          <a:xfrm>
            <a:off x="1691640" y="5440680"/>
            <a:ext cx="9509760" cy="777240"/>
          </a:xfrm>
          <a:prstGeom prst="rect">
            <a:avLst/>
          </a:prstGeom>
          <a:noFill/>
          <a:ln/>
        </p:spPr>
        <p:txBody>
          <a:bodyPr wrap="square" rtlCol="0" anchor="ctr"/>
          <a:lstStyle/>
          <a:p>
            <a:pPr marL="0" indent="0">
              <a:buNone/>
            </a:pPr>
            <a:r>
              <a:rPr lang="en-US" sz="1700" b="1" i="1" dirty="0">
                <a:solidFill>
                  <a:srgbClr val="FFFFFF"/>
                </a:solidFill>
                <a:latin typeface="Cambria" pitchFamily="34" charset="0"/>
                <a:ea typeface="Cambria" pitchFamily="34" charset="-122"/>
                <a:cs typeface="Cambria" pitchFamily="34" charset="-120"/>
              </a:rPr>
              <a:t>Báo chí và ngoại giao là hai cánh của cùng một mặt trận bảo vệ lợi ích quốc gia.</a:t>
            </a:r>
            <a:endParaRPr lang="en-US" sz="1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777240" y="457200"/>
            <a:ext cx="1097280" cy="640080"/>
          </a:xfrm>
          <a:prstGeom prst="rect">
            <a:avLst/>
          </a:prstGeom>
          <a:noFill/>
          <a:ln/>
        </p:spPr>
        <p:txBody>
          <a:bodyPr wrap="square" lIns="0" tIns="0" rIns="0" bIns="0" rtlCol="0" anchor="ctr"/>
          <a:lstStyle/>
          <a:p>
            <a:pPr marL="0" indent="0">
              <a:buNone/>
            </a:pPr>
            <a:r>
              <a:rPr lang="en-US" sz="3000" b="1" dirty="0">
                <a:solidFill>
                  <a:srgbClr val="C8A04B"/>
                </a:solidFill>
                <a:latin typeface="Cambria" pitchFamily="34" charset="0"/>
                <a:ea typeface="Cambria" pitchFamily="34" charset="-122"/>
                <a:cs typeface="Cambria" pitchFamily="34" charset="-120"/>
              </a:rPr>
              <a:t>04</a:t>
            </a:r>
            <a:endParaRPr lang="en-US" sz="3000" dirty="0"/>
          </a:p>
        </p:txBody>
      </p:sp>
      <p:sp>
        <p:nvSpPr>
          <p:cNvPr id="3" name="Text 1"/>
          <p:cNvSpPr/>
          <p:nvPr/>
        </p:nvSpPr>
        <p:spPr>
          <a:xfrm>
            <a:off x="1554480" y="431442"/>
            <a:ext cx="9875520" cy="640080"/>
          </a:xfrm>
          <a:prstGeom prst="rect">
            <a:avLst/>
          </a:prstGeom>
          <a:noFill/>
          <a:ln/>
        </p:spPr>
        <p:txBody>
          <a:bodyPr wrap="square" lIns="0" tIns="0" rIns="0" bIns="0" rtlCol="0" anchor="ctr"/>
          <a:lstStyle/>
          <a:p>
            <a:pPr marL="0" indent="0">
              <a:buNone/>
            </a:pPr>
            <a:r>
              <a:rPr lang="en-US" sz="2900" b="1" dirty="0">
                <a:solidFill>
                  <a:srgbClr val="9A1B1B"/>
                </a:solidFill>
                <a:latin typeface="Cambria" pitchFamily="34" charset="0"/>
                <a:ea typeface="Cambria" pitchFamily="34" charset="-122"/>
                <a:cs typeface="Cambria" pitchFamily="34" charset="-120"/>
              </a:rPr>
              <a:t>Nâng cao vị thế: kể câu chuyện Việt Nam</a:t>
            </a:r>
            <a:endParaRPr lang="en-US" sz="2900" dirty="0"/>
          </a:p>
        </p:txBody>
      </p:sp>
      <p:sp>
        <p:nvSpPr>
          <p:cNvPr id="4" name="Shape 2"/>
          <p:cNvSpPr/>
          <p:nvPr/>
        </p:nvSpPr>
        <p:spPr>
          <a:xfrm>
            <a:off x="777240" y="1207008"/>
            <a:ext cx="10634472" cy="786384"/>
          </a:xfrm>
          <a:prstGeom prst="roundRect">
            <a:avLst>
              <a:gd name="adj" fmla="val 8140"/>
            </a:avLst>
          </a:prstGeom>
          <a:solidFill>
            <a:srgbClr val="F4EAE0"/>
          </a:solidFill>
          <a:ln w="12700">
            <a:solidFill>
              <a:srgbClr val="E4D9CC"/>
            </a:solidFill>
            <a:prstDash val="solid"/>
          </a:ln>
        </p:spPr>
      </p:sp>
      <p:sp>
        <p:nvSpPr>
          <p:cNvPr id="5" name="Text 3"/>
          <p:cNvSpPr/>
          <p:nvPr/>
        </p:nvSpPr>
        <p:spPr>
          <a:xfrm>
            <a:off x="1051560" y="1207008"/>
            <a:ext cx="10104120" cy="786384"/>
          </a:xfrm>
          <a:prstGeom prst="rect">
            <a:avLst/>
          </a:prstGeom>
          <a:noFill/>
          <a:ln/>
        </p:spPr>
        <p:txBody>
          <a:bodyPr wrap="square" rtlCol="0" anchor="ctr"/>
          <a:lstStyle/>
          <a:p>
            <a:pPr marL="0" indent="0">
              <a:lnSpc>
                <a:spcPct val="100000"/>
              </a:lnSpc>
              <a:buNone/>
            </a:pPr>
            <a:r>
              <a:rPr lang="en-US" sz="1600" b="1" dirty="0">
                <a:solidFill>
                  <a:srgbClr val="9A1B1B"/>
                </a:solidFill>
                <a:latin typeface="Calibri" pitchFamily="34" charset="0"/>
                <a:ea typeface="Calibri" pitchFamily="34" charset="-122"/>
                <a:cs typeface="Calibri" pitchFamily="34" charset="-120"/>
              </a:rPr>
              <a:t>Thay đổi căn bản:   </a:t>
            </a:r>
            <a:r>
              <a:rPr lang="en-US" sz="1600" b="1" dirty="0">
                <a:solidFill>
                  <a:srgbClr val="232020"/>
                </a:solidFill>
                <a:latin typeface="Calibri" pitchFamily="34" charset="0"/>
                <a:ea typeface="Calibri" pitchFamily="34" charset="-122"/>
                <a:cs typeface="Calibri" pitchFamily="34" charset="-120"/>
              </a:rPr>
              <a:t>từ tuyên truyền  →  kể chuyện</a:t>
            </a:r>
            <a:r>
              <a:rPr lang="en-US" sz="1500" dirty="0">
                <a:solidFill>
                  <a:srgbClr val="232020"/>
                </a:solidFill>
                <a:latin typeface="Calibri" pitchFamily="34" charset="0"/>
                <a:ea typeface="Calibri" pitchFamily="34" charset="-122"/>
                <a:cs typeface="Calibri" pitchFamily="34" charset="-120"/>
              </a:rPr>
              <a:t>  — bằng những con người, số phận, thành tựu có thật, kể bằng ngôn ngữ của giá trị phổ quát.</a:t>
            </a:r>
            <a:endParaRPr lang="en-US" sz="1600" dirty="0"/>
          </a:p>
        </p:txBody>
      </p:sp>
      <p:sp>
        <p:nvSpPr>
          <p:cNvPr id="6" name="Shape 4"/>
          <p:cNvSpPr/>
          <p:nvPr/>
        </p:nvSpPr>
        <p:spPr>
          <a:xfrm>
            <a:off x="777240" y="2139696"/>
            <a:ext cx="5175504" cy="1645920"/>
          </a:xfrm>
          <a:prstGeom prst="roundRect">
            <a:avLst>
              <a:gd name="adj" fmla="val 3889"/>
            </a:avLst>
          </a:prstGeom>
          <a:solidFill>
            <a:srgbClr val="FAF4EC"/>
          </a:solidFill>
          <a:ln w="12700">
            <a:solidFill>
              <a:srgbClr val="E4D9CC"/>
            </a:solidFill>
            <a:prstDash val="solid"/>
          </a:ln>
          <a:effectLst>
            <a:outerShdw blurRad="88900" dist="38100" dir="5400000" algn="bl" rotWithShape="0">
              <a:srgbClr val="000000">
                <a:alpha val="12000"/>
              </a:srgbClr>
            </a:outerShdw>
          </a:effectLst>
        </p:spPr>
      </p:sp>
      <p:sp>
        <p:nvSpPr>
          <p:cNvPr id="7" name="Shape 5"/>
          <p:cNvSpPr/>
          <p:nvPr/>
        </p:nvSpPr>
        <p:spPr>
          <a:xfrm>
            <a:off x="1088136" y="2468880"/>
            <a:ext cx="786384" cy="786384"/>
          </a:xfrm>
          <a:prstGeom prst="ellipse">
            <a:avLst/>
          </a:prstGeom>
          <a:solidFill>
            <a:srgbClr val="F4EAE0"/>
          </a:solidFill>
          <a:ln/>
        </p:spPr>
      </p:sp>
      <p:pic>
        <p:nvPicPr>
          <p:cNvPr id="8" name="Image 0" descr="preencoded.png"/>
          <p:cNvPicPr>
            <a:picLocks noChangeAspect="1"/>
          </p:cNvPicPr>
          <p:nvPr/>
        </p:nvPicPr>
        <p:blipFill>
          <a:blip r:embed="rId3"/>
          <a:stretch>
            <a:fillRect/>
          </a:stretch>
        </p:blipFill>
        <p:spPr>
          <a:xfrm>
            <a:off x="1280160" y="2660904"/>
            <a:ext cx="402336" cy="402336"/>
          </a:xfrm>
          <a:prstGeom prst="rect">
            <a:avLst/>
          </a:prstGeom>
        </p:spPr>
      </p:pic>
      <p:sp>
        <p:nvSpPr>
          <p:cNvPr id="9" name="Text 6"/>
          <p:cNvSpPr/>
          <p:nvPr/>
        </p:nvSpPr>
        <p:spPr>
          <a:xfrm>
            <a:off x="2057400" y="2414016"/>
            <a:ext cx="3621024" cy="502920"/>
          </a:xfrm>
          <a:prstGeom prst="rect">
            <a:avLst/>
          </a:prstGeom>
          <a:noFill/>
          <a:ln/>
        </p:spPr>
        <p:txBody>
          <a:bodyPr wrap="square" rtlCol="0" anchor="ctr"/>
          <a:lstStyle/>
          <a:p>
            <a:pPr marL="0" indent="0">
              <a:lnSpc>
                <a:spcPct val="95000"/>
              </a:lnSpc>
              <a:buNone/>
            </a:pPr>
            <a:r>
              <a:rPr lang="en-US" sz="1750" b="1" dirty="0">
                <a:solidFill>
                  <a:srgbClr val="9A1B1B"/>
                </a:solidFill>
                <a:latin typeface="Cambria" pitchFamily="34" charset="0"/>
                <a:ea typeface="Cambria" pitchFamily="34" charset="-122"/>
                <a:cs typeface="Cambria" pitchFamily="34" charset="-120"/>
              </a:rPr>
              <a:t>Đa ngôn ngữ, theo đối tượng</a:t>
            </a:r>
            <a:endParaRPr lang="en-US" sz="1750" dirty="0"/>
          </a:p>
        </p:txBody>
      </p:sp>
      <p:sp>
        <p:nvSpPr>
          <p:cNvPr id="10" name="Text 7"/>
          <p:cNvSpPr/>
          <p:nvPr/>
        </p:nvSpPr>
        <p:spPr>
          <a:xfrm>
            <a:off x="2057400" y="2926080"/>
            <a:ext cx="3621024" cy="868680"/>
          </a:xfrm>
          <a:prstGeom prst="rect">
            <a:avLst/>
          </a:prstGeom>
          <a:noFill/>
          <a:ln/>
        </p:spPr>
        <p:txBody>
          <a:bodyPr wrap="square" rtlCol="0" anchor="t"/>
          <a:lstStyle/>
          <a:p>
            <a:pPr marL="0" indent="0">
              <a:lnSpc>
                <a:spcPct val="103000"/>
              </a:lnSpc>
              <a:buNone/>
            </a:pPr>
            <a:r>
              <a:rPr lang="en-US" sz="1350" dirty="0">
                <a:solidFill>
                  <a:srgbClr val="232020"/>
                </a:solidFill>
                <a:latin typeface="Calibri" pitchFamily="34" charset="0"/>
                <a:ea typeface="Calibri" pitchFamily="34" charset="-122"/>
                <a:cs typeface="Calibri" pitchFamily="34" charset="-120"/>
              </a:rPr>
              <a:t>Không chỉ tiếng Anh — mà Tây Ban Nha, Pháp, Trung, Nhật, Hàn, Ả Rập… cho từng địa bàn.</a:t>
            </a:r>
            <a:endParaRPr lang="en-US" sz="1350" dirty="0"/>
          </a:p>
        </p:txBody>
      </p:sp>
      <p:sp>
        <p:nvSpPr>
          <p:cNvPr id="11" name="Shape 8"/>
          <p:cNvSpPr/>
          <p:nvPr/>
        </p:nvSpPr>
        <p:spPr>
          <a:xfrm>
            <a:off x="6236208" y="2139696"/>
            <a:ext cx="5175504" cy="1645920"/>
          </a:xfrm>
          <a:prstGeom prst="roundRect">
            <a:avLst>
              <a:gd name="adj" fmla="val 3889"/>
            </a:avLst>
          </a:prstGeom>
          <a:solidFill>
            <a:srgbClr val="FAF4EC"/>
          </a:solidFill>
          <a:ln w="12700">
            <a:solidFill>
              <a:srgbClr val="E4D9CC"/>
            </a:solidFill>
            <a:prstDash val="solid"/>
          </a:ln>
          <a:effectLst>
            <a:outerShdw blurRad="88900" dist="38100" dir="5400000" algn="bl" rotWithShape="0">
              <a:srgbClr val="000000">
                <a:alpha val="12000"/>
              </a:srgbClr>
            </a:outerShdw>
          </a:effectLst>
        </p:spPr>
      </p:sp>
      <p:sp>
        <p:nvSpPr>
          <p:cNvPr id="12" name="Shape 9"/>
          <p:cNvSpPr/>
          <p:nvPr/>
        </p:nvSpPr>
        <p:spPr>
          <a:xfrm>
            <a:off x="6547104" y="2468880"/>
            <a:ext cx="786384" cy="786384"/>
          </a:xfrm>
          <a:prstGeom prst="ellipse">
            <a:avLst/>
          </a:prstGeom>
          <a:solidFill>
            <a:srgbClr val="F4EAE0"/>
          </a:solidFill>
          <a:ln/>
        </p:spPr>
      </p:sp>
      <p:pic>
        <p:nvPicPr>
          <p:cNvPr id="13" name="Image 1" descr="preencoded.png"/>
          <p:cNvPicPr>
            <a:picLocks noChangeAspect="1"/>
          </p:cNvPicPr>
          <p:nvPr/>
        </p:nvPicPr>
        <p:blipFill>
          <a:blip r:embed="rId4"/>
          <a:stretch>
            <a:fillRect/>
          </a:stretch>
        </p:blipFill>
        <p:spPr>
          <a:xfrm>
            <a:off x="6739128" y="2660904"/>
            <a:ext cx="402336" cy="402336"/>
          </a:xfrm>
          <a:prstGeom prst="rect">
            <a:avLst/>
          </a:prstGeom>
        </p:spPr>
      </p:pic>
      <p:sp>
        <p:nvSpPr>
          <p:cNvPr id="14" name="Text 10"/>
          <p:cNvSpPr/>
          <p:nvPr/>
        </p:nvSpPr>
        <p:spPr>
          <a:xfrm>
            <a:off x="7516368" y="2414016"/>
            <a:ext cx="3621024" cy="502920"/>
          </a:xfrm>
          <a:prstGeom prst="rect">
            <a:avLst/>
          </a:prstGeom>
          <a:noFill/>
          <a:ln/>
        </p:spPr>
        <p:txBody>
          <a:bodyPr wrap="square" rtlCol="0" anchor="ctr"/>
          <a:lstStyle/>
          <a:p>
            <a:pPr marL="0" indent="0">
              <a:lnSpc>
                <a:spcPct val="95000"/>
              </a:lnSpc>
              <a:buNone/>
            </a:pPr>
            <a:r>
              <a:rPr lang="en-US" sz="1750" b="1" dirty="0">
                <a:solidFill>
                  <a:srgbClr val="9A1B1B"/>
                </a:solidFill>
                <a:latin typeface="Cambria" pitchFamily="34" charset="0"/>
                <a:ea typeface="Cambria" pitchFamily="34" charset="-122"/>
                <a:cs typeface="Cambria" pitchFamily="34" charset="-120"/>
              </a:rPr>
              <a:t>Đa loại hình, đa nền tảng</a:t>
            </a:r>
            <a:endParaRPr lang="en-US" sz="1750" dirty="0"/>
          </a:p>
        </p:txBody>
      </p:sp>
      <p:sp>
        <p:nvSpPr>
          <p:cNvPr id="15" name="Text 11"/>
          <p:cNvSpPr/>
          <p:nvPr/>
        </p:nvSpPr>
        <p:spPr>
          <a:xfrm>
            <a:off x="7516368" y="2926080"/>
            <a:ext cx="3621024" cy="868680"/>
          </a:xfrm>
          <a:prstGeom prst="rect">
            <a:avLst/>
          </a:prstGeom>
          <a:noFill/>
          <a:ln/>
        </p:spPr>
        <p:txBody>
          <a:bodyPr wrap="square" rtlCol="0" anchor="t"/>
          <a:lstStyle/>
          <a:p>
            <a:pPr marL="0" indent="0">
              <a:lnSpc>
                <a:spcPct val="103000"/>
              </a:lnSpc>
              <a:buNone/>
            </a:pPr>
            <a:r>
              <a:rPr lang="en-US" sz="1350" dirty="0">
                <a:solidFill>
                  <a:srgbClr val="232020"/>
                </a:solidFill>
                <a:latin typeface="Calibri" pitchFamily="34" charset="0"/>
                <a:ea typeface="Calibri" pitchFamily="34" charset="-122"/>
                <a:cs typeface="Calibri" pitchFamily="34" charset="-120"/>
              </a:rPr>
              <a:t>Báo in, phát thanh, truyền hình, báo điện tử, mạng xã hội, podcast, video ngắn — bổ trợ nhau.</a:t>
            </a:r>
            <a:endParaRPr lang="en-US" sz="1350" dirty="0"/>
          </a:p>
        </p:txBody>
      </p:sp>
      <p:sp>
        <p:nvSpPr>
          <p:cNvPr id="16" name="Shape 12"/>
          <p:cNvSpPr/>
          <p:nvPr/>
        </p:nvSpPr>
        <p:spPr>
          <a:xfrm>
            <a:off x="777240" y="3986784"/>
            <a:ext cx="5175504" cy="1645920"/>
          </a:xfrm>
          <a:prstGeom prst="roundRect">
            <a:avLst>
              <a:gd name="adj" fmla="val 3889"/>
            </a:avLst>
          </a:prstGeom>
          <a:solidFill>
            <a:srgbClr val="FAF4EC"/>
          </a:solidFill>
          <a:ln w="12700">
            <a:solidFill>
              <a:srgbClr val="E4D9CC"/>
            </a:solidFill>
            <a:prstDash val="solid"/>
          </a:ln>
          <a:effectLst>
            <a:outerShdw blurRad="88900" dist="38100" dir="5400000" algn="bl" rotWithShape="0">
              <a:srgbClr val="000000">
                <a:alpha val="12000"/>
              </a:srgbClr>
            </a:outerShdw>
          </a:effectLst>
        </p:spPr>
      </p:sp>
      <p:sp>
        <p:nvSpPr>
          <p:cNvPr id="17" name="Shape 13"/>
          <p:cNvSpPr/>
          <p:nvPr/>
        </p:nvSpPr>
        <p:spPr>
          <a:xfrm>
            <a:off x="1088136" y="4315968"/>
            <a:ext cx="786384" cy="786384"/>
          </a:xfrm>
          <a:prstGeom prst="ellipse">
            <a:avLst/>
          </a:prstGeom>
          <a:solidFill>
            <a:srgbClr val="F4EAE0"/>
          </a:solidFill>
          <a:ln/>
        </p:spPr>
      </p:sp>
      <p:pic>
        <p:nvPicPr>
          <p:cNvPr id="18" name="Image 2" descr="preencoded.png"/>
          <p:cNvPicPr>
            <a:picLocks noChangeAspect="1"/>
          </p:cNvPicPr>
          <p:nvPr/>
        </p:nvPicPr>
        <p:blipFill>
          <a:blip r:embed="rId5"/>
          <a:stretch>
            <a:fillRect/>
          </a:stretch>
        </p:blipFill>
        <p:spPr>
          <a:xfrm>
            <a:off x="1280160" y="4507992"/>
            <a:ext cx="402336" cy="402336"/>
          </a:xfrm>
          <a:prstGeom prst="rect">
            <a:avLst/>
          </a:prstGeom>
        </p:spPr>
      </p:pic>
      <p:sp>
        <p:nvSpPr>
          <p:cNvPr id="19" name="Text 14"/>
          <p:cNvSpPr/>
          <p:nvPr/>
        </p:nvSpPr>
        <p:spPr>
          <a:xfrm>
            <a:off x="2057400" y="4261104"/>
            <a:ext cx="3621024" cy="502920"/>
          </a:xfrm>
          <a:prstGeom prst="rect">
            <a:avLst/>
          </a:prstGeom>
          <a:noFill/>
          <a:ln/>
        </p:spPr>
        <p:txBody>
          <a:bodyPr wrap="square" rtlCol="0" anchor="ctr"/>
          <a:lstStyle/>
          <a:p>
            <a:pPr marL="0" indent="0">
              <a:lnSpc>
                <a:spcPct val="95000"/>
              </a:lnSpc>
              <a:buNone/>
            </a:pPr>
            <a:r>
              <a:rPr lang="en-US" sz="1750" b="1" dirty="0">
                <a:solidFill>
                  <a:srgbClr val="9A1B1B"/>
                </a:solidFill>
                <a:latin typeface="Cambria" pitchFamily="34" charset="0"/>
                <a:ea typeface="Cambria" pitchFamily="34" charset="-122"/>
                <a:cs typeface="Cambria" pitchFamily="34" charset="-120"/>
              </a:rPr>
              <a:t>Báo chí số — vận hành hai nhịp</a:t>
            </a:r>
            <a:endParaRPr lang="en-US" sz="1750" dirty="0"/>
          </a:p>
        </p:txBody>
      </p:sp>
      <p:sp>
        <p:nvSpPr>
          <p:cNvPr id="20" name="Text 15"/>
          <p:cNvSpPr/>
          <p:nvPr/>
        </p:nvSpPr>
        <p:spPr>
          <a:xfrm>
            <a:off x="2057400" y="4773168"/>
            <a:ext cx="3621024" cy="868680"/>
          </a:xfrm>
          <a:prstGeom prst="rect">
            <a:avLst/>
          </a:prstGeom>
          <a:noFill/>
          <a:ln/>
        </p:spPr>
        <p:txBody>
          <a:bodyPr wrap="square" rtlCol="0" anchor="t"/>
          <a:lstStyle/>
          <a:p>
            <a:pPr marL="0" indent="0">
              <a:lnSpc>
                <a:spcPct val="103000"/>
              </a:lnSpc>
              <a:buNone/>
            </a:pPr>
            <a:r>
              <a:rPr lang="en-US" sz="1350" dirty="0">
                <a:solidFill>
                  <a:srgbClr val="232020"/>
                </a:solidFill>
                <a:latin typeface="Calibri" pitchFamily="34" charset="0"/>
                <a:ea typeface="Calibri" pitchFamily="34" charset="-122"/>
                <a:cs typeface="Calibri" pitchFamily="34" charset="-120"/>
              </a:rPr>
              <a:t>“Điểm nhấn” quanh sự kiện trọng đại + “nền” bền bỉ về đất nước, con người, chính sách.</a:t>
            </a:r>
            <a:endParaRPr lang="en-US" sz="1350" dirty="0"/>
          </a:p>
        </p:txBody>
      </p:sp>
      <p:sp>
        <p:nvSpPr>
          <p:cNvPr id="21" name="Shape 16"/>
          <p:cNvSpPr/>
          <p:nvPr/>
        </p:nvSpPr>
        <p:spPr>
          <a:xfrm>
            <a:off x="6236208" y="3986784"/>
            <a:ext cx="5175504" cy="1645920"/>
          </a:xfrm>
          <a:prstGeom prst="roundRect">
            <a:avLst>
              <a:gd name="adj" fmla="val 3889"/>
            </a:avLst>
          </a:prstGeom>
          <a:solidFill>
            <a:srgbClr val="FAF4EC"/>
          </a:solidFill>
          <a:ln w="12700">
            <a:solidFill>
              <a:srgbClr val="E4D9CC"/>
            </a:solidFill>
            <a:prstDash val="solid"/>
          </a:ln>
          <a:effectLst>
            <a:outerShdw blurRad="88900" dist="38100" dir="5400000" algn="bl" rotWithShape="0">
              <a:srgbClr val="000000">
                <a:alpha val="12000"/>
              </a:srgbClr>
            </a:outerShdw>
          </a:effectLst>
        </p:spPr>
      </p:sp>
      <p:sp>
        <p:nvSpPr>
          <p:cNvPr id="22" name="Shape 17"/>
          <p:cNvSpPr/>
          <p:nvPr/>
        </p:nvSpPr>
        <p:spPr>
          <a:xfrm>
            <a:off x="6547104" y="4315968"/>
            <a:ext cx="786384" cy="786384"/>
          </a:xfrm>
          <a:prstGeom prst="ellipse">
            <a:avLst/>
          </a:prstGeom>
          <a:solidFill>
            <a:srgbClr val="F4EAE0"/>
          </a:solidFill>
          <a:ln/>
        </p:spPr>
      </p:sp>
      <p:pic>
        <p:nvPicPr>
          <p:cNvPr id="23" name="Image 3" descr="preencoded.png"/>
          <p:cNvPicPr>
            <a:picLocks noChangeAspect="1"/>
          </p:cNvPicPr>
          <p:nvPr/>
        </p:nvPicPr>
        <p:blipFill>
          <a:blip r:embed="rId6"/>
          <a:stretch>
            <a:fillRect/>
          </a:stretch>
        </p:blipFill>
        <p:spPr>
          <a:xfrm>
            <a:off x="6739128" y="4507992"/>
            <a:ext cx="402336" cy="402336"/>
          </a:xfrm>
          <a:prstGeom prst="rect">
            <a:avLst/>
          </a:prstGeom>
        </p:spPr>
      </p:pic>
      <p:sp>
        <p:nvSpPr>
          <p:cNvPr id="24" name="Text 18"/>
          <p:cNvSpPr/>
          <p:nvPr/>
        </p:nvSpPr>
        <p:spPr>
          <a:xfrm>
            <a:off x="7516368" y="4261104"/>
            <a:ext cx="3621024" cy="502920"/>
          </a:xfrm>
          <a:prstGeom prst="rect">
            <a:avLst/>
          </a:prstGeom>
          <a:noFill/>
          <a:ln/>
        </p:spPr>
        <p:txBody>
          <a:bodyPr wrap="square" rtlCol="0" anchor="ctr"/>
          <a:lstStyle/>
          <a:p>
            <a:pPr marL="0" indent="0">
              <a:lnSpc>
                <a:spcPct val="95000"/>
              </a:lnSpc>
              <a:buNone/>
            </a:pPr>
            <a:r>
              <a:rPr lang="en-US" sz="1750" b="1" dirty="0">
                <a:solidFill>
                  <a:srgbClr val="9A1B1B"/>
                </a:solidFill>
                <a:latin typeface="Cambria" pitchFamily="34" charset="0"/>
                <a:ea typeface="Cambria" pitchFamily="34" charset="-122"/>
                <a:cs typeface="Cambria" pitchFamily="34" charset="-120"/>
              </a:rPr>
              <a:t>Phối hợp “ba chân kiềng”</a:t>
            </a:r>
            <a:endParaRPr lang="en-US" sz="1750" dirty="0"/>
          </a:p>
        </p:txBody>
      </p:sp>
      <p:sp>
        <p:nvSpPr>
          <p:cNvPr id="25" name="Text 19"/>
          <p:cNvSpPr/>
          <p:nvPr/>
        </p:nvSpPr>
        <p:spPr>
          <a:xfrm>
            <a:off x="7516368" y="4773168"/>
            <a:ext cx="3621024" cy="868680"/>
          </a:xfrm>
          <a:prstGeom prst="rect">
            <a:avLst/>
          </a:prstGeom>
          <a:noFill/>
          <a:ln/>
        </p:spPr>
        <p:txBody>
          <a:bodyPr wrap="square" rtlCol="0" anchor="t"/>
          <a:lstStyle/>
          <a:p>
            <a:pPr marL="0" indent="0">
              <a:lnSpc>
                <a:spcPct val="103000"/>
              </a:lnSpc>
              <a:buNone/>
            </a:pPr>
            <a:r>
              <a:rPr lang="en-US" sz="1350" dirty="0">
                <a:solidFill>
                  <a:srgbClr val="232020"/>
                </a:solidFill>
                <a:latin typeface="Calibri" pitchFamily="34" charset="0"/>
                <a:ea typeface="Calibri" pitchFamily="34" charset="-122"/>
                <a:cs typeface="Calibri" pitchFamily="34" charset="-120"/>
              </a:rPr>
              <a:t>Báo chí – cơ quan đại diện – gần 6 triệu kiều bào, “đội ngũ đại sứ hình ảnh” rộng khắp.</a:t>
            </a:r>
            <a:endParaRPr lang="en-US" sz="1350" dirty="0"/>
          </a:p>
        </p:txBody>
      </p:sp>
      <p:sp>
        <p:nvSpPr>
          <p:cNvPr id="26" name="Shape 20"/>
          <p:cNvSpPr/>
          <p:nvPr/>
        </p:nvSpPr>
        <p:spPr>
          <a:xfrm>
            <a:off x="777240" y="5870448"/>
            <a:ext cx="10634472" cy="676656"/>
          </a:xfrm>
          <a:prstGeom prst="roundRect">
            <a:avLst>
              <a:gd name="adj" fmla="val 9459"/>
            </a:avLst>
          </a:prstGeom>
          <a:solidFill>
            <a:srgbClr val="F4EAE0"/>
          </a:solidFill>
          <a:ln w="12700">
            <a:solidFill>
              <a:srgbClr val="E4D9CC"/>
            </a:solidFill>
            <a:prstDash val="solid"/>
          </a:ln>
        </p:spPr>
      </p:sp>
      <p:pic>
        <p:nvPicPr>
          <p:cNvPr id="27" name="Image 4" descr="preencoded.png"/>
          <p:cNvPicPr>
            <a:picLocks noChangeAspect="1"/>
          </p:cNvPicPr>
          <p:nvPr/>
        </p:nvPicPr>
        <p:blipFill>
          <a:blip r:embed="rId5"/>
          <a:stretch>
            <a:fillRect/>
          </a:stretch>
        </p:blipFill>
        <p:spPr>
          <a:xfrm>
            <a:off x="1078992" y="6062472"/>
            <a:ext cx="310896" cy="310896"/>
          </a:xfrm>
          <a:prstGeom prst="rect">
            <a:avLst/>
          </a:prstGeom>
        </p:spPr>
      </p:pic>
      <p:sp>
        <p:nvSpPr>
          <p:cNvPr id="28" name="Text 21"/>
          <p:cNvSpPr/>
          <p:nvPr/>
        </p:nvSpPr>
        <p:spPr>
          <a:xfrm>
            <a:off x="1508760" y="5870448"/>
            <a:ext cx="9692640" cy="676656"/>
          </a:xfrm>
          <a:prstGeom prst="rect">
            <a:avLst/>
          </a:prstGeom>
          <a:noFill/>
          <a:ln/>
        </p:spPr>
        <p:txBody>
          <a:bodyPr wrap="square" rtlCol="0" anchor="ctr"/>
          <a:lstStyle/>
          <a:p>
            <a:pPr marL="0" indent="0">
              <a:lnSpc>
                <a:spcPct val="100000"/>
              </a:lnSpc>
              <a:buNone/>
            </a:pPr>
            <a:r>
              <a:rPr lang="en-US" sz="1350" b="1" dirty="0">
                <a:solidFill>
                  <a:srgbClr val="9A1B1B"/>
                </a:solidFill>
                <a:latin typeface="Calibri" pitchFamily="34" charset="0"/>
                <a:ea typeface="Calibri" pitchFamily="34" charset="-122"/>
                <a:cs typeface="Calibri" pitchFamily="34" charset="-120"/>
              </a:rPr>
              <a:t>Linh hồn của câu chuyện là người kể:</a:t>
            </a:r>
            <a:r>
              <a:rPr lang="en-US" sz="1350" dirty="0">
                <a:solidFill>
                  <a:srgbClr val="232020"/>
                </a:solidFill>
                <a:latin typeface="Calibri" pitchFamily="34" charset="0"/>
                <a:ea typeface="Calibri" pitchFamily="34" charset="-122"/>
                <a:cs typeface="Calibri" pitchFamily="34" charset="-120"/>
              </a:rPr>
              <a:t>  giữa biển thông tin số, nhà báo cần đọc sách, báo giấy để có tư duy độc lập, sâu sắc — tạo sản phẩm không đại trà, có sức hút riêng.</a:t>
            </a:r>
            <a:endParaRPr lang="en-US" sz="13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5E1212"/>
        </a:solidFill>
        <a:effectLst/>
      </p:bgPr>
    </p:bg>
    <p:spTree>
      <p:nvGrpSpPr>
        <p:cNvPr id="1" name=""/>
        <p:cNvGrpSpPr/>
        <p:nvPr/>
      </p:nvGrpSpPr>
      <p:grpSpPr>
        <a:xfrm>
          <a:off x="0" y="0"/>
          <a:ext cx="0" cy="0"/>
          <a:chOff x="0" y="0"/>
          <a:chExt cx="0" cy="0"/>
        </a:xfrm>
      </p:grpSpPr>
      <p:sp>
        <p:nvSpPr>
          <p:cNvPr id="2" name="Shape 0"/>
          <p:cNvSpPr/>
          <p:nvPr/>
        </p:nvSpPr>
        <p:spPr>
          <a:xfrm>
            <a:off x="0" y="0"/>
            <a:ext cx="12188952" cy="1417320"/>
          </a:xfrm>
          <a:prstGeom prst="rect">
            <a:avLst/>
          </a:prstGeom>
          <a:solidFill>
            <a:srgbClr val="401010"/>
          </a:solidFill>
          <a:ln/>
        </p:spPr>
      </p:sp>
      <p:sp>
        <p:nvSpPr>
          <p:cNvPr id="3" name="Text 1"/>
          <p:cNvSpPr/>
          <p:nvPr/>
        </p:nvSpPr>
        <p:spPr>
          <a:xfrm>
            <a:off x="777240" y="411480"/>
            <a:ext cx="548640" cy="548640"/>
          </a:xfrm>
          <a:prstGeom prst="rect">
            <a:avLst/>
          </a:prstGeom>
          <a:noFill/>
          <a:ln/>
        </p:spPr>
        <p:txBody>
          <a:bodyPr wrap="square" lIns="0" tIns="0" rIns="0" bIns="0" rtlCol="0" anchor="ctr"/>
          <a:lstStyle/>
          <a:p>
            <a:pPr marL="0" indent="0" algn="ctr">
              <a:buNone/>
            </a:pPr>
            <a:r>
              <a:rPr lang="en-US" sz="2400" dirty="0">
                <a:solidFill>
                  <a:srgbClr val="C8A04B"/>
                </a:solidFill>
                <a:latin typeface="Calibri" pitchFamily="34" charset="0"/>
                <a:ea typeface="Calibri" pitchFamily="34" charset="-122"/>
                <a:cs typeface="Calibri" pitchFamily="34" charset="-120"/>
              </a:rPr>
              <a:t>★</a:t>
            </a:r>
            <a:endParaRPr lang="en-US" sz="2400" dirty="0"/>
          </a:p>
        </p:txBody>
      </p:sp>
      <p:sp>
        <p:nvSpPr>
          <p:cNvPr id="4" name="Text 2"/>
          <p:cNvSpPr/>
          <p:nvPr/>
        </p:nvSpPr>
        <p:spPr>
          <a:xfrm>
            <a:off x="1371600" y="384048"/>
            <a:ext cx="10058400" cy="658368"/>
          </a:xfrm>
          <a:prstGeom prst="rect">
            <a:avLst/>
          </a:prstGeom>
          <a:noFill/>
          <a:ln/>
        </p:spPr>
        <p:txBody>
          <a:bodyPr wrap="square" lIns="0" tIns="0" rIns="0" bIns="0" rtlCol="0" anchor="ctr"/>
          <a:lstStyle/>
          <a:p>
            <a:pPr marL="0" indent="0">
              <a:buNone/>
            </a:pPr>
            <a:r>
              <a:rPr lang="en-US" sz="2800" b="1" dirty="0">
                <a:solidFill>
                  <a:srgbClr val="FFFFFF"/>
                </a:solidFill>
                <a:latin typeface="Cambria" pitchFamily="34" charset="0"/>
                <a:ea typeface="Cambria" pitchFamily="34" charset="-122"/>
                <a:cs typeface="Cambria" pitchFamily="34" charset="-120"/>
              </a:rPr>
              <a:t>Báo chí &amp; ngoại giao — hai cánh một mặt trận</a:t>
            </a:r>
            <a:endParaRPr lang="en-US" sz="2800" dirty="0"/>
          </a:p>
        </p:txBody>
      </p:sp>
      <p:sp>
        <p:nvSpPr>
          <p:cNvPr id="5" name="Shape 3"/>
          <p:cNvSpPr/>
          <p:nvPr/>
        </p:nvSpPr>
        <p:spPr>
          <a:xfrm>
            <a:off x="777240" y="1691640"/>
            <a:ext cx="5175504" cy="1627632"/>
          </a:xfrm>
          <a:prstGeom prst="roundRect">
            <a:avLst>
              <a:gd name="adj" fmla="val 4494"/>
            </a:avLst>
          </a:prstGeom>
          <a:solidFill>
            <a:srgbClr val="9A1B1B"/>
          </a:solidFill>
          <a:ln/>
          <a:effectLst>
            <a:outerShdw blurRad="88900" dist="38100" dir="5400000" algn="bl" rotWithShape="0">
              <a:srgbClr val="000000">
                <a:alpha val="12000"/>
              </a:srgbClr>
            </a:outerShdw>
          </a:effectLst>
        </p:spPr>
      </p:sp>
      <p:sp>
        <p:nvSpPr>
          <p:cNvPr id="6" name="Shape 4"/>
          <p:cNvSpPr/>
          <p:nvPr/>
        </p:nvSpPr>
        <p:spPr>
          <a:xfrm>
            <a:off x="1088136" y="2002536"/>
            <a:ext cx="786384" cy="786384"/>
          </a:xfrm>
          <a:prstGeom prst="ellipse">
            <a:avLst/>
          </a:prstGeom>
          <a:solidFill>
            <a:srgbClr val="FFFFFF"/>
          </a:solidFill>
          <a:ln/>
        </p:spPr>
      </p:sp>
      <p:pic>
        <p:nvPicPr>
          <p:cNvPr id="7" name="Image 0" descr="preencoded.png"/>
          <p:cNvPicPr>
            <a:picLocks noChangeAspect="1"/>
          </p:cNvPicPr>
          <p:nvPr/>
        </p:nvPicPr>
        <p:blipFill>
          <a:blip r:embed="rId3"/>
          <a:stretch>
            <a:fillRect/>
          </a:stretch>
        </p:blipFill>
        <p:spPr>
          <a:xfrm>
            <a:off x="1280160" y="2194560"/>
            <a:ext cx="402336" cy="402336"/>
          </a:xfrm>
          <a:prstGeom prst="rect">
            <a:avLst/>
          </a:prstGeom>
        </p:spPr>
      </p:pic>
      <p:sp>
        <p:nvSpPr>
          <p:cNvPr id="8" name="Text 5"/>
          <p:cNvSpPr/>
          <p:nvPr/>
        </p:nvSpPr>
        <p:spPr>
          <a:xfrm>
            <a:off x="2057400" y="1965960"/>
            <a:ext cx="3621024" cy="502920"/>
          </a:xfrm>
          <a:prstGeom prst="rect">
            <a:avLst/>
          </a:prstGeom>
          <a:noFill/>
          <a:ln/>
        </p:spPr>
        <p:txBody>
          <a:bodyPr wrap="square" rtlCol="0" anchor="ctr"/>
          <a:lstStyle/>
          <a:p>
            <a:pPr marL="0" indent="0">
              <a:buNone/>
            </a:pPr>
            <a:r>
              <a:rPr lang="en-US" sz="1800" b="1" dirty="0">
                <a:solidFill>
                  <a:srgbClr val="FFFFFF"/>
                </a:solidFill>
                <a:latin typeface="Cambria" pitchFamily="34" charset="0"/>
                <a:ea typeface="Cambria" pitchFamily="34" charset="-122"/>
                <a:cs typeface="Cambria" pitchFamily="34" charset="-120"/>
              </a:rPr>
              <a:t>Cơ quan đại diện</a:t>
            </a:r>
            <a:endParaRPr lang="en-US" sz="1800" dirty="0"/>
          </a:p>
        </p:txBody>
      </p:sp>
      <p:sp>
        <p:nvSpPr>
          <p:cNvPr id="9" name="Text 6"/>
          <p:cNvSpPr/>
          <p:nvPr/>
        </p:nvSpPr>
        <p:spPr>
          <a:xfrm>
            <a:off x="2057400" y="2441448"/>
            <a:ext cx="3621024" cy="786384"/>
          </a:xfrm>
          <a:prstGeom prst="rect">
            <a:avLst/>
          </a:prstGeom>
          <a:noFill/>
          <a:ln/>
        </p:spPr>
        <p:txBody>
          <a:bodyPr wrap="square" rtlCol="0" anchor="t"/>
          <a:lstStyle/>
          <a:p>
            <a:pPr marL="0" indent="0">
              <a:lnSpc>
                <a:spcPct val="103000"/>
              </a:lnSpc>
              <a:buNone/>
            </a:pPr>
            <a:r>
              <a:rPr lang="en-US" sz="1350" dirty="0">
                <a:solidFill>
                  <a:srgbClr val="F3E4E4"/>
                </a:solidFill>
                <a:latin typeface="Calibri" pitchFamily="34" charset="0"/>
                <a:ea typeface="Calibri" pitchFamily="34" charset="-122"/>
                <a:cs typeface="Calibri" pitchFamily="34" charset="-120"/>
              </a:rPr>
              <a:t>“Tai mắt” và “trạm tiền phương” — nắm dòng chảy dư luận, tâm lý chính giới, đặc thù văn hóa sở tại.</a:t>
            </a:r>
            <a:endParaRPr lang="en-US" sz="1350" dirty="0"/>
          </a:p>
        </p:txBody>
      </p:sp>
      <p:sp>
        <p:nvSpPr>
          <p:cNvPr id="10" name="Shape 7"/>
          <p:cNvSpPr/>
          <p:nvPr/>
        </p:nvSpPr>
        <p:spPr>
          <a:xfrm>
            <a:off x="6236208" y="1691640"/>
            <a:ext cx="5175504" cy="1627632"/>
          </a:xfrm>
          <a:prstGeom prst="roundRect">
            <a:avLst>
              <a:gd name="adj" fmla="val 4494"/>
            </a:avLst>
          </a:prstGeom>
          <a:solidFill>
            <a:srgbClr val="9A1B1B"/>
          </a:solidFill>
          <a:ln/>
          <a:effectLst>
            <a:outerShdw blurRad="88900" dist="38100" dir="5400000" algn="bl" rotWithShape="0">
              <a:srgbClr val="000000">
                <a:alpha val="12000"/>
              </a:srgbClr>
            </a:outerShdw>
          </a:effectLst>
        </p:spPr>
      </p:sp>
      <p:sp>
        <p:nvSpPr>
          <p:cNvPr id="11" name="Shape 8"/>
          <p:cNvSpPr/>
          <p:nvPr/>
        </p:nvSpPr>
        <p:spPr>
          <a:xfrm>
            <a:off x="6547104" y="2002536"/>
            <a:ext cx="786384" cy="786384"/>
          </a:xfrm>
          <a:prstGeom prst="ellipse">
            <a:avLst/>
          </a:prstGeom>
          <a:solidFill>
            <a:srgbClr val="FFFFFF"/>
          </a:solidFill>
          <a:ln/>
        </p:spPr>
      </p:sp>
      <p:pic>
        <p:nvPicPr>
          <p:cNvPr id="12" name="Image 1" descr="preencoded.png"/>
          <p:cNvPicPr>
            <a:picLocks noChangeAspect="1"/>
          </p:cNvPicPr>
          <p:nvPr/>
        </p:nvPicPr>
        <p:blipFill>
          <a:blip r:embed="rId4"/>
          <a:stretch>
            <a:fillRect/>
          </a:stretch>
        </p:blipFill>
        <p:spPr>
          <a:xfrm>
            <a:off x="6739128" y="2194560"/>
            <a:ext cx="402336" cy="402336"/>
          </a:xfrm>
          <a:prstGeom prst="rect">
            <a:avLst/>
          </a:prstGeom>
        </p:spPr>
      </p:pic>
      <p:sp>
        <p:nvSpPr>
          <p:cNvPr id="13" name="Text 9"/>
          <p:cNvSpPr/>
          <p:nvPr/>
        </p:nvSpPr>
        <p:spPr>
          <a:xfrm>
            <a:off x="7516368" y="1965960"/>
            <a:ext cx="3621024" cy="502920"/>
          </a:xfrm>
          <a:prstGeom prst="rect">
            <a:avLst/>
          </a:prstGeom>
          <a:noFill/>
          <a:ln/>
        </p:spPr>
        <p:txBody>
          <a:bodyPr wrap="square" rtlCol="0" anchor="ctr"/>
          <a:lstStyle/>
          <a:p>
            <a:pPr marL="0" indent="0">
              <a:buNone/>
            </a:pPr>
            <a:r>
              <a:rPr lang="en-US" sz="1800" b="1" dirty="0">
                <a:solidFill>
                  <a:srgbClr val="FFFFFF"/>
                </a:solidFill>
                <a:latin typeface="Cambria" pitchFamily="34" charset="0"/>
                <a:ea typeface="Cambria" pitchFamily="34" charset="-122"/>
                <a:cs typeface="Cambria" pitchFamily="34" charset="-120"/>
              </a:rPr>
              <a:t>Báo chí đối ngoại</a:t>
            </a:r>
            <a:endParaRPr lang="en-US" sz="1800" dirty="0"/>
          </a:p>
        </p:txBody>
      </p:sp>
      <p:sp>
        <p:nvSpPr>
          <p:cNvPr id="14" name="Text 10"/>
          <p:cNvSpPr/>
          <p:nvPr/>
        </p:nvSpPr>
        <p:spPr>
          <a:xfrm>
            <a:off x="7516368" y="2441448"/>
            <a:ext cx="3621024" cy="786384"/>
          </a:xfrm>
          <a:prstGeom prst="rect">
            <a:avLst/>
          </a:prstGeom>
          <a:noFill/>
          <a:ln/>
        </p:spPr>
        <p:txBody>
          <a:bodyPr wrap="square" rtlCol="0" anchor="t"/>
          <a:lstStyle/>
          <a:p>
            <a:pPr marL="0" indent="0">
              <a:lnSpc>
                <a:spcPct val="103000"/>
              </a:lnSpc>
              <a:buNone/>
            </a:pPr>
            <a:r>
              <a:rPr lang="en-US" sz="1350" dirty="0">
                <a:solidFill>
                  <a:srgbClr val="F3E4E4"/>
                </a:solidFill>
                <a:latin typeface="Calibri" pitchFamily="34" charset="0"/>
                <a:ea typeface="Calibri" pitchFamily="34" charset="-122"/>
                <a:cs typeface="Calibri" pitchFamily="34" charset="-120"/>
              </a:rPr>
              <a:t>“Vũ khí mềm” trong tay nhà ngoại giao — nội dung chuẩn xác, kịp thời để vận động, xử lý khủng hoảng.</a:t>
            </a:r>
            <a:endParaRPr lang="en-US" sz="1350" dirty="0"/>
          </a:p>
        </p:txBody>
      </p:sp>
      <p:pic>
        <p:nvPicPr>
          <p:cNvPr id="15" name="Image 2" descr="preencoded.png"/>
          <p:cNvPicPr>
            <a:picLocks noChangeAspect="1"/>
          </p:cNvPicPr>
          <p:nvPr/>
        </p:nvPicPr>
        <p:blipFill>
          <a:blip r:embed="rId5"/>
          <a:stretch>
            <a:fillRect/>
          </a:stretch>
        </p:blipFill>
        <p:spPr>
          <a:xfrm>
            <a:off x="868680" y="3611880"/>
            <a:ext cx="502920" cy="502920"/>
          </a:xfrm>
          <a:prstGeom prst="rect">
            <a:avLst/>
          </a:prstGeom>
        </p:spPr>
      </p:pic>
      <p:sp>
        <p:nvSpPr>
          <p:cNvPr id="16" name="Text 11"/>
          <p:cNvSpPr/>
          <p:nvPr/>
        </p:nvSpPr>
        <p:spPr>
          <a:xfrm>
            <a:off x="1554480" y="3566160"/>
            <a:ext cx="9784080" cy="914400"/>
          </a:xfrm>
          <a:prstGeom prst="rect">
            <a:avLst/>
          </a:prstGeom>
          <a:noFill/>
          <a:ln/>
        </p:spPr>
        <p:txBody>
          <a:bodyPr wrap="square" rtlCol="0" anchor="ctr"/>
          <a:lstStyle/>
          <a:p>
            <a:pPr marL="0" indent="0">
              <a:lnSpc>
                <a:spcPct val="105000"/>
              </a:lnSpc>
              <a:buNone/>
            </a:pPr>
            <a:r>
              <a:rPr lang="en-US" sz="1850" b="1" i="1" dirty="0">
                <a:solidFill>
                  <a:srgbClr val="D9B85F"/>
                </a:solidFill>
                <a:latin typeface="Cambria" pitchFamily="34" charset="0"/>
                <a:ea typeface="Cambria" pitchFamily="34" charset="-122"/>
                <a:cs typeface="Cambria" pitchFamily="34" charset="-120"/>
              </a:rPr>
              <a:t>“Thực lực như cái chiêng, ngoại giao như cái tiếng; chiêng có tốt thì tiếng mới vang xa.”</a:t>
            </a:r>
            <a:endParaRPr lang="en-US" sz="1850" dirty="0"/>
          </a:p>
          <a:p>
            <a:pPr marL="0" indent="0">
              <a:lnSpc>
                <a:spcPct val="105000"/>
              </a:lnSpc>
              <a:buNone/>
            </a:pPr>
            <a:r>
              <a:rPr lang="en-US" sz="1350" dirty="0">
                <a:solidFill>
                  <a:srgbClr val="E6CFCF"/>
                </a:solidFill>
                <a:latin typeface="Cambria" pitchFamily="34" charset="0"/>
                <a:ea typeface="Cambria" pitchFamily="34" charset="-122"/>
                <a:cs typeface="Cambria" pitchFamily="34" charset="-120"/>
              </a:rPr>
              <a:t>— Chủ tịch Hồ Chí Minh</a:t>
            </a:r>
            <a:endParaRPr lang="en-US" sz="1850" dirty="0"/>
          </a:p>
        </p:txBody>
      </p:sp>
      <p:sp>
        <p:nvSpPr>
          <p:cNvPr id="17" name="Shape 12"/>
          <p:cNvSpPr/>
          <p:nvPr/>
        </p:nvSpPr>
        <p:spPr>
          <a:xfrm>
            <a:off x="777240" y="4709160"/>
            <a:ext cx="10634472" cy="1554480"/>
          </a:xfrm>
          <a:prstGeom prst="roundRect">
            <a:avLst>
              <a:gd name="adj" fmla="val 4706"/>
            </a:avLst>
          </a:prstGeom>
          <a:solidFill>
            <a:srgbClr val="401010"/>
          </a:solidFill>
          <a:ln w="12700">
            <a:solidFill>
              <a:srgbClr val="C8A04B"/>
            </a:solidFill>
            <a:prstDash val="solid"/>
          </a:ln>
        </p:spPr>
      </p:sp>
      <p:sp>
        <p:nvSpPr>
          <p:cNvPr id="18" name="Text 13"/>
          <p:cNvSpPr/>
          <p:nvPr/>
        </p:nvSpPr>
        <p:spPr>
          <a:xfrm>
            <a:off x="1097280" y="4892040"/>
            <a:ext cx="3657600" cy="365760"/>
          </a:xfrm>
          <a:prstGeom prst="rect">
            <a:avLst/>
          </a:prstGeom>
          <a:noFill/>
          <a:ln/>
        </p:spPr>
        <p:txBody>
          <a:bodyPr wrap="square" rtlCol="0" anchor="ctr"/>
          <a:lstStyle/>
          <a:p>
            <a:pPr marL="0" indent="0">
              <a:buNone/>
            </a:pPr>
            <a:r>
              <a:rPr lang="en-US" sz="1300" b="1" kern="0" spc="300" dirty="0">
                <a:solidFill>
                  <a:srgbClr val="D9B85F"/>
                </a:solidFill>
                <a:latin typeface="Calibri" pitchFamily="34" charset="0"/>
                <a:ea typeface="Calibri" pitchFamily="34" charset="-122"/>
                <a:cs typeface="Calibri" pitchFamily="34" charset="-120"/>
              </a:rPr>
              <a:t>KẾT LUẬN</a:t>
            </a:r>
            <a:endParaRPr lang="en-US" sz="1300" dirty="0"/>
          </a:p>
        </p:txBody>
      </p:sp>
      <p:sp>
        <p:nvSpPr>
          <p:cNvPr id="19" name="Text 14"/>
          <p:cNvSpPr/>
          <p:nvPr/>
        </p:nvSpPr>
        <p:spPr>
          <a:xfrm>
            <a:off x="1097280" y="5257800"/>
            <a:ext cx="10058400" cy="914400"/>
          </a:xfrm>
          <a:prstGeom prst="rect">
            <a:avLst/>
          </a:prstGeom>
          <a:noFill/>
          <a:ln/>
        </p:spPr>
        <p:txBody>
          <a:bodyPr wrap="square" rtlCol="0" anchor="t"/>
          <a:lstStyle/>
          <a:p>
            <a:pPr marL="0" indent="0">
              <a:lnSpc>
                <a:spcPct val="106000"/>
              </a:lnSpc>
              <a:buNone/>
            </a:pPr>
            <a:r>
              <a:rPr lang="en-US" sz="1500" dirty="0">
                <a:solidFill>
                  <a:srgbClr val="FFFFFF"/>
                </a:solidFill>
                <a:latin typeface="Calibri" pitchFamily="34" charset="0"/>
                <a:ea typeface="Calibri" pitchFamily="34" charset="-122"/>
                <a:cs typeface="Calibri" pitchFamily="34" charset="-120"/>
              </a:rPr>
              <a:t>Mỗi sản phẩm báo chí đối ngoại là một “đại sứ thầm lặng”. Xây dựng nền báo chí mạnh, hiện đại, bản lĩnh — kể câu chuyện Việt Nam đa ngôn ngữ, đa loại hình — chính là xây dựng đội ngũ “đại sứ hình ảnh” rộng khắp, đưa hình ảnh một Việt Nam hùng cường, thịnh vượng, giàu bản sắc đến với bạn bè năm châu.</a:t>
            </a:r>
            <a:endParaRPr lang="en-US" sz="15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1153</Words>
  <Application>Microsoft Office PowerPoint</Application>
  <PresentationFormat>Widescreen</PresentationFormat>
  <Paragraphs>72</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Báo chí góp phần bảo vệ lợi ích và xác lập vị thế mới của Việt Nam</dc:title>
  <dc:subject>PptxGenJS Presentation</dc:subject>
  <dc:creator>Dương Quốc Thanh</dc:creator>
  <cp:lastModifiedBy>TTXVN</cp:lastModifiedBy>
  <cp:revision>2</cp:revision>
  <dcterms:created xsi:type="dcterms:W3CDTF">2026-06-18T06:09:20Z</dcterms:created>
  <dcterms:modified xsi:type="dcterms:W3CDTF">2026-06-18T15:34:46Z</dcterms:modified>
</cp:coreProperties>
</file>