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Inter" charset="1" panose="02000503000000020004"/>
      <p:regular r:id="rId23"/>
    </p:embeddedFont>
    <p:embeddedFont>
      <p:font typeface="Arimo Bold" charset="1" panose="020B0704020202020204"/>
      <p:regular r:id="rId24"/>
    </p:embeddedFont>
    <p:embeddedFont>
      <p:font typeface="Inter Bold" charset="1" panose="02000503000000020004"/>
      <p:regular r:id="rId25"/>
    </p:embeddedFont>
    <p:embeddedFont>
      <p:font typeface="Biryani" charset="1" panose="00000500000000000000"/>
      <p:regular r:id="rId26"/>
    </p:embeddedFont>
    <p:embeddedFont>
      <p:font typeface="Arimo" charset="1" panose="020B0604020202020204"/>
      <p:regular r:id="rId27"/>
    </p:embeddedFont>
    <p:embeddedFont>
      <p:font typeface="Times New Roman Bold" charset="1" panose="02020803070505020304"/>
      <p:regular r:id="rId28"/>
    </p:embeddedFont>
    <p:embeddedFont>
      <p:font typeface="Times New Roman" charset="1" panose="02020603050405020304"/>
      <p:regular r:id="rId29"/>
    </p:embeddedFont>
    <p:embeddedFont>
      <p:font typeface="Biryani Bold" charset="1" panose="000008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sv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Relationship Id="rId6" Target="../media/image45.png" Type="http://schemas.openxmlformats.org/officeDocument/2006/relationships/image"/><Relationship Id="rId7" Target="../media/image46.svg" Type="http://schemas.openxmlformats.org/officeDocument/2006/relationships/image"/><Relationship Id="rId8" Target="../media/image12.jpeg" Type="http://schemas.openxmlformats.org/officeDocument/2006/relationships/image"/><Relationship Id="rId9" Target="../media/image4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Relationship Id="rId6" Target="../media/image12.jpeg" Type="http://schemas.openxmlformats.org/officeDocument/2006/relationships/image"/><Relationship Id="rId7" Target="../media/image51.jpeg" Type="http://schemas.openxmlformats.org/officeDocument/2006/relationships/image"/><Relationship Id="rId8" Target="../media/image5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svg" Type="http://schemas.openxmlformats.org/officeDocument/2006/relationships/image"/><Relationship Id="rId11" Target="../media/image59.png" Type="http://schemas.openxmlformats.org/officeDocument/2006/relationships/image"/><Relationship Id="rId12" Target="../media/image60.svg" Type="http://schemas.openxmlformats.org/officeDocument/2006/relationships/image"/><Relationship Id="rId13" Target="../media/image61.png" Type="http://schemas.openxmlformats.org/officeDocument/2006/relationships/image"/><Relationship Id="rId14" Target="../media/image62.svg" Type="http://schemas.openxmlformats.org/officeDocument/2006/relationships/image"/><Relationship Id="rId15" Target="../media/image63.png" Type="http://schemas.openxmlformats.org/officeDocument/2006/relationships/image"/><Relationship Id="rId16" Target="../media/image64.sv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2.jpeg" Type="http://schemas.openxmlformats.org/officeDocument/2006/relationships/image"/><Relationship Id="rId5" Target="../media/image53.png" Type="http://schemas.openxmlformats.org/officeDocument/2006/relationships/image"/><Relationship Id="rId6" Target="../media/image54.svg" Type="http://schemas.openxmlformats.org/officeDocument/2006/relationships/image"/><Relationship Id="rId7" Target="../media/image55.png" Type="http://schemas.openxmlformats.org/officeDocument/2006/relationships/image"/><Relationship Id="rId8" Target="../media/image56.svg" Type="http://schemas.openxmlformats.org/officeDocument/2006/relationships/image"/><Relationship Id="rId9" Target="../media/image5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2.jpeg" Type="http://schemas.openxmlformats.org/officeDocument/2006/relationships/image"/><Relationship Id="rId5" Target="../media/image65.png" Type="http://schemas.openxmlformats.org/officeDocument/2006/relationships/image"/><Relationship Id="rId6" Target="../media/image66.svg" Type="http://schemas.openxmlformats.org/officeDocument/2006/relationships/image"/><Relationship Id="rId7" Target="../media/image67.png" Type="http://schemas.openxmlformats.org/officeDocument/2006/relationships/image"/><Relationship Id="rId8" Target="../media/image6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9.png" Type="http://schemas.openxmlformats.org/officeDocument/2006/relationships/image"/><Relationship Id="rId3" Target="../media/image70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2.jpeg" Type="http://schemas.openxmlformats.org/officeDocument/2006/relationships/image"/><Relationship Id="rId7" Target="../media/image71.png" Type="http://schemas.openxmlformats.org/officeDocument/2006/relationships/image"/><Relationship Id="rId8" Target="../media/image7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3.png" Type="http://schemas.openxmlformats.org/officeDocument/2006/relationships/image"/><Relationship Id="rId3" Target="../media/image74.png" Type="http://schemas.openxmlformats.org/officeDocument/2006/relationships/image"/><Relationship Id="rId4" Target="../media/image75.svg" Type="http://schemas.openxmlformats.org/officeDocument/2006/relationships/image"/><Relationship Id="rId5" Target="../media/image76.png" Type="http://schemas.openxmlformats.org/officeDocument/2006/relationships/image"/><Relationship Id="rId6" Target="../media/image77.svg" Type="http://schemas.openxmlformats.org/officeDocument/2006/relationships/image"/><Relationship Id="rId7" Target="../media/image12.jpeg" Type="http://schemas.openxmlformats.org/officeDocument/2006/relationships/image"/><Relationship Id="rId8" Target="../media/image78.png" Type="http://schemas.openxmlformats.org/officeDocument/2006/relationships/image"/><Relationship Id="rId9" Target="../media/image79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4.svg" Type="http://schemas.openxmlformats.org/officeDocument/2006/relationships/image"/><Relationship Id="rId11" Target="../media/image85.jpeg" Type="http://schemas.openxmlformats.org/officeDocument/2006/relationships/image"/><Relationship Id="rId12" Target="../media/image86.jpeg" Type="http://schemas.openxmlformats.org/officeDocument/2006/relationships/image"/><Relationship Id="rId2" Target="../media/image80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74.png" Type="http://schemas.openxmlformats.org/officeDocument/2006/relationships/image"/><Relationship Id="rId6" Target="../media/image75.svg" Type="http://schemas.openxmlformats.org/officeDocument/2006/relationships/image"/><Relationship Id="rId7" Target="../media/image81.png" Type="http://schemas.openxmlformats.org/officeDocument/2006/relationships/image"/><Relationship Id="rId8" Target="../media/image82.svg" Type="http://schemas.openxmlformats.org/officeDocument/2006/relationships/image"/><Relationship Id="rId9" Target="../media/image8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2.jpe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14" Target="../media/image25.png" Type="http://schemas.openxmlformats.org/officeDocument/2006/relationships/image"/><Relationship Id="rId15" Target="../media/image26.sv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1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37.jpeg" Type="http://schemas.openxmlformats.org/officeDocument/2006/relationships/image"/><Relationship Id="rId9" Target="../media/image3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41.jpeg" Type="http://schemas.openxmlformats.org/officeDocument/2006/relationships/image"/><Relationship Id="rId7" Target="../media/image4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l="-390" t="0" r="-39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0" y="2733675"/>
            <a:ext cx="18288000" cy="4791075"/>
          </a:xfrm>
          <a:custGeom>
            <a:avLst/>
            <a:gdLst/>
            <a:ahLst/>
            <a:cxnLst/>
            <a:rect r="r" b="b" t="t" l="l"/>
            <a:pathLst>
              <a:path h="4791075" w="18288000">
                <a:moveTo>
                  <a:pt x="0" y="0"/>
                </a:moveTo>
                <a:lnTo>
                  <a:pt x="18288000" y="0"/>
                </a:lnTo>
                <a:lnTo>
                  <a:pt x="18288000" y="4791075"/>
                </a:lnTo>
                <a:lnTo>
                  <a:pt x="0" y="4791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572500" y="4924425"/>
            <a:ext cx="1143000" cy="76200"/>
          </a:xfrm>
          <a:custGeom>
            <a:avLst/>
            <a:gdLst/>
            <a:ahLst/>
            <a:cxnLst/>
            <a:rect r="r" b="b" t="t" l="l"/>
            <a:pathLst>
              <a:path h="76200" w="1143000">
                <a:moveTo>
                  <a:pt x="0" y="0"/>
                </a:moveTo>
                <a:lnTo>
                  <a:pt x="1143000" y="0"/>
                </a:lnTo>
                <a:lnTo>
                  <a:pt x="11430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429000" y="9017318"/>
            <a:ext cx="11430000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Trần Ngọc Long | Báo Điện tử VietnamPlus | Thông tấn xã Việt Nam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43573" y="1917659"/>
            <a:ext cx="14287500" cy="1353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58"/>
              </a:lnSpc>
            </a:pPr>
            <a:r>
              <a:rPr lang="en-US" sz="8198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AI TRONG TÒA SOẠN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76500" y="5146196"/>
            <a:ext cx="13335000" cy="7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8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Những mô hình sáng tạo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2500" y="733425"/>
            <a:ext cx="571500" cy="76200"/>
          </a:xfrm>
          <a:custGeom>
            <a:avLst/>
            <a:gdLst/>
            <a:ahLst/>
            <a:cxnLst/>
            <a:rect r="r" b="b" t="t" l="l"/>
            <a:pathLst>
              <a:path h="76200" w="571500">
                <a:moveTo>
                  <a:pt x="0" y="0"/>
                </a:moveTo>
                <a:lnTo>
                  <a:pt x="571500" y="0"/>
                </a:lnTo>
                <a:lnTo>
                  <a:pt x="5715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293550" y="557851"/>
            <a:ext cx="11430000" cy="854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8"/>
              </a:lnSpc>
            </a:pPr>
            <a:r>
              <a:rPr lang="en-US" sz="4999" b="true">
                <a:solidFill>
                  <a:srgbClr val="FFFFFF"/>
                </a:solidFill>
                <a:latin typeface="Biryani Bold"/>
                <a:ea typeface="Biryani Bold"/>
                <a:cs typeface="Biryani Bold"/>
                <a:sym typeface="Biryani Bold"/>
              </a:rPr>
              <a:t>AI và Explainer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977390"/>
            <a:ext cx="9525000" cy="403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CHUYỂN ĐỔI MỘT CHÍNH SÁCH THÀNH NHIỀU PHIÊN BẢN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048500" y="2695575"/>
            <a:ext cx="4191000" cy="1431922"/>
          </a:xfrm>
          <a:custGeom>
            <a:avLst/>
            <a:gdLst/>
            <a:ahLst/>
            <a:cxnLst/>
            <a:rect r="r" b="b" t="t" l="l"/>
            <a:pathLst>
              <a:path h="1431922" w="4191000">
                <a:moveTo>
                  <a:pt x="0" y="0"/>
                </a:moveTo>
                <a:lnTo>
                  <a:pt x="4191000" y="0"/>
                </a:lnTo>
                <a:lnTo>
                  <a:pt x="4191000" y="1431922"/>
                </a:lnTo>
                <a:lnTo>
                  <a:pt x="0" y="1431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293550" y="2903858"/>
            <a:ext cx="3700891" cy="1051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8"/>
              </a:lnSpc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 sách gốc</a:t>
            </a:r>
          </a:p>
          <a:p>
            <a:pPr algn="ctr">
              <a:lnSpc>
                <a:spcPts val="4058"/>
              </a:lnSpc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(Văn bản pháp luật)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675369" y="4913109"/>
            <a:ext cx="2679211" cy="969245"/>
          </a:xfrm>
          <a:custGeom>
            <a:avLst/>
            <a:gdLst/>
            <a:ahLst/>
            <a:cxnLst/>
            <a:rect r="r" b="b" t="t" l="l"/>
            <a:pathLst>
              <a:path h="969245" w="2679211">
                <a:moveTo>
                  <a:pt x="0" y="0"/>
                </a:moveTo>
                <a:lnTo>
                  <a:pt x="2679211" y="0"/>
                </a:lnTo>
                <a:lnTo>
                  <a:pt x="2679211" y="969245"/>
                </a:lnTo>
                <a:lnTo>
                  <a:pt x="0" y="9692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471506" y="4998406"/>
            <a:ext cx="1344997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5"/>
              </a:lnSpc>
            </a:pPr>
            <a:r>
              <a:rPr lang="en-US" sz="2118" b="true">
                <a:solidFill>
                  <a:srgbClr val="B71F2A"/>
                </a:solidFill>
                <a:latin typeface="Biryani Bold"/>
                <a:ea typeface="Biryani Bold"/>
                <a:cs typeface="Biryani Bold"/>
                <a:sym typeface="Biryani Bold"/>
              </a:rPr>
              <a:t>AI Explainer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134475" y="4467225"/>
            <a:ext cx="19050" cy="495300"/>
            <a:chOff x="0" y="0"/>
            <a:chExt cx="25400" cy="660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400" cy="660400"/>
            </a:xfrm>
            <a:custGeom>
              <a:avLst/>
              <a:gdLst/>
              <a:ahLst/>
              <a:cxnLst/>
              <a:rect r="r" b="b" t="t" l="l"/>
              <a:pathLst>
                <a:path h="660400" w="25400">
                  <a:moveTo>
                    <a:pt x="0" y="0"/>
                  </a:moveTo>
                  <a:lnTo>
                    <a:pt x="25400" y="660400"/>
                  </a:lnTo>
                </a:path>
              </a:pathLst>
            </a:custGeom>
            <a:blipFill>
              <a:blip r:embed="rId8">
                <a:alphaModFix amt="0"/>
              </a:blip>
              <a:stretch>
                <a:fillRect l="-3285892" t="0" r="-3285892" b="0"/>
              </a:stretch>
            </a:blipFill>
            <a:ln w="19050" cap="sq">
              <a:solidFill>
                <a:srgbClr val="B71F2A"/>
              </a:solidFill>
              <a:prstDash val="solid"/>
              <a:miter/>
            </a:ln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905000" y="6257925"/>
            <a:ext cx="3429000" cy="1933575"/>
          </a:xfrm>
          <a:custGeom>
            <a:avLst/>
            <a:gdLst/>
            <a:ahLst/>
            <a:cxnLst/>
            <a:rect r="r" b="b" t="t" l="l"/>
            <a:pathLst>
              <a:path h="1933575" w="3429000">
                <a:moveTo>
                  <a:pt x="0" y="0"/>
                </a:moveTo>
                <a:lnTo>
                  <a:pt x="3429000" y="0"/>
                </a:lnTo>
                <a:lnTo>
                  <a:pt x="3429000" y="1933575"/>
                </a:lnTo>
                <a:lnTo>
                  <a:pt x="0" y="19335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095500" y="6575107"/>
            <a:ext cx="3048000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400">
                <a:solidFill>
                  <a:srgbClr val="FFFFFF"/>
                </a:solidFill>
                <a:latin typeface="Biryani"/>
                <a:ea typeface="Biryani"/>
                <a:cs typeface="Biryani"/>
                <a:sym typeface="Biryani"/>
              </a:rPr>
              <a:t>Doanh nghiệp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095500" y="7181212"/>
            <a:ext cx="3048000" cy="775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Tác động kinh doanh,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thuế, quy định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3614738" y="5519738"/>
            <a:ext cx="5534025" cy="771525"/>
            <a:chOff x="0" y="0"/>
            <a:chExt cx="7378700" cy="10287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378700" cy="1028700"/>
            </a:xfrm>
            <a:custGeom>
              <a:avLst/>
              <a:gdLst/>
              <a:ahLst/>
              <a:cxnLst/>
              <a:rect r="r" b="b" t="t" l="l"/>
              <a:pathLst>
                <a:path h="1028700" w="7378700">
                  <a:moveTo>
                    <a:pt x="7378700" y="0"/>
                  </a:moveTo>
                  <a:lnTo>
                    <a:pt x="0" y="1028700"/>
                  </a:lnTo>
                </a:path>
              </a:pathLst>
            </a:custGeom>
            <a:blipFill>
              <a:blip r:embed="rId8">
                <a:alphaModFix amt="0"/>
              </a:blip>
              <a:stretch>
                <a:fillRect l="0" t="-89763" r="0" b="-89763"/>
              </a:stretch>
            </a:blipFill>
            <a:ln w="9525" cap="sq">
              <a:solidFill>
                <a:srgbClr val="B71F2A"/>
              </a:solidFill>
              <a:prstDash val="solid"/>
              <a:miter/>
            </a:ln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5905500" y="6257925"/>
            <a:ext cx="3429000" cy="1933575"/>
          </a:xfrm>
          <a:custGeom>
            <a:avLst/>
            <a:gdLst/>
            <a:ahLst/>
            <a:cxnLst/>
            <a:rect r="r" b="b" t="t" l="l"/>
            <a:pathLst>
              <a:path h="1933575" w="3429000">
                <a:moveTo>
                  <a:pt x="0" y="0"/>
                </a:moveTo>
                <a:lnTo>
                  <a:pt x="3429000" y="0"/>
                </a:lnTo>
                <a:lnTo>
                  <a:pt x="3429000" y="1933575"/>
                </a:lnTo>
                <a:lnTo>
                  <a:pt x="0" y="19335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6096000" y="6575107"/>
            <a:ext cx="3048000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400">
                <a:solidFill>
                  <a:srgbClr val="FFFFFF"/>
                </a:solidFill>
                <a:latin typeface="Biryani"/>
                <a:ea typeface="Biryani"/>
                <a:cs typeface="Biryani"/>
                <a:sym typeface="Biryani"/>
              </a:rPr>
              <a:t>Sinh viên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096000" y="7181212"/>
            <a:ext cx="3048000" cy="775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Tóm tắt đơn giản,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ví dụ thực tế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7615238" y="5519738"/>
            <a:ext cx="1533525" cy="771525"/>
            <a:chOff x="0" y="0"/>
            <a:chExt cx="2044700" cy="10287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044700" cy="1028700"/>
            </a:xfrm>
            <a:custGeom>
              <a:avLst/>
              <a:gdLst/>
              <a:ahLst/>
              <a:cxnLst/>
              <a:rect r="r" b="b" t="t" l="l"/>
              <a:pathLst>
                <a:path h="1028700" w="2044700">
                  <a:moveTo>
                    <a:pt x="2044700" y="0"/>
                  </a:moveTo>
                  <a:lnTo>
                    <a:pt x="0" y="1028700"/>
                  </a:lnTo>
                </a:path>
              </a:pathLst>
            </a:custGeom>
            <a:blipFill>
              <a:blip r:embed="rId8">
                <a:alphaModFix amt="0"/>
              </a:blip>
              <a:stretch>
                <a:fillRect l="-14550" t="0" r="-14550" b="0"/>
              </a:stretch>
            </a:blipFill>
            <a:ln w="9525" cap="sq">
              <a:solidFill>
                <a:srgbClr val="B71F2A"/>
              </a:solidFill>
              <a:prstDash val="solid"/>
              <a:miter/>
            </a:ln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9906000" y="6257925"/>
            <a:ext cx="3429000" cy="1933575"/>
          </a:xfrm>
          <a:custGeom>
            <a:avLst/>
            <a:gdLst/>
            <a:ahLst/>
            <a:cxnLst/>
            <a:rect r="r" b="b" t="t" l="l"/>
            <a:pathLst>
              <a:path h="1933575" w="3429000">
                <a:moveTo>
                  <a:pt x="0" y="0"/>
                </a:moveTo>
                <a:lnTo>
                  <a:pt x="3429000" y="0"/>
                </a:lnTo>
                <a:lnTo>
                  <a:pt x="3429000" y="1933575"/>
                </a:lnTo>
                <a:lnTo>
                  <a:pt x="0" y="19335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0096500" y="6575107"/>
            <a:ext cx="3048000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400">
                <a:solidFill>
                  <a:srgbClr val="FFFFFF"/>
                </a:solidFill>
                <a:latin typeface="Biryani"/>
                <a:ea typeface="Biryani"/>
                <a:cs typeface="Biryani"/>
                <a:sym typeface="Biryani"/>
              </a:rPr>
              <a:t>Nông dân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096500" y="7181212"/>
            <a:ext cx="3048000" cy="775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Ảnh hưởng trực tiếp,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hướng dẫn thực hành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9139238" y="5519738"/>
            <a:ext cx="2486025" cy="771525"/>
            <a:chOff x="0" y="0"/>
            <a:chExt cx="3314700" cy="10287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314700" cy="1028700"/>
            </a:xfrm>
            <a:custGeom>
              <a:avLst/>
              <a:gdLst/>
              <a:ahLst/>
              <a:cxnLst/>
              <a:rect r="r" b="b" t="t" l="l"/>
              <a:pathLst>
                <a:path h="1028700" w="3314700">
                  <a:moveTo>
                    <a:pt x="0" y="0"/>
                  </a:moveTo>
                  <a:lnTo>
                    <a:pt x="3314700" y="1028700"/>
                  </a:lnTo>
                </a:path>
              </a:pathLst>
            </a:custGeom>
            <a:blipFill>
              <a:blip r:embed="rId8">
                <a:alphaModFix amt="0"/>
              </a:blip>
              <a:stretch>
                <a:fillRect l="0" t="-12785" r="0" b="-12785"/>
              </a:stretch>
            </a:blipFill>
            <a:ln w="9525" cap="sq">
              <a:solidFill>
                <a:srgbClr val="B71F2A"/>
              </a:solidFill>
              <a:prstDash val="solid"/>
              <a:miter/>
            </a:ln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13906500" y="6257925"/>
            <a:ext cx="3429000" cy="1933575"/>
          </a:xfrm>
          <a:custGeom>
            <a:avLst/>
            <a:gdLst/>
            <a:ahLst/>
            <a:cxnLst/>
            <a:rect r="r" b="b" t="t" l="l"/>
            <a:pathLst>
              <a:path h="1933575" w="3429000">
                <a:moveTo>
                  <a:pt x="0" y="0"/>
                </a:moveTo>
                <a:lnTo>
                  <a:pt x="3429000" y="0"/>
                </a:lnTo>
                <a:lnTo>
                  <a:pt x="3429000" y="1933575"/>
                </a:lnTo>
                <a:lnTo>
                  <a:pt x="0" y="19335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14097000" y="6575107"/>
            <a:ext cx="3048000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400">
                <a:solidFill>
                  <a:srgbClr val="FFFFFF"/>
                </a:solidFill>
                <a:latin typeface="Biryani"/>
                <a:ea typeface="Biryani"/>
                <a:cs typeface="Biryani"/>
                <a:sym typeface="Biryani"/>
              </a:rPr>
              <a:t>Người cao tuổi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097000" y="7181212"/>
            <a:ext cx="3048000" cy="775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Ngôn ngữ dễ hiểu,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quyền lợi cụ thể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9139238" y="5519738"/>
            <a:ext cx="6486525" cy="771525"/>
            <a:chOff x="0" y="0"/>
            <a:chExt cx="8648700" cy="10287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648700" cy="1028700"/>
            </a:xfrm>
            <a:custGeom>
              <a:avLst/>
              <a:gdLst/>
              <a:ahLst/>
              <a:cxnLst/>
              <a:rect r="r" b="b" t="t" l="l"/>
              <a:pathLst>
                <a:path h="1028700" w="8648700">
                  <a:moveTo>
                    <a:pt x="0" y="0"/>
                  </a:moveTo>
                  <a:lnTo>
                    <a:pt x="8648700" y="1028700"/>
                  </a:lnTo>
                </a:path>
              </a:pathLst>
            </a:custGeom>
            <a:blipFill>
              <a:blip r:embed="rId8">
                <a:alphaModFix amt="0"/>
              </a:blip>
              <a:stretch>
                <a:fillRect l="0" t="-113818" r="0" b="-113818"/>
              </a:stretch>
            </a:blipFill>
            <a:ln w="9525" cap="sq">
              <a:solidFill>
                <a:srgbClr val="B71F2A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2500" y="733425"/>
            <a:ext cx="571500" cy="76200"/>
          </a:xfrm>
          <a:custGeom>
            <a:avLst/>
            <a:gdLst/>
            <a:ahLst/>
            <a:cxnLst/>
            <a:rect r="r" b="b" t="t" l="l"/>
            <a:pathLst>
              <a:path h="76200" w="571500">
                <a:moveTo>
                  <a:pt x="0" y="0"/>
                </a:moveTo>
                <a:lnTo>
                  <a:pt x="571500" y="0"/>
                </a:lnTo>
                <a:lnTo>
                  <a:pt x="5715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39428" y="1952625"/>
            <a:ext cx="3817144" cy="3234071"/>
          </a:xfrm>
          <a:custGeom>
            <a:avLst/>
            <a:gdLst/>
            <a:ahLst/>
            <a:cxnLst/>
            <a:rect r="r" b="b" t="t" l="l"/>
            <a:pathLst>
              <a:path h="3234071" w="3817144">
                <a:moveTo>
                  <a:pt x="0" y="0"/>
                </a:moveTo>
                <a:lnTo>
                  <a:pt x="3817144" y="0"/>
                </a:lnTo>
                <a:lnTo>
                  <a:pt x="3817144" y="3234071"/>
                </a:lnTo>
                <a:lnTo>
                  <a:pt x="0" y="32340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762250" y="2857500"/>
            <a:ext cx="571500" cy="571500"/>
            <a:chOff x="0" y="0"/>
            <a:chExt cx="762000" cy="762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381000" y="0"/>
                  </a:moveTo>
                  <a:cubicBezTo>
                    <a:pt x="170561" y="0"/>
                    <a:pt x="0" y="170561"/>
                    <a:pt x="0" y="381000"/>
                  </a:cubicBezTo>
                  <a:cubicBezTo>
                    <a:pt x="0" y="591439"/>
                    <a:pt x="170561" y="762000"/>
                    <a:pt x="381000" y="762000"/>
                  </a:cubicBezTo>
                  <a:cubicBezTo>
                    <a:pt x="591439" y="762000"/>
                    <a:pt x="762000" y="591439"/>
                    <a:pt x="762000" y="381000"/>
                  </a:cubicBezTo>
                  <a:cubicBezTo>
                    <a:pt x="762000" y="170561"/>
                    <a:pt x="591439" y="0"/>
                    <a:pt x="381000" y="0"/>
                  </a:cubicBezTo>
                  <a:close/>
                </a:path>
              </a:pathLst>
            </a:custGeom>
            <a:solidFill>
              <a:srgbClr val="B71F2A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762250" y="2828925"/>
            <a:ext cx="571500" cy="600075"/>
            <a:chOff x="0" y="0"/>
            <a:chExt cx="762000" cy="8001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2000" cy="800100"/>
            </a:xfrm>
            <a:custGeom>
              <a:avLst/>
              <a:gdLst/>
              <a:ahLst/>
              <a:cxnLst/>
              <a:rect r="r" b="b" t="t" l="l"/>
              <a:pathLst>
                <a:path h="800100" w="762000">
                  <a:moveTo>
                    <a:pt x="0" y="0"/>
                  </a:moveTo>
                  <a:lnTo>
                    <a:pt x="762000" y="0"/>
                  </a:lnTo>
                  <a:lnTo>
                    <a:pt x="762000" y="800100"/>
                  </a:lnTo>
                  <a:lnTo>
                    <a:pt x="0" y="80010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l="-84718" t="0" r="-84718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762000" cy="8382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Biryani"/>
                  <a:ea typeface="Biryani"/>
                  <a:cs typeface="Biryani"/>
                  <a:sym typeface="Biryani"/>
                </a:rPr>
                <a:t>01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5330428" y="1952625"/>
            <a:ext cx="3817144" cy="3234071"/>
          </a:xfrm>
          <a:custGeom>
            <a:avLst/>
            <a:gdLst/>
            <a:ahLst/>
            <a:cxnLst/>
            <a:rect r="r" b="b" t="t" l="l"/>
            <a:pathLst>
              <a:path h="3234071" w="3817144">
                <a:moveTo>
                  <a:pt x="0" y="0"/>
                </a:moveTo>
                <a:lnTo>
                  <a:pt x="3817144" y="0"/>
                </a:lnTo>
                <a:lnTo>
                  <a:pt x="3817144" y="3234071"/>
                </a:lnTo>
                <a:lnTo>
                  <a:pt x="0" y="32340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6953250" y="2857500"/>
            <a:ext cx="571500" cy="571500"/>
            <a:chOff x="0" y="0"/>
            <a:chExt cx="762000" cy="762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381000" y="0"/>
                  </a:moveTo>
                  <a:cubicBezTo>
                    <a:pt x="170561" y="0"/>
                    <a:pt x="0" y="170561"/>
                    <a:pt x="0" y="381000"/>
                  </a:cubicBezTo>
                  <a:cubicBezTo>
                    <a:pt x="0" y="591439"/>
                    <a:pt x="170561" y="762000"/>
                    <a:pt x="381000" y="762000"/>
                  </a:cubicBezTo>
                  <a:cubicBezTo>
                    <a:pt x="591439" y="762000"/>
                    <a:pt x="762000" y="591439"/>
                    <a:pt x="762000" y="381000"/>
                  </a:cubicBezTo>
                  <a:cubicBezTo>
                    <a:pt x="762000" y="170561"/>
                    <a:pt x="591439" y="0"/>
                    <a:pt x="381000" y="0"/>
                  </a:cubicBezTo>
                  <a:close/>
                </a:path>
              </a:pathLst>
            </a:custGeom>
            <a:solidFill>
              <a:srgbClr val="B71F2A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6953250" y="2828925"/>
            <a:ext cx="571500" cy="600075"/>
            <a:chOff x="0" y="0"/>
            <a:chExt cx="762000" cy="8001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62000" cy="800100"/>
            </a:xfrm>
            <a:custGeom>
              <a:avLst/>
              <a:gdLst/>
              <a:ahLst/>
              <a:cxnLst/>
              <a:rect r="r" b="b" t="t" l="l"/>
              <a:pathLst>
                <a:path h="800100" w="762000">
                  <a:moveTo>
                    <a:pt x="0" y="0"/>
                  </a:moveTo>
                  <a:lnTo>
                    <a:pt x="762000" y="0"/>
                  </a:lnTo>
                  <a:lnTo>
                    <a:pt x="762000" y="800100"/>
                  </a:lnTo>
                  <a:lnTo>
                    <a:pt x="0" y="80010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l="-84718" t="0" r="-84718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762000" cy="8382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Biryani"/>
                  <a:ea typeface="Biryani"/>
                  <a:cs typeface="Biryani"/>
                  <a:sym typeface="Biryani"/>
                </a:rPr>
                <a:t>02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9616678" y="1952625"/>
            <a:ext cx="3817144" cy="3234071"/>
          </a:xfrm>
          <a:custGeom>
            <a:avLst/>
            <a:gdLst/>
            <a:ahLst/>
            <a:cxnLst/>
            <a:rect r="r" b="b" t="t" l="l"/>
            <a:pathLst>
              <a:path h="3234071" w="3817144">
                <a:moveTo>
                  <a:pt x="0" y="0"/>
                </a:moveTo>
                <a:lnTo>
                  <a:pt x="3817144" y="0"/>
                </a:lnTo>
                <a:lnTo>
                  <a:pt x="3817144" y="3234071"/>
                </a:lnTo>
                <a:lnTo>
                  <a:pt x="0" y="32340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1144250" y="2857500"/>
            <a:ext cx="571500" cy="571500"/>
            <a:chOff x="0" y="0"/>
            <a:chExt cx="762000" cy="762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381000" y="0"/>
                  </a:moveTo>
                  <a:cubicBezTo>
                    <a:pt x="170561" y="0"/>
                    <a:pt x="0" y="170561"/>
                    <a:pt x="0" y="381000"/>
                  </a:cubicBezTo>
                  <a:cubicBezTo>
                    <a:pt x="0" y="591439"/>
                    <a:pt x="170561" y="762000"/>
                    <a:pt x="381000" y="762000"/>
                  </a:cubicBezTo>
                  <a:cubicBezTo>
                    <a:pt x="591439" y="762000"/>
                    <a:pt x="762000" y="591439"/>
                    <a:pt x="762000" y="381000"/>
                  </a:cubicBezTo>
                  <a:cubicBezTo>
                    <a:pt x="762000" y="170561"/>
                    <a:pt x="591439" y="0"/>
                    <a:pt x="381000" y="0"/>
                  </a:cubicBezTo>
                  <a:close/>
                </a:path>
              </a:pathLst>
            </a:custGeom>
            <a:solidFill>
              <a:srgbClr val="B71F2A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1144250" y="2828925"/>
            <a:ext cx="571500" cy="600075"/>
            <a:chOff x="0" y="0"/>
            <a:chExt cx="762000" cy="8001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62000" cy="800100"/>
            </a:xfrm>
            <a:custGeom>
              <a:avLst/>
              <a:gdLst/>
              <a:ahLst/>
              <a:cxnLst/>
              <a:rect r="r" b="b" t="t" l="l"/>
              <a:pathLst>
                <a:path h="800100" w="762000">
                  <a:moveTo>
                    <a:pt x="0" y="0"/>
                  </a:moveTo>
                  <a:lnTo>
                    <a:pt x="762000" y="0"/>
                  </a:lnTo>
                  <a:lnTo>
                    <a:pt x="762000" y="800100"/>
                  </a:lnTo>
                  <a:lnTo>
                    <a:pt x="0" y="80010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l="-84718" t="0" r="-84718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762000" cy="8382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Biryani"/>
                  <a:ea typeface="Biryani"/>
                  <a:cs typeface="Biryani"/>
                  <a:sym typeface="Biryani"/>
                </a:rPr>
                <a:t>03</a:t>
              </a: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3712428" y="1952625"/>
            <a:ext cx="3817144" cy="3234071"/>
          </a:xfrm>
          <a:custGeom>
            <a:avLst/>
            <a:gdLst/>
            <a:ahLst/>
            <a:cxnLst/>
            <a:rect r="r" b="b" t="t" l="l"/>
            <a:pathLst>
              <a:path h="3234071" w="3817144">
                <a:moveTo>
                  <a:pt x="0" y="0"/>
                </a:moveTo>
                <a:lnTo>
                  <a:pt x="3817144" y="0"/>
                </a:lnTo>
                <a:lnTo>
                  <a:pt x="3817144" y="3234071"/>
                </a:lnTo>
                <a:lnTo>
                  <a:pt x="0" y="32340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15335250" y="2857500"/>
            <a:ext cx="571500" cy="571500"/>
            <a:chOff x="0" y="0"/>
            <a:chExt cx="762000" cy="762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381000" y="0"/>
                  </a:moveTo>
                  <a:cubicBezTo>
                    <a:pt x="170561" y="0"/>
                    <a:pt x="0" y="170561"/>
                    <a:pt x="0" y="381000"/>
                  </a:cubicBezTo>
                  <a:cubicBezTo>
                    <a:pt x="0" y="591439"/>
                    <a:pt x="170561" y="762000"/>
                    <a:pt x="381000" y="762000"/>
                  </a:cubicBezTo>
                  <a:cubicBezTo>
                    <a:pt x="591439" y="762000"/>
                    <a:pt x="762000" y="591439"/>
                    <a:pt x="762000" y="381000"/>
                  </a:cubicBezTo>
                  <a:cubicBezTo>
                    <a:pt x="762000" y="170561"/>
                    <a:pt x="591439" y="0"/>
                    <a:pt x="381000" y="0"/>
                  </a:cubicBezTo>
                  <a:close/>
                </a:path>
              </a:pathLst>
            </a:custGeom>
            <a:solidFill>
              <a:srgbClr val="B71F2A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5335250" y="2828925"/>
            <a:ext cx="571500" cy="600075"/>
            <a:chOff x="0" y="0"/>
            <a:chExt cx="762000" cy="8001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62000" cy="800100"/>
            </a:xfrm>
            <a:custGeom>
              <a:avLst/>
              <a:gdLst/>
              <a:ahLst/>
              <a:cxnLst/>
              <a:rect r="r" b="b" t="t" l="l"/>
              <a:pathLst>
                <a:path h="800100" w="762000">
                  <a:moveTo>
                    <a:pt x="0" y="0"/>
                  </a:moveTo>
                  <a:lnTo>
                    <a:pt x="762000" y="0"/>
                  </a:lnTo>
                  <a:lnTo>
                    <a:pt x="762000" y="800100"/>
                  </a:lnTo>
                  <a:lnTo>
                    <a:pt x="0" y="80010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l="-84718" t="0" r="-84718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762000" cy="8382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Biryani"/>
                  <a:ea typeface="Biryani"/>
                  <a:cs typeface="Biryani"/>
                  <a:sym typeface="Biryani"/>
                </a:rPr>
                <a:t>04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2488644" y="5913758"/>
            <a:ext cx="5690711" cy="4190428"/>
            <a:chOff x="0" y="0"/>
            <a:chExt cx="7587615" cy="558723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7587615" cy="5587238"/>
            </a:xfrm>
            <a:custGeom>
              <a:avLst/>
              <a:gdLst/>
              <a:ahLst/>
              <a:cxnLst/>
              <a:rect r="r" b="b" t="t" l="l"/>
              <a:pathLst>
                <a:path h="5587238" w="7587615">
                  <a:moveTo>
                    <a:pt x="0" y="0"/>
                  </a:moveTo>
                  <a:lnTo>
                    <a:pt x="7587615" y="0"/>
                  </a:lnTo>
                  <a:lnTo>
                    <a:pt x="7587615" y="5587238"/>
                  </a:lnTo>
                  <a:lnTo>
                    <a:pt x="0" y="5587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0381688" y="5904214"/>
            <a:ext cx="5525624" cy="4199973"/>
            <a:chOff x="0" y="0"/>
            <a:chExt cx="7367499" cy="5599963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7367524" cy="5599938"/>
            </a:xfrm>
            <a:custGeom>
              <a:avLst/>
              <a:gdLst/>
              <a:ahLst/>
              <a:cxnLst/>
              <a:rect r="r" b="b" t="t" l="l"/>
              <a:pathLst>
                <a:path h="5599938" w="7367524">
                  <a:moveTo>
                    <a:pt x="0" y="0"/>
                  </a:moveTo>
                  <a:lnTo>
                    <a:pt x="7367524" y="0"/>
                  </a:lnTo>
                  <a:lnTo>
                    <a:pt x="7367524" y="5599938"/>
                  </a:lnTo>
                  <a:lnTo>
                    <a:pt x="0" y="5599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3905250" y="417233"/>
            <a:ext cx="11430000" cy="863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22"/>
              </a:lnSpc>
            </a:pPr>
            <a:r>
              <a:rPr lang="en-US" sz="5400" b="true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AI hỗ trợ bình luận như thế nào?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28700" y="1372867"/>
            <a:ext cx="9525000" cy="436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CÔNG CỤ AI CHO NGƯỜI BÌNH LUẬN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33500" y="3886514"/>
            <a:ext cx="3429000" cy="416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 hợp tài liệu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428750" y="4368479"/>
            <a:ext cx="3429000" cy="65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AI đọc và tóm tắt hàng trăm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báo cáo, nghiên cứu liên quan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524500" y="3886514"/>
            <a:ext cx="3429000" cy="416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 chiếu dữ liệu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5524500" y="4368479"/>
            <a:ext cx="3619500" cy="65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So sánh số liệu từ nhiều nguồn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để tìm mâu thuẫn hoặc xu hướng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715500" y="3886514"/>
            <a:ext cx="3429000" cy="416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tiền lệ quốc tế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810750" y="4368479"/>
            <a:ext cx="3429000" cy="65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AI tìm kiếm case study tương tự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từ các quốc gia khác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3906500" y="3886514"/>
            <a:ext cx="3429000" cy="416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tích xu hướng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3811250" y="4298947"/>
            <a:ext cx="3429000" cy="65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Nhận diện xu hướng chính sách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và dự báo tác động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2500" y="733425"/>
            <a:ext cx="571500" cy="76200"/>
          </a:xfrm>
          <a:custGeom>
            <a:avLst/>
            <a:gdLst/>
            <a:ahLst/>
            <a:cxnLst/>
            <a:rect r="r" b="b" t="t" l="l"/>
            <a:pathLst>
              <a:path h="76200" w="571500">
                <a:moveTo>
                  <a:pt x="0" y="0"/>
                </a:moveTo>
                <a:lnTo>
                  <a:pt x="571500" y="0"/>
                </a:lnTo>
                <a:lnTo>
                  <a:pt x="5715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52500" y="1085850"/>
            <a:ext cx="11430000" cy="722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>
                <a:solidFill>
                  <a:srgbClr val="FFFFFF"/>
                </a:solidFill>
                <a:latin typeface="Biryani"/>
                <a:ea typeface="Biryani"/>
                <a:cs typeface="Biryani"/>
                <a:sym typeface="Biryani"/>
              </a:rPr>
              <a:t>Mô hình Journalist Creator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52500" y="1800225"/>
            <a:ext cx="11430000" cy="269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NHÀ BÁO VẬN HÀNH ĐA NỀN TẢNG  |  Nguồn: The News Creators Project 2025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379138" y="4129107"/>
            <a:ext cx="2728893" cy="2728893"/>
            <a:chOff x="0" y="0"/>
            <a:chExt cx="3638525" cy="36385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38550" cy="3638550"/>
            </a:xfrm>
            <a:custGeom>
              <a:avLst/>
              <a:gdLst/>
              <a:ahLst/>
              <a:cxnLst/>
              <a:rect r="r" b="b" t="t" l="l"/>
              <a:pathLst>
                <a:path h="3638550" w="3638550">
                  <a:moveTo>
                    <a:pt x="1819275" y="0"/>
                  </a:moveTo>
                  <a:cubicBezTo>
                    <a:pt x="814451" y="0"/>
                    <a:pt x="0" y="814451"/>
                    <a:pt x="0" y="1819275"/>
                  </a:cubicBezTo>
                  <a:cubicBezTo>
                    <a:pt x="0" y="2824099"/>
                    <a:pt x="814451" y="3638550"/>
                    <a:pt x="1819275" y="3638550"/>
                  </a:cubicBezTo>
                  <a:cubicBezTo>
                    <a:pt x="2824099" y="3638550"/>
                    <a:pt x="3638550" y="2823972"/>
                    <a:pt x="3638550" y="1819275"/>
                  </a:cubicBezTo>
                  <a:cubicBezTo>
                    <a:pt x="3638550" y="814578"/>
                    <a:pt x="2823972" y="0"/>
                    <a:pt x="1819275" y="0"/>
                  </a:cubicBezTo>
                  <a:close/>
                </a:path>
              </a:pathLst>
            </a:custGeom>
            <a:solidFill>
              <a:srgbClr val="B71F2A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4379138" y="4039572"/>
            <a:ext cx="2728893" cy="2818428"/>
            <a:chOff x="0" y="0"/>
            <a:chExt cx="3638525" cy="375790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38521" cy="3757910"/>
            </a:xfrm>
            <a:custGeom>
              <a:avLst/>
              <a:gdLst/>
              <a:ahLst/>
              <a:cxnLst/>
              <a:rect r="r" b="b" t="t" l="l"/>
              <a:pathLst>
                <a:path h="3757910" w="3638521">
                  <a:moveTo>
                    <a:pt x="0" y="0"/>
                  </a:moveTo>
                  <a:lnTo>
                    <a:pt x="3638521" y="0"/>
                  </a:lnTo>
                  <a:lnTo>
                    <a:pt x="3638521" y="3757910"/>
                  </a:lnTo>
                  <a:lnTo>
                    <a:pt x="0" y="375791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82513" t="0" r="-82513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3638525" cy="38245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480"/>
                </a:lnSpc>
              </a:pPr>
              <a:r>
                <a:rPr lang="en-US" sz="3200" b="true">
                  <a:solidFill>
                    <a:srgbClr val="FFFFFF"/>
                  </a:solidFill>
                  <a:latin typeface="Biryani Bold"/>
                  <a:ea typeface="Biryani Bold"/>
                  <a:cs typeface="Biryani Bold"/>
                  <a:sym typeface="Biryani Bold"/>
                </a:rPr>
                <a:t>NHÀ BÁO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512894" y="2486978"/>
            <a:ext cx="2096129" cy="2096129"/>
          </a:xfrm>
          <a:custGeom>
            <a:avLst/>
            <a:gdLst/>
            <a:ahLst/>
            <a:cxnLst/>
            <a:rect r="r" b="b" t="t" l="l"/>
            <a:pathLst>
              <a:path h="2096129" w="2096129">
                <a:moveTo>
                  <a:pt x="0" y="0"/>
                </a:moveTo>
                <a:lnTo>
                  <a:pt x="2096128" y="0"/>
                </a:lnTo>
                <a:lnTo>
                  <a:pt x="2096128" y="2096128"/>
                </a:lnTo>
                <a:lnTo>
                  <a:pt x="0" y="20961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24000" y="2442543"/>
            <a:ext cx="2073907" cy="2129457"/>
            <a:chOff x="0" y="0"/>
            <a:chExt cx="2765209" cy="283927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65213" cy="2839282"/>
            </a:xfrm>
            <a:custGeom>
              <a:avLst/>
              <a:gdLst/>
              <a:ahLst/>
              <a:cxnLst/>
              <a:rect r="r" b="b" t="t" l="l"/>
              <a:pathLst>
                <a:path h="2839282" w="2765213">
                  <a:moveTo>
                    <a:pt x="0" y="0"/>
                  </a:moveTo>
                  <a:lnTo>
                    <a:pt x="2765213" y="0"/>
                  </a:lnTo>
                  <a:lnTo>
                    <a:pt x="2765213" y="2839282"/>
                  </a:lnTo>
                  <a:lnTo>
                    <a:pt x="0" y="283928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81740" t="0" r="-81739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2765209" cy="288690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sz="24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Báo điện tử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7735653" y="2478996"/>
            <a:ext cx="2104149" cy="2104149"/>
          </a:xfrm>
          <a:custGeom>
            <a:avLst/>
            <a:gdLst/>
            <a:ahLst/>
            <a:cxnLst/>
            <a:rect r="r" b="b" t="t" l="l"/>
            <a:pathLst>
              <a:path h="2104149" w="2104149">
                <a:moveTo>
                  <a:pt x="0" y="0"/>
                </a:moveTo>
                <a:lnTo>
                  <a:pt x="2104148" y="0"/>
                </a:lnTo>
                <a:lnTo>
                  <a:pt x="2104148" y="2104148"/>
                </a:lnTo>
                <a:lnTo>
                  <a:pt x="0" y="21041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7746806" y="2434390"/>
            <a:ext cx="2081851" cy="2137610"/>
            <a:chOff x="0" y="0"/>
            <a:chExt cx="2775801" cy="285014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775796" cy="2850148"/>
            </a:xfrm>
            <a:custGeom>
              <a:avLst/>
              <a:gdLst/>
              <a:ahLst/>
              <a:cxnLst/>
              <a:rect r="r" b="b" t="t" l="l"/>
              <a:pathLst>
                <a:path h="2850148" w="2775796">
                  <a:moveTo>
                    <a:pt x="0" y="0"/>
                  </a:moveTo>
                  <a:lnTo>
                    <a:pt x="2775796" y="0"/>
                  </a:lnTo>
                  <a:lnTo>
                    <a:pt x="2775796" y="2850148"/>
                  </a:lnTo>
                  <a:lnTo>
                    <a:pt x="0" y="285014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81740" t="0" r="-8174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2775801" cy="289777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sz="24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Podcast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8466668" y="6466418"/>
            <a:ext cx="1996659" cy="1996659"/>
          </a:xfrm>
          <a:custGeom>
            <a:avLst/>
            <a:gdLst/>
            <a:ahLst/>
            <a:cxnLst/>
            <a:rect r="r" b="b" t="t" l="l"/>
            <a:pathLst>
              <a:path h="1996659" w="1996659">
                <a:moveTo>
                  <a:pt x="0" y="0"/>
                </a:moveTo>
                <a:lnTo>
                  <a:pt x="1996659" y="0"/>
                </a:lnTo>
                <a:lnTo>
                  <a:pt x="1996659" y="1996659"/>
                </a:lnTo>
                <a:lnTo>
                  <a:pt x="0" y="19966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8477250" y="6424089"/>
            <a:ext cx="1975495" cy="2028406"/>
            <a:chOff x="0" y="0"/>
            <a:chExt cx="2633993" cy="270454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633991" cy="2704544"/>
            </a:xfrm>
            <a:custGeom>
              <a:avLst/>
              <a:gdLst/>
              <a:ahLst/>
              <a:cxnLst/>
              <a:rect r="r" b="b" t="t" l="l"/>
              <a:pathLst>
                <a:path h="2704544" w="2633991">
                  <a:moveTo>
                    <a:pt x="0" y="0"/>
                  </a:moveTo>
                  <a:lnTo>
                    <a:pt x="2633991" y="0"/>
                  </a:lnTo>
                  <a:lnTo>
                    <a:pt x="2633991" y="2704544"/>
                  </a:lnTo>
                  <a:lnTo>
                    <a:pt x="0" y="2704544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81740" t="0" r="-81740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2633993" cy="27521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sz="24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YouTube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5143014" y="7924486"/>
            <a:ext cx="1975485" cy="1975485"/>
          </a:xfrm>
          <a:custGeom>
            <a:avLst/>
            <a:gdLst/>
            <a:ahLst/>
            <a:cxnLst/>
            <a:rect r="r" b="b" t="t" l="l"/>
            <a:pathLst>
              <a:path h="1975485" w="1975485">
                <a:moveTo>
                  <a:pt x="0" y="0"/>
                </a:moveTo>
                <a:lnTo>
                  <a:pt x="1975485" y="0"/>
                </a:lnTo>
                <a:lnTo>
                  <a:pt x="1975485" y="1975485"/>
                </a:lnTo>
                <a:lnTo>
                  <a:pt x="0" y="19754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5153482" y="7882604"/>
            <a:ext cx="1954549" cy="2006898"/>
            <a:chOff x="0" y="0"/>
            <a:chExt cx="2606065" cy="267586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606061" cy="2675867"/>
            </a:xfrm>
            <a:custGeom>
              <a:avLst/>
              <a:gdLst/>
              <a:ahLst/>
              <a:cxnLst/>
              <a:rect r="r" b="b" t="t" l="l"/>
              <a:pathLst>
                <a:path h="2675867" w="2606061">
                  <a:moveTo>
                    <a:pt x="0" y="0"/>
                  </a:moveTo>
                  <a:lnTo>
                    <a:pt x="2606061" y="0"/>
                  </a:lnTo>
                  <a:lnTo>
                    <a:pt x="2606061" y="2675867"/>
                  </a:lnTo>
                  <a:lnTo>
                    <a:pt x="0" y="2675867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81740" t="0" r="-8174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47625"/>
              <a:ext cx="2606065" cy="272349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sz="24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TikTok</a:t>
              </a: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1514170" y="6720773"/>
            <a:ext cx="1854737" cy="1854737"/>
          </a:xfrm>
          <a:custGeom>
            <a:avLst/>
            <a:gdLst/>
            <a:ahLst/>
            <a:cxnLst/>
            <a:rect r="r" b="b" t="t" l="l"/>
            <a:pathLst>
              <a:path h="1854737" w="1854737">
                <a:moveTo>
                  <a:pt x="0" y="0"/>
                </a:moveTo>
                <a:lnTo>
                  <a:pt x="1854737" y="0"/>
                </a:lnTo>
                <a:lnTo>
                  <a:pt x="1854737" y="1854737"/>
                </a:lnTo>
                <a:lnTo>
                  <a:pt x="0" y="185473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1524000" y="6681454"/>
            <a:ext cx="1835077" cy="1884236"/>
            <a:chOff x="0" y="0"/>
            <a:chExt cx="2446769" cy="251231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446769" cy="2512308"/>
            </a:xfrm>
            <a:custGeom>
              <a:avLst/>
              <a:gdLst/>
              <a:ahLst/>
              <a:cxnLst/>
              <a:rect r="r" b="b" t="t" l="l"/>
              <a:pathLst>
                <a:path h="2512308" w="2446769">
                  <a:moveTo>
                    <a:pt x="0" y="0"/>
                  </a:moveTo>
                  <a:lnTo>
                    <a:pt x="2446769" y="0"/>
                  </a:lnTo>
                  <a:lnTo>
                    <a:pt x="2446769" y="2512308"/>
                  </a:lnTo>
                  <a:lnTo>
                    <a:pt x="0" y="251230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81740" t="0" r="-81740" b="0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2446769" cy="25599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sz="24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Newsletter</a:t>
              </a: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10958627" y="1023404"/>
            <a:ext cx="6756644" cy="6106592"/>
          </a:xfrm>
          <a:custGeom>
            <a:avLst/>
            <a:gdLst/>
            <a:ahLst/>
            <a:cxnLst/>
            <a:rect r="r" b="b" t="t" l="l"/>
            <a:pathLst>
              <a:path h="6106592" w="6756644">
                <a:moveTo>
                  <a:pt x="0" y="0"/>
                </a:moveTo>
                <a:lnTo>
                  <a:pt x="6756644" y="0"/>
                </a:lnTo>
                <a:lnTo>
                  <a:pt x="6756644" y="6106592"/>
                </a:lnTo>
                <a:lnTo>
                  <a:pt x="0" y="610659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1504600" y="1219514"/>
            <a:ext cx="5432498" cy="699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B71F2A"/>
                </a:solidFill>
                <a:latin typeface="Biryani Bold"/>
                <a:ea typeface="Biryani Bold"/>
                <a:cs typeface="Biryani Bold"/>
                <a:sym typeface="Biryani Bold"/>
              </a:rPr>
              <a:t>Xu hướng chuyển dịch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870855" y="2377402"/>
            <a:ext cx="4932178" cy="424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1. Nhà báo xây dựng thương hiệu cá nhân</a:t>
            </a:r>
          </a:p>
          <a:p>
            <a:pPr algn="l">
              <a:lnSpc>
                <a:spcPts val="3360"/>
              </a:lnSpc>
            </a:pPr>
          </a:p>
          <a:p>
            <a:pPr algn="l">
              <a:lnSpc>
                <a:spcPts val="336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2. Đa dạng hóa kênh phân phối</a:t>
            </a:r>
          </a:p>
          <a:p>
            <a:pPr algn="l">
              <a:lnSpc>
                <a:spcPts val="3360"/>
              </a:lnSpc>
            </a:pPr>
          </a:p>
          <a:p>
            <a:pPr algn="l">
              <a:lnSpc>
                <a:spcPts val="336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3. Tương tác trực tiếp với công chúng</a:t>
            </a:r>
          </a:p>
          <a:p>
            <a:pPr algn="l">
              <a:lnSpc>
                <a:spcPts val="3360"/>
              </a:lnSpc>
            </a:pPr>
          </a:p>
          <a:p>
            <a:pPr algn="l">
              <a:lnSpc>
                <a:spcPts val="336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4. Kết hợp storytelling đa phương tiện</a:t>
            </a:r>
          </a:p>
          <a:p>
            <a:pPr algn="l">
              <a:lnSpc>
                <a:spcPts val="3360"/>
              </a:lnSpc>
            </a:pPr>
          </a:p>
          <a:p>
            <a:pPr algn="l">
              <a:lnSpc>
                <a:spcPts val="336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5. AI hỗ trợ sản xuất đa nền tảng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2500" y="733425"/>
            <a:ext cx="571500" cy="76200"/>
          </a:xfrm>
          <a:custGeom>
            <a:avLst/>
            <a:gdLst/>
            <a:ahLst/>
            <a:cxnLst/>
            <a:rect r="r" b="b" t="t" l="l"/>
            <a:pathLst>
              <a:path h="76200" w="571500">
                <a:moveTo>
                  <a:pt x="0" y="0"/>
                </a:moveTo>
                <a:lnTo>
                  <a:pt x="571500" y="0"/>
                </a:lnTo>
                <a:lnTo>
                  <a:pt x="5715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46793" y="73343"/>
            <a:ext cx="11430000" cy="7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8"/>
              </a:lnSpc>
            </a:pPr>
            <a:r>
              <a:rPr lang="en-US" sz="4498">
                <a:solidFill>
                  <a:srgbClr val="FFFFFF"/>
                </a:solidFill>
                <a:latin typeface="Biryani"/>
                <a:ea typeface="Biryani"/>
                <a:cs typeface="Biryani"/>
                <a:sym typeface="Biryani"/>
              </a:rPr>
              <a:t>Ma trận cơ hội cho báo chí Việt Nam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2847975" y="2657475"/>
            <a:ext cx="19050" cy="5924550"/>
            <a:chOff x="0" y="0"/>
            <a:chExt cx="25400" cy="7899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400" cy="7899400"/>
            </a:xfrm>
            <a:custGeom>
              <a:avLst/>
              <a:gdLst/>
              <a:ahLst/>
              <a:cxnLst/>
              <a:rect r="r" b="b" t="t" l="l"/>
              <a:pathLst>
                <a:path h="7899400" w="25400">
                  <a:moveTo>
                    <a:pt x="0" y="0"/>
                  </a:moveTo>
                  <a:lnTo>
                    <a:pt x="25400" y="7899400"/>
                  </a:lnTo>
                </a:path>
              </a:pathLst>
            </a:custGeom>
            <a:blipFill>
              <a:blip r:embed="rId4">
                <a:alphaModFix amt="0"/>
              </a:blip>
              <a:stretch>
                <a:fillRect l="-39852410" t="0" r="-39852410" b="0"/>
              </a:stretch>
            </a:blipFill>
            <a:ln w="1905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2847975" y="8562975"/>
            <a:ext cx="13830300" cy="19050"/>
            <a:chOff x="0" y="0"/>
            <a:chExt cx="18440400" cy="25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440400" cy="25400"/>
            </a:xfrm>
            <a:custGeom>
              <a:avLst/>
              <a:gdLst/>
              <a:ahLst/>
              <a:cxnLst/>
              <a:rect r="r" b="b" t="t" l="l"/>
              <a:pathLst>
                <a:path h="25400" w="18440400">
                  <a:moveTo>
                    <a:pt x="0" y="0"/>
                  </a:moveTo>
                  <a:lnTo>
                    <a:pt x="18440400" y="25400"/>
                  </a:lnTo>
                </a:path>
              </a:pathLst>
            </a:custGeom>
            <a:blipFill>
              <a:blip r:embed="rId4">
                <a:alphaModFix amt="0"/>
              </a:blip>
              <a:stretch>
                <a:fillRect l="0" t="-14096137" r="0" b="-14096137"/>
              </a:stretch>
            </a:blipFill>
            <a:ln w="1905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6667500" y="3333750"/>
            <a:ext cx="2667000" cy="1273664"/>
            <a:chOff x="0" y="0"/>
            <a:chExt cx="3556000" cy="169821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556000" cy="1698244"/>
            </a:xfrm>
            <a:custGeom>
              <a:avLst/>
              <a:gdLst/>
              <a:ahLst/>
              <a:cxnLst/>
              <a:rect r="r" b="b" t="t" l="l"/>
              <a:pathLst>
                <a:path h="1698244" w="3556000">
                  <a:moveTo>
                    <a:pt x="152400" y="0"/>
                  </a:moveTo>
                  <a:lnTo>
                    <a:pt x="3403600" y="0"/>
                  </a:lnTo>
                  <a:cubicBezTo>
                    <a:pt x="3487801" y="0"/>
                    <a:pt x="3556000" y="76073"/>
                    <a:pt x="3556000" y="169799"/>
                  </a:cubicBezTo>
                  <a:lnTo>
                    <a:pt x="3556000" y="1528445"/>
                  </a:lnTo>
                  <a:cubicBezTo>
                    <a:pt x="3556000" y="1622298"/>
                    <a:pt x="3487801" y="1698244"/>
                    <a:pt x="3403600" y="1698244"/>
                  </a:cubicBezTo>
                  <a:lnTo>
                    <a:pt x="152400" y="1698244"/>
                  </a:lnTo>
                  <a:cubicBezTo>
                    <a:pt x="68199" y="1698244"/>
                    <a:pt x="0" y="1622171"/>
                    <a:pt x="0" y="1528445"/>
                  </a:cubicBezTo>
                  <a:lnTo>
                    <a:pt x="0" y="169799"/>
                  </a:lnTo>
                  <a:cubicBezTo>
                    <a:pt x="0" y="76073"/>
                    <a:pt x="68199" y="0"/>
                    <a:pt x="152400" y="0"/>
                  </a:cubicBezTo>
                  <a:close/>
                </a:path>
              </a:pathLst>
            </a:custGeom>
            <a:solidFill>
              <a:srgbClr val="B71F2A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6667500" y="3298031"/>
            <a:ext cx="2667000" cy="1309383"/>
            <a:chOff x="0" y="0"/>
            <a:chExt cx="3556000" cy="174584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556000" cy="1745846"/>
            </a:xfrm>
            <a:custGeom>
              <a:avLst/>
              <a:gdLst/>
              <a:ahLst/>
              <a:cxnLst/>
              <a:rect r="r" b="b" t="t" l="l"/>
              <a:pathLst>
                <a:path h="1745846" w="3556000">
                  <a:moveTo>
                    <a:pt x="0" y="0"/>
                  </a:moveTo>
                  <a:lnTo>
                    <a:pt x="3556000" y="0"/>
                  </a:lnTo>
                  <a:lnTo>
                    <a:pt x="3556000" y="1745846"/>
                  </a:lnTo>
                  <a:lnTo>
                    <a:pt x="0" y="174584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12991" t="0" r="-12991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556000" cy="178394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INVESTIGATOR</a:t>
              </a:r>
            </a:p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Giá trị xã hội cao</a:t>
              </a:r>
            </a:p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AI hỗ trợ trung bình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430000" y="3333750"/>
            <a:ext cx="2667000" cy="1273664"/>
            <a:chOff x="0" y="0"/>
            <a:chExt cx="3556000" cy="169821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556000" cy="1698244"/>
            </a:xfrm>
            <a:custGeom>
              <a:avLst/>
              <a:gdLst/>
              <a:ahLst/>
              <a:cxnLst/>
              <a:rect r="r" b="b" t="t" l="l"/>
              <a:pathLst>
                <a:path h="1698244" w="3556000">
                  <a:moveTo>
                    <a:pt x="152400" y="0"/>
                  </a:moveTo>
                  <a:lnTo>
                    <a:pt x="3403600" y="0"/>
                  </a:lnTo>
                  <a:cubicBezTo>
                    <a:pt x="3487801" y="0"/>
                    <a:pt x="3556000" y="76073"/>
                    <a:pt x="3556000" y="169799"/>
                  </a:cubicBezTo>
                  <a:lnTo>
                    <a:pt x="3556000" y="1528445"/>
                  </a:lnTo>
                  <a:cubicBezTo>
                    <a:pt x="3556000" y="1622298"/>
                    <a:pt x="3487801" y="1698244"/>
                    <a:pt x="3403600" y="1698244"/>
                  </a:cubicBezTo>
                  <a:lnTo>
                    <a:pt x="152400" y="1698244"/>
                  </a:lnTo>
                  <a:cubicBezTo>
                    <a:pt x="68199" y="1698244"/>
                    <a:pt x="0" y="1622171"/>
                    <a:pt x="0" y="1528445"/>
                  </a:cubicBezTo>
                  <a:lnTo>
                    <a:pt x="0" y="169799"/>
                  </a:lnTo>
                  <a:cubicBezTo>
                    <a:pt x="0" y="76073"/>
                    <a:pt x="68199" y="0"/>
                    <a:pt x="152400" y="0"/>
                  </a:cubicBezTo>
                  <a:close/>
                </a:path>
              </a:pathLst>
            </a:custGeom>
            <a:solidFill>
              <a:srgbClr val="1A6B3A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1430000" y="3298031"/>
            <a:ext cx="2667000" cy="1309383"/>
            <a:chOff x="0" y="0"/>
            <a:chExt cx="3556000" cy="174584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556000" cy="1745846"/>
            </a:xfrm>
            <a:custGeom>
              <a:avLst/>
              <a:gdLst/>
              <a:ahLst/>
              <a:cxnLst/>
              <a:rect r="r" b="b" t="t" l="l"/>
              <a:pathLst>
                <a:path h="1745846" w="3556000">
                  <a:moveTo>
                    <a:pt x="0" y="0"/>
                  </a:moveTo>
                  <a:lnTo>
                    <a:pt x="3556000" y="0"/>
                  </a:lnTo>
                  <a:lnTo>
                    <a:pt x="3556000" y="1745846"/>
                  </a:lnTo>
                  <a:lnTo>
                    <a:pt x="0" y="174584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12991" t="0" r="-12991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3556000" cy="178394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EXPLAINER</a:t>
              </a:r>
            </a:p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Giá trị xã hội cao</a:t>
              </a:r>
            </a:p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AI mở rộng mạnh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8572500" y="5715000"/>
            <a:ext cx="2667000" cy="1273664"/>
            <a:chOff x="0" y="0"/>
            <a:chExt cx="3556000" cy="169821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556000" cy="1698244"/>
            </a:xfrm>
            <a:custGeom>
              <a:avLst/>
              <a:gdLst/>
              <a:ahLst/>
              <a:cxnLst/>
              <a:rect r="r" b="b" t="t" l="l"/>
              <a:pathLst>
                <a:path h="1698244" w="3556000">
                  <a:moveTo>
                    <a:pt x="152400" y="0"/>
                  </a:moveTo>
                  <a:lnTo>
                    <a:pt x="3403600" y="0"/>
                  </a:lnTo>
                  <a:cubicBezTo>
                    <a:pt x="3487801" y="0"/>
                    <a:pt x="3556000" y="76073"/>
                    <a:pt x="3556000" y="169799"/>
                  </a:cubicBezTo>
                  <a:lnTo>
                    <a:pt x="3556000" y="1528445"/>
                  </a:lnTo>
                  <a:cubicBezTo>
                    <a:pt x="3556000" y="1622298"/>
                    <a:pt x="3487801" y="1698244"/>
                    <a:pt x="3403600" y="1698244"/>
                  </a:cubicBezTo>
                  <a:lnTo>
                    <a:pt x="152400" y="1698244"/>
                  </a:lnTo>
                  <a:cubicBezTo>
                    <a:pt x="68199" y="1698244"/>
                    <a:pt x="0" y="1622171"/>
                    <a:pt x="0" y="1528445"/>
                  </a:cubicBezTo>
                  <a:lnTo>
                    <a:pt x="0" y="169799"/>
                  </a:lnTo>
                  <a:cubicBezTo>
                    <a:pt x="0" y="76073"/>
                    <a:pt x="68199" y="0"/>
                    <a:pt x="152400" y="0"/>
                  </a:cubicBezTo>
                  <a:close/>
                </a:path>
              </a:pathLst>
            </a:custGeom>
            <a:solidFill>
              <a:srgbClr val="1A4A7A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8572500" y="5679281"/>
            <a:ext cx="2667000" cy="1309383"/>
            <a:chOff x="0" y="0"/>
            <a:chExt cx="3556000" cy="174584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556000" cy="1745846"/>
            </a:xfrm>
            <a:custGeom>
              <a:avLst/>
              <a:gdLst/>
              <a:ahLst/>
              <a:cxnLst/>
              <a:rect r="r" b="b" t="t" l="l"/>
              <a:pathLst>
                <a:path h="1745846" w="3556000">
                  <a:moveTo>
                    <a:pt x="0" y="0"/>
                  </a:moveTo>
                  <a:lnTo>
                    <a:pt x="3556000" y="0"/>
                  </a:lnTo>
                  <a:lnTo>
                    <a:pt x="3556000" y="1745846"/>
                  </a:lnTo>
                  <a:lnTo>
                    <a:pt x="0" y="174584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12991" t="0" r="-12991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3556000" cy="178394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COMMENTATOR</a:t>
              </a:r>
            </a:p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Giá trị trung bình</a:t>
              </a:r>
            </a:p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AI hỗ trợ trung bình</a:t>
              </a: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3790924" y="322116"/>
            <a:ext cx="3627701" cy="1916620"/>
          </a:xfrm>
          <a:custGeom>
            <a:avLst/>
            <a:gdLst/>
            <a:ahLst/>
            <a:cxnLst/>
            <a:rect r="r" b="b" t="t" l="l"/>
            <a:pathLst>
              <a:path h="1916620" w="3627701">
                <a:moveTo>
                  <a:pt x="0" y="0"/>
                </a:moveTo>
                <a:lnTo>
                  <a:pt x="3627701" y="0"/>
                </a:lnTo>
                <a:lnTo>
                  <a:pt x="3627701" y="1916621"/>
                </a:lnTo>
                <a:lnTo>
                  <a:pt x="0" y="19166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4852837" y="2643426"/>
            <a:ext cx="3039808" cy="4114800"/>
          </a:xfrm>
          <a:custGeom>
            <a:avLst/>
            <a:gdLst/>
            <a:ahLst/>
            <a:cxnLst/>
            <a:rect r="r" b="b" t="t" l="l"/>
            <a:pathLst>
              <a:path h="4114800" w="3039808">
                <a:moveTo>
                  <a:pt x="0" y="0"/>
                </a:moveTo>
                <a:lnTo>
                  <a:pt x="3039809" y="0"/>
                </a:lnTo>
                <a:lnTo>
                  <a:pt x="30398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34" t="0" r="-134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2000250" y="1295086"/>
            <a:ext cx="9525000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tru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GIÁ TRỊ XÃ HỘI  x  KHẢ NĂNG MỞ RỘNG BẰNG AI</a:t>
            </a:r>
          </a:p>
        </p:txBody>
      </p:sp>
      <p:sp>
        <p:nvSpPr>
          <p:cNvPr name="TextBox 26" id="26"/>
          <p:cNvSpPr txBox="true"/>
          <p:nvPr/>
        </p:nvSpPr>
        <p:spPr>
          <a:xfrm rot="-5400000">
            <a:off x="747713" y="4978375"/>
            <a:ext cx="1905000" cy="313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400" b="true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Giá trị xã hội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239000" y="8877614"/>
            <a:ext cx="3810000" cy="301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400" b="true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Khả năng mở rộng bằng AI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000250" y="2606992"/>
            <a:ext cx="762000" cy="403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Cao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000250" y="8131493"/>
            <a:ext cx="762000" cy="403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Thấp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5811500" y="8607743"/>
            <a:ext cx="762000" cy="403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Cao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429000" y="8607743"/>
            <a:ext cx="762000" cy="403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Thấp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4097000" y="487680"/>
            <a:ext cx="3429000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true">
                <a:solidFill>
                  <a:srgbClr val="B71F2A"/>
                </a:solidFill>
                <a:latin typeface="Biryani Bold"/>
                <a:ea typeface="Biryani Bold"/>
                <a:cs typeface="Biryani Bold"/>
                <a:sym typeface="Biryani Bold"/>
              </a:rPr>
              <a:t>Ưu tiên đầu tư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985529" y="1218590"/>
            <a:ext cx="3429000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Explainer có tiềm năng mở rộng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cao nhất nhờ AI, đồng thời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mang giá trị xã hội lớn.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76500" y="280987"/>
            <a:ext cx="14192250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199"/>
              </a:lnSpc>
              <a:spcBef>
                <a:spcPct val="0"/>
              </a:spcBef>
            </a:pPr>
            <a:r>
              <a:rPr lang="en-US" b="true" sz="5999" strike="noStrike" u="none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Kết luận chính của WAN-IFRA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476500" y="1774606"/>
            <a:ext cx="12335596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79"/>
              </a:lnSpc>
              <a:spcBef>
                <a:spcPct val="0"/>
              </a:spcBef>
            </a:pPr>
            <a:r>
              <a:rPr lang="en-US" b="true" sz="3199" strike="noStrike" u="non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AI chưa tạo ra cuộc cách mạng doanh thu trong báo chí.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24000" y="2705872"/>
            <a:ext cx="9525000" cy="547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79"/>
              </a:lnSpc>
              <a:spcBef>
                <a:spcPct val="0"/>
              </a:spcBef>
            </a:pPr>
            <a:r>
              <a:rPr lang="en-US" b="true" sz="3199" strike="noStrike" u="none">
                <a:solidFill>
                  <a:srgbClr val="B71F2A"/>
                </a:solidFill>
                <a:latin typeface="Inter Bold"/>
                <a:ea typeface="Inter Bold"/>
                <a:cs typeface="Inter Bold"/>
                <a:sym typeface="Inter Bold"/>
              </a:rPr>
              <a:t>Nhưng AI đang tạo ra: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952750" y="3769497"/>
            <a:ext cx="10477500" cy="3710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39"/>
              </a:lnSpc>
              <a:spcBef>
                <a:spcPct val="0"/>
              </a:spcBef>
            </a:pPr>
            <a:r>
              <a:rPr lang="en-US" sz="3299" strike="noStrike" u="none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•  Năng suất cao hơn</a:t>
            </a:r>
          </a:p>
          <a:p>
            <a:pPr algn="l" marL="0" indent="0" lvl="0">
              <a:lnSpc>
                <a:spcPts val="5939"/>
              </a:lnSpc>
              <a:spcBef>
                <a:spcPct val="0"/>
              </a:spcBef>
            </a:pPr>
            <a:r>
              <a:rPr lang="en-US" sz="3299" strike="noStrike" u="none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•  Quy trình nhanh hơn</a:t>
            </a:r>
          </a:p>
          <a:p>
            <a:pPr algn="l" marL="0" indent="0" lvl="0">
              <a:lnSpc>
                <a:spcPts val="5939"/>
              </a:lnSpc>
              <a:spcBef>
                <a:spcPct val="0"/>
              </a:spcBef>
            </a:pPr>
            <a:r>
              <a:rPr lang="en-US" sz="3299" strike="noStrike" u="none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•  Khả năng cá nhân hóa tốt hơn</a:t>
            </a:r>
          </a:p>
          <a:p>
            <a:pPr algn="l" marL="0" indent="0" lvl="0">
              <a:lnSpc>
                <a:spcPts val="5939"/>
              </a:lnSpc>
              <a:spcBef>
                <a:spcPct val="0"/>
              </a:spcBef>
            </a:pPr>
            <a:r>
              <a:rPr lang="en-US" sz="3299" strike="noStrike" u="none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•  Những hình thức báo chí mới</a:t>
            </a:r>
          </a:p>
          <a:p>
            <a:pPr algn="l" marL="0" indent="0" lvl="0">
              <a:lnSpc>
                <a:spcPts val="5939"/>
              </a:lnSpc>
              <a:spcBef>
                <a:spcPct val="0"/>
              </a:spcBef>
            </a:pPr>
            <a:r>
              <a:rPr lang="en-US" sz="3299" strike="noStrike" u="none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•  Nền tảng cho mô hình kinh doanh tương lai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952500" y="733425"/>
            <a:ext cx="571500" cy="76200"/>
            <a:chOff x="0" y="0"/>
            <a:chExt cx="762000" cy="1016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2000" cy="101600"/>
            </a:xfrm>
            <a:custGeom>
              <a:avLst/>
              <a:gdLst/>
              <a:ahLst/>
              <a:cxnLst/>
              <a:rect r="r" b="b" t="t" l="l"/>
              <a:pathLst>
                <a:path h="101600" w="762000">
                  <a:moveTo>
                    <a:pt x="0" y="0"/>
                  </a:moveTo>
                  <a:lnTo>
                    <a:pt x="762000" y="0"/>
                  </a:lnTo>
                  <a:lnTo>
                    <a:pt x="762000" y="101600"/>
                  </a:lnTo>
                  <a:lnTo>
                    <a:pt x="0" y="101600"/>
                  </a:lnTo>
                  <a:close/>
                </a:path>
              </a:pathLst>
            </a:custGeom>
            <a:blipFill>
              <a:blip r:embed="rId2"/>
              <a:stretch>
                <a:fillRect l="0" t="-96137" r="0" b="-96137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76500" y="2847975"/>
            <a:ext cx="13335000" cy="311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8"/>
              </a:lnSpc>
            </a:pPr>
            <a:r>
              <a:rPr lang="en-US" sz="15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Từ công cụ hỗ trợ  →  Đối tác sáng tạo  →  Tòa soạn AI có trách nhiệm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901428" y="2638425"/>
            <a:ext cx="14485144" cy="794147"/>
          </a:xfrm>
          <a:custGeom>
            <a:avLst/>
            <a:gdLst/>
            <a:ahLst/>
            <a:cxnLst/>
            <a:rect r="r" b="b" t="t" l="l"/>
            <a:pathLst>
              <a:path h="794147" w="14485144">
                <a:moveTo>
                  <a:pt x="0" y="0"/>
                </a:moveTo>
                <a:lnTo>
                  <a:pt x="14485144" y="0"/>
                </a:lnTo>
                <a:lnTo>
                  <a:pt x="14485144" y="794147"/>
                </a:lnTo>
                <a:lnTo>
                  <a:pt x="0" y="794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52500" y="733425"/>
            <a:ext cx="571500" cy="76200"/>
          </a:xfrm>
          <a:custGeom>
            <a:avLst/>
            <a:gdLst/>
            <a:ahLst/>
            <a:cxnLst/>
            <a:rect r="r" b="b" t="t" l="l"/>
            <a:pathLst>
              <a:path h="76200" w="571500">
                <a:moveTo>
                  <a:pt x="0" y="0"/>
                </a:moveTo>
                <a:lnTo>
                  <a:pt x="571500" y="0"/>
                </a:lnTo>
                <a:lnTo>
                  <a:pt x="5715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476500" y="294322"/>
            <a:ext cx="14192250" cy="863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400" b="true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Chiến lược cho tòa soạn Việt Nam 2025-2030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52500" y="1599248"/>
            <a:ext cx="7620000" cy="60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tru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LỘ TRÌNH 4 GIAI ĐOẠN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890712" y="4748212"/>
            <a:ext cx="14506575" cy="28575"/>
            <a:chOff x="0" y="0"/>
            <a:chExt cx="19342100" cy="381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342100" cy="38100"/>
            </a:xfrm>
            <a:custGeom>
              <a:avLst/>
              <a:gdLst/>
              <a:ahLst/>
              <a:cxnLst/>
              <a:rect r="r" b="b" t="t" l="l"/>
              <a:pathLst>
                <a:path h="38100" w="19342100">
                  <a:moveTo>
                    <a:pt x="0" y="0"/>
                  </a:moveTo>
                  <a:lnTo>
                    <a:pt x="19342100" y="38100"/>
                  </a:lnTo>
                </a:path>
              </a:pathLst>
            </a:custGeom>
            <a:blipFill>
              <a:blip r:embed="rId6">
                <a:alphaModFix amt="0"/>
              </a:blip>
              <a:stretch>
                <a:fillRect l="0" t="-9841904" r="0" b="-9841904"/>
              </a:stretch>
            </a:blipFill>
            <a:ln w="28575" cap="sq">
              <a:solidFill>
                <a:srgbClr val="B71F2A"/>
              </a:solidFill>
              <a:prstDash val="solid"/>
              <a:miter/>
            </a:ln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3695700" y="4619625"/>
            <a:ext cx="228600" cy="257175"/>
          </a:xfrm>
          <a:custGeom>
            <a:avLst/>
            <a:gdLst/>
            <a:ahLst/>
            <a:cxnLst/>
            <a:rect r="r" b="b" t="t" l="l"/>
            <a:pathLst>
              <a:path h="257175" w="228600">
                <a:moveTo>
                  <a:pt x="0" y="0"/>
                </a:moveTo>
                <a:lnTo>
                  <a:pt x="228600" y="0"/>
                </a:lnTo>
                <a:lnTo>
                  <a:pt x="228600" y="257175"/>
                </a:lnTo>
                <a:lnTo>
                  <a:pt x="0" y="2571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857500" y="3891601"/>
            <a:ext cx="1905000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400">
                <a:solidFill>
                  <a:srgbClr val="B71F2A"/>
                </a:solidFill>
                <a:latin typeface="Biryani"/>
                <a:ea typeface="Biryani"/>
                <a:cs typeface="Biryani"/>
                <a:sym typeface="Biryani"/>
              </a:rPr>
              <a:t>2025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381250" y="4958715"/>
            <a:ext cx="2857500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400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Giai đoạn 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90750" y="6058853"/>
            <a:ext cx="3048000" cy="519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Biryani"/>
                <a:ea typeface="Biryani"/>
                <a:cs typeface="Biryani"/>
                <a:sym typeface="Biryani"/>
              </a:rPr>
              <a:t>AI EXPLAINER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190750" y="7408231"/>
            <a:ext cx="3048000" cy="1146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Video giải thích</a:t>
            </a:r>
          </a:p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Chatbot hỏi đáp</a:t>
            </a:r>
          </a:p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Newsletter AI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7505700" y="4619625"/>
            <a:ext cx="228600" cy="257175"/>
          </a:xfrm>
          <a:custGeom>
            <a:avLst/>
            <a:gdLst/>
            <a:ahLst/>
            <a:cxnLst/>
            <a:rect r="r" b="b" t="t" l="l"/>
            <a:pathLst>
              <a:path h="257175" w="228600">
                <a:moveTo>
                  <a:pt x="0" y="0"/>
                </a:moveTo>
                <a:lnTo>
                  <a:pt x="228600" y="0"/>
                </a:lnTo>
                <a:lnTo>
                  <a:pt x="228600" y="257175"/>
                </a:lnTo>
                <a:lnTo>
                  <a:pt x="0" y="2571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6667500" y="3891601"/>
            <a:ext cx="1905000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400">
                <a:solidFill>
                  <a:srgbClr val="B71F2A"/>
                </a:solidFill>
                <a:latin typeface="Biryani"/>
                <a:ea typeface="Biryani"/>
                <a:cs typeface="Biryani"/>
                <a:sym typeface="Biryani"/>
              </a:rPr>
              <a:t>2026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191250" y="4958715"/>
            <a:ext cx="2857500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400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Giai đoạn 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981700" y="5811203"/>
            <a:ext cx="3048000" cy="1014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Biryani"/>
                <a:ea typeface="Biryani"/>
                <a:cs typeface="Biryani"/>
                <a:sym typeface="Biryani"/>
              </a:rPr>
              <a:t>AI NEWS ASSISTANT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210300" y="7408231"/>
            <a:ext cx="3048000" cy="1146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Trợ lý biên tập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Cá nhân hóa nội dung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AI tóm tắt tin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1315700" y="4619625"/>
            <a:ext cx="228600" cy="257175"/>
          </a:xfrm>
          <a:custGeom>
            <a:avLst/>
            <a:gdLst/>
            <a:ahLst/>
            <a:cxnLst/>
            <a:rect r="r" b="b" t="t" l="l"/>
            <a:pathLst>
              <a:path h="257175" w="228600">
                <a:moveTo>
                  <a:pt x="0" y="0"/>
                </a:moveTo>
                <a:lnTo>
                  <a:pt x="228600" y="0"/>
                </a:lnTo>
                <a:lnTo>
                  <a:pt x="228600" y="257175"/>
                </a:lnTo>
                <a:lnTo>
                  <a:pt x="0" y="2571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0477500" y="3891601"/>
            <a:ext cx="1905000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400">
                <a:solidFill>
                  <a:srgbClr val="B71F2A"/>
                </a:solidFill>
                <a:latin typeface="Biryani"/>
                <a:ea typeface="Biryani"/>
                <a:cs typeface="Biryani"/>
                <a:sym typeface="Biryani"/>
              </a:rPr>
              <a:t>2027-2028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001250" y="4958715"/>
            <a:ext cx="2857500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400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Giai đoạn 3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848850" y="5811203"/>
            <a:ext cx="3048000" cy="1014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Biryani"/>
                <a:ea typeface="Biryani"/>
                <a:cs typeface="Biryani"/>
                <a:sym typeface="Biryani"/>
              </a:rPr>
              <a:t>AI INVESTIGATIVE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29850" y="7389181"/>
            <a:ext cx="3048000" cy="1146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Điều tra dữ liệu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OSINT tự động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Phát hiện bất thường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5125700" y="4619625"/>
            <a:ext cx="228600" cy="257175"/>
          </a:xfrm>
          <a:custGeom>
            <a:avLst/>
            <a:gdLst/>
            <a:ahLst/>
            <a:cxnLst/>
            <a:rect r="r" b="b" t="t" l="l"/>
            <a:pathLst>
              <a:path h="257175" w="228600">
                <a:moveTo>
                  <a:pt x="0" y="0"/>
                </a:moveTo>
                <a:lnTo>
                  <a:pt x="228600" y="0"/>
                </a:lnTo>
                <a:lnTo>
                  <a:pt x="228600" y="257175"/>
                </a:lnTo>
                <a:lnTo>
                  <a:pt x="0" y="2571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4287500" y="3891601"/>
            <a:ext cx="1905000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400">
                <a:solidFill>
                  <a:srgbClr val="B71F2A"/>
                </a:solidFill>
                <a:latin typeface="Biryani"/>
                <a:ea typeface="Biryani"/>
                <a:cs typeface="Biryani"/>
                <a:sym typeface="Biryani"/>
              </a:rPr>
              <a:t>2029-2030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811250" y="4958715"/>
            <a:ext cx="2857500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400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Giai đoạn 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811250" y="5811203"/>
            <a:ext cx="3048000" cy="1014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Biryani"/>
                <a:ea typeface="Biryani"/>
                <a:cs typeface="Biryani"/>
                <a:sym typeface="Biryani"/>
              </a:rPr>
              <a:t>CREATOR-LED NEWSROOM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954868" y="7389181"/>
            <a:ext cx="3048000" cy="1146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Nhà báo đa nền tảng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AI toàn diện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Trusted AI Newsroom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90" t="0" r="-39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2572045" y="598170"/>
            <a:ext cx="13335000" cy="2015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48"/>
              </a:lnSpc>
            </a:pPr>
            <a:r>
              <a:rPr lang="en-US" sz="5098" b="true">
                <a:solidFill>
                  <a:srgbClr val="FFFFFF"/>
                </a:solidFill>
                <a:latin typeface="Biryani Bold"/>
                <a:ea typeface="Biryani Bold"/>
                <a:cs typeface="Biryani Bold"/>
                <a:sym typeface="Biryani Bold"/>
              </a:rPr>
              <a:t>AI không thay thế báo chí.</a:t>
            </a:r>
          </a:p>
          <a:p>
            <a:pPr algn="ctr">
              <a:lnSpc>
                <a:spcPts val="7648"/>
              </a:lnSpc>
            </a:pPr>
            <a:r>
              <a:rPr lang="en-US" sz="5098" b="true">
                <a:solidFill>
                  <a:srgbClr val="FFFFFF"/>
                </a:solidFill>
                <a:latin typeface="Biryani Bold"/>
                <a:ea typeface="Biryani Bold"/>
                <a:cs typeface="Biryani Bold"/>
                <a:sym typeface="Biryani Bold"/>
              </a:rPr>
              <a:t>AI làm tăng giá trị của báo chí sáng tạo.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8191500" y="3590925"/>
            <a:ext cx="1905000" cy="57150"/>
          </a:xfrm>
          <a:custGeom>
            <a:avLst/>
            <a:gdLst/>
            <a:ahLst/>
            <a:cxnLst/>
            <a:rect r="r" b="b" t="t" l="l"/>
            <a:pathLst>
              <a:path h="57150" w="1905000">
                <a:moveTo>
                  <a:pt x="0" y="0"/>
                </a:moveTo>
                <a:lnTo>
                  <a:pt x="1905000" y="0"/>
                </a:lnTo>
                <a:lnTo>
                  <a:pt x="19050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12106" y="4162425"/>
            <a:ext cx="4395788" cy="3083719"/>
          </a:xfrm>
          <a:custGeom>
            <a:avLst/>
            <a:gdLst/>
            <a:ahLst/>
            <a:cxnLst/>
            <a:rect r="r" b="b" t="t" l="l"/>
            <a:pathLst>
              <a:path h="3083719" w="4395788">
                <a:moveTo>
                  <a:pt x="0" y="0"/>
                </a:moveTo>
                <a:lnTo>
                  <a:pt x="4395788" y="0"/>
                </a:lnTo>
                <a:lnTo>
                  <a:pt x="4395788" y="3083719"/>
                </a:lnTo>
                <a:lnTo>
                  <a:pt x="0" y="30837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333159" y="4381205"/>
            <a:ext cx="762591" cy="762591"/>
            <a:chOff x="0" y="0"/>
            <a:chExt cx="1016787" cy="101678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16762" cy="1016762"/>
            </a:xfrm>
            <a:custGeom>
              <a:avLst/>
              <a:gdLst/>
              <a:ahLst/>
              <a:cxnLst/>
              <a:rect r="r" b="b" t="t" l="l"/>
              <a:pathLst>
                <a:path h="1016762" w="1016762">
                  <a:moveTo>
                    <a:pt x="508381" y="0"/>
                  </a:moveTo>
                  <a:cubicBezTo>
                    <a:pt x="227584" y="0"/>
                    <a:pt x="0" y="227584"/>
                    <a:pt x="0" y="508381"/>
                  </a:cubicBezTo>
                  <a:cubicBezTo>
                    <a:pt x="0" y="789178"/>
                    <a:pt x="227584" y="1016762"/>
                    <a:pt x="508381" y="1016762"/>
                  </a:cubicBezTo>
                  <a:cubicBezTo>
                    <a:pt x="789178" y="1016762"/>
                    <a:pt x="1016762" y="789178"/>
                    <a:pt x="1016762" y="508381"/>
                  </a:cubicBezTo>
                  <a:cubicBezTo>
                    <a:pt x="1016762" y="227584"/>
                    <a:pt x="789178" y="0"/>
                    <a:pt x="508381" y="0"/>
                  </a:cubicBezTo>
                  <a:close/>
                </a:path>
              </a:pathLst>
            </a:custGeom>
            <a:solidFill>
              <a:srgbClr val="B71F2A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3333159" y="4343076"/>
            <a:ext cx="762591" cy="800719"/>
            <a:chOff x="0" y="0"/>
            <a:chExt cx="1016787" cy="106762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16788" cy="1067627"/>
            </a:xfrm>
            <a:custGeom>
              <a:avLst/>
              <a:gdLst/>
              <a:ahLst/>
              <a:cxnLst/>
              <a:rect r="r" b="b" t="t" l="l"/>
              <a:pathLst>
                <a:path h="1067627" w="1016788">
                  <a:moveTo>
                    <a:pt x="0" y="0"/>
                  </a:moveTo>
                  <a:lnTo>
                    <a:pt x="1016788" y="0"/>
                  </a:lnTo>
                  <a:lnTo>
                    <a:pt x="1016788" y="1067627"/>
                  </a:lnTo>
                  <a:lnTo>
                    <a:pt x="0" y="1067627"/>
                  </a:lnTo>
                  <a:close/>
                </a:path>
              </a:pathLst>
            </a:custGeom>
            <a:blipFill>
              <a:blip r:embed="rId7">
                <a:alphaModFix amt="0"/>
              </a:blip>
              <a:stretch>
                <a:fillRect l="-84718" t="0" r="-84718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016787" cy="110572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Biryani"/>
                  <a:ea typeface="Biryani"/>
                  <a:cs typeface="Biryani"/>
                  <a:sym typeface="Biryani"/>
                </a:rPr>
                <a:t>01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905000" y="5444271"/>
            <a:ext cx="3810000" cy="578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Biryani"/>
                <a:ea typeface="Biryani"/>
                <a:cs typeface="Biryani"/>
                <a:sym typeface="Biryani"/>
              </a:rPr>
              <a:t>ĐIỀU TRA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000250" y="6314951"/>
            <a:ext cx="3619500" cy="548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Tạo thông tin gốc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6946106" y="4162425"/>
            <a:ext cx="4570952" cy="3083719"/>
          </a:xfrm>
          <a:custGeom>
            <a:avLst/>
            <a:gdLst/>
            <a:ahLst/>
            <a:cxnLst/>
            <a:rect r="r" b="b" t="t" l="l"/>
            <a:pathLst>
              <a:path h="3083719" w="4570952">
                <a:moveTo>
                  <a:pt x="0" y="0"/>
                </a:moveTo>
                <a:lnTo>
                  <a:pt x="4570952" y="0"/>
                </a:lnTo>
                <a:lnTo>
                  <a:pt x="4570952" y="3083719"/>
                </a:lnTo>
                <a:lnTo>
                  <a:pt x="0" y="30837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8758723" y="4381205"/>
            <a:ext cx="770553" cy="770553"/>
            <a:chOff x="0" y="0"/>
            <a:chExt cx="1027405" cy="102740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27430" cy="1027430"/>
            </a:xfrm>
            <a:custGeom>
              <a:avLst/>
              <a:gdLst/>
              <a:ahLst/>
              <a:cxnLst/>
              <a:rect r="r" b="b" t="t" l="l"/>
              <a:pathLst>
                <a:path h="1027430" w="1027430">
                  <a:moveTo>
                    <a:pt x="513715" y="0"/>
                  </a:moveTo>
                  <a:cubicBezTo>
                    <a:pt x="229997" y="0"/>
                    <a:pt x="0" y="229997"/>
                    <a:pt x="0" y="513715"/>
                  </a:cubicBezTo>
                  <a:cubicBezTo>
                    <a:pt x="0" y="797433"/>
                    <a:pt x="229997" y="1027430"/>
                    <a:pt x="513715" y="1027430"/>
                  </a:cubicBezTo>
                  <a:cubicBezTo>
                    <a:pt x="797433" y="1027430"/>
                    <a:pt x="1027430" y="797433"/>
                    <a:pt x="1027430" y="513715"/>
                  </a:cubicBezTo>
                  <a:cubicBezTo>
                    <a:pt x="1027430" y="229997"/>
                    <a:pt x="797433" y="0"/>
                    <a:pt x="513715" y="0"/>
                  </a:cubicBezTo>
                  <a:close/>
                </a:path>
              </a:pathLst>
            </a:custGeom>
            <a:solidFill>
              <a:srgbClr val="B71F2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758723" y="4342676"/>
            <a:ext cx="770553" cy="809082"/>
            <a:chOff x="0" y="0"/>
            <a:chExt cx="1027405" cy="107877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27404" cy="1078774"/>
            </a:xfrm>
            <a:custGeom>
              <a:avLst/>
              <a:gdLst/>
              <a:ahLst/>
              <a:cxnLst/>
              <a:rect r="r" b="b" t="t" l="l"/>
              <a:pathLst>
                <a:path h="1078774" w="1027404">
                  <a:moveTo>
                    <a:pt x="0" y="0"/>
                  </a:moveTo>
                  <a:lnTo>
                    <a:pt x="1027404" y="0"/>
                  </a:lnTo>
                  <a:lnTo>
                    <a:pt x="1027404" y="1078774"/>
                  </a:lnTo>
                  <a:lnTo>
                    <a:pt x="0" y="1078774"/>
                  </a:lnTo>
                  <a:close/>
                </a:path>
              </a:pathLst>
            </a:custGeom>
            <a:blipFill>
              <a:blip r:embed="rId7">
                <a:alphaModFix amt="0"/>
              </a:blip>
              <a:stretch>
                <a:fillRect l="-84718" t="0" r="-84719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027405" cy="111687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Biryani"/>
                  <a:ea typeface="Biryani"/>
                  <a:cs typeface="Biryani"/>
                  <a:sym typeface="Biryani"/>
                </a:rPr>
                <a:t>02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7239000" y="5444271"/>
            <a:ext cx="3810000" cy="578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Biryani"/>
                <a:ea typeface="Biryani"/>
                <a:cs typeface="Biryani"/>
                <a:sym typeface="Biryani"/>
              </a:rPr>
              <a:t>GIẢI THÍCH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239000" y="6314951"/>
            <a:ext cx="4095750" cy="548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Tạo tri thức công chúng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2280106" y="4162425"/>
            <a:ext cx="4395788" cy="3083719"/>
          </a:xfrm>
          <a:custGeom>
            <a:avLst/>
            <a:gdLst/>
            <a:ahLst/>
            <a:cxnLst/>
            <a:rect r="r" b="b" t="t" l="l"/>
            <a:pathLst>
              <a:path h="3083719" w="4395788">
                <a:moveTo>
                  <a:pt x="0" y="0"/>
                </a:moveTo>
                <a:lnTo>
                  <a:pt x="4395788" y="0"/>
                </a:lnTo>
                <a:lnTo>
                  <a:pt x="4395788" y="3083719"/>
                </a:lnTo>
                <a:lnTo>
                  <a:pt x="0" y="30837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14192250" y="4476750"/>
            <a:ext cx="826284" cy="826284"/>
            <a:chOff x="0" y="0"/>
            <a:chExt cx="1101712" cy="110171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101725" cy="1101725"/>
            </a:xfrm>
            <a:custGeom>
              <a:avLst/>
              <a:gdLst/>
              <a:ahLst/>
              <a:cxnLst/>
              <a:rect r="r" b="b" t="t" l="l"/>
              <a:pathLst>
                <a:path h="1101725" w="1101725">
                  <a:moveTo>
                    <a:pt x="550799" y="0"/>
                  </a:moveTo>
                  <a:cubicBezTo>
                    <a:pt x="246634" y="0"/>
                    <a:pt x="0" y="246634"/>
                    <a:pt x="0" y="550799"/>
                  </a:cubicBezTo>
                  <a:cubicBezTo>
                    <a:pt x="0" y="854964"/>
                    <a:pt x="246634" y="1101725"/>
                    <a:pt x="550799" y="1101725"/>
                  </a:cubicBezTo>
                  <a:cubicBezTo>
                    <a:pt x="854964" y="1101725"/>
                    <a:pt x="1101725" y="855091"/>
                    <a:pt x="1101725" y="550799"/>
                  </a:cubicBezTo>
                  <a:cubicBezTo>
                    <a:pt x="1101725" y="246507"/>
                    <a:pt x="855091" y="0"/>
                    <a:pt x="550799" y="0"/>
                  </a:cubicBezTo>
                  <a:close/>
                </a:path>
              </a:pathLst>
            </a:custGeom>
            <a:solidFill>
              <a:srgbClr val="B71F2A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4192250" y="4435440"/>
            <a:ext cx="826284" cy="867604"/>
            <a:chOff x="0" y="0"/>
            <a:chExt cx="1101712" cy="1156805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101717" cy="1156803"/>
            </a:xfrm>
            <a:custGeom>
              <a:avLst/>
              <a:gdLst/>
              <a:ahLst/>
              <a:cxnLst/>
              <a:rect r="r" b="b" t="t" l="l"/>
              <a:pathLst>
                <a:path h="1156803" w="1101717">
                  <a:moveTo>
                    <a:pt x="0" y="0"/>
                  </a:moveTo>
                  <a:lnTo>
                    <a:pt x="1101717" y="0"/>
                  </a:lnTo>
                  <a:lnTo>
                    <a:pt x="1101717" y="1156803"/>
                  </a:lnTo>
                  <a:lnTo>
                    <a:pt x="0" y="1156803"/>
                  </a:lnTo>
                  <a:close/>
                </a:path>
              </a:pathLst>
            </a:custGeom>
            <a:blipFill>
              <a:blip r:embed="rId7">
                <a:alphaModFix amt="0"/>
              </a:blip>
              <a:stretch>
                <a:fillRect l="-84719" t="0" r="-84718" b="0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1101712" cy="119490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Biryani"/>
                  <a:ea typeface="Biryani"/>
                  <a:cs typeface="Biryani"/>
                  <a:sym typeface="Biryani"/>
                </a:rPr>
                <a:t>03</a:t>
              </a: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2477750" y="5444271"/>
            <a:ext cx="3810000" cy="578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Biryani"/>
                <a:ea typeface="Biryani"/>
                <a:cs typeface="Biryani"/>
                <a:sym typeface="Biryani"/>
              </a:rPr>
              <a:t>BÌNH LUẬN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668250" y="6314951"/>
            <a:ext cx="3619500" cy="548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Tạo giá trị nhận thức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333159" y="8372475"/>
            <a:ext cx="12035123" cy="649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8"/>
              </a:lnSpc>
            </a:pPr>
            <a:r>
              <a:rPr lang="en-US" sz="3298" b="tru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Báo chí sáng tạo + AI có trách nhiệm = Niềm tin bền vững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38315" r="0" b="-38315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952500" y="733425"/>
            <a:ext cx="571500" cy="76200"/>
          </a:xfrm>
          <a:custGeom>
            <a:avLst/>
            <a:gdLst/>
            <a:ahLst/>
            <a:cxnLst/>
            <a:rect r="r" b="b" t="t" l="l"/>
            <a:pathLst>
              <a:path h="76200" w="571500">
                <a:moveTo>
                  <a:pt x="0" y="0"/>
                </a:moveTo>
                <a:lnTo>
                  <a:pt x="571500" y="0"/>
                </a:lnTo>
                <a:lnTo>
                  <a:pt x="5715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191500" y="2066925"/>
            <a:ext cx="1905000" cy="57150"/>
          </a:xfrm>
          <a:custGeom>
            <a:avLst/>
            <a:gdLst/>
            <a:ahLst/>
            <a:cxnLst/>
            <a:rect r="r" b="b" t="t" l="l"/>
            <a:pathLst>
              <a:path h="57150" w="1905000">
                <a:moveTo>
                  <a:pt x="0" y="0"/>
                </a:moveTo>
                <a:lnTo>
                  <a:pt x="1905000" y="0"/>
                </a:lnTo>
                <a:lnTo>
                  <a:pt x="19050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71824" y="2586038"/>
            <a:ext cx="10332768" cy="5407819"/>
          </a:xfrm>
          <a:custGeom>
            <a:avLst/>
            <a:gdLst/>
            <a:ahLst/>
            <a:cxnLst/>
            <a:rect r="r" b="b" t="t" l="l"/>
            <a:pathLst>
              <a:path h="5407819" w="10332768">
                <a:moveTo>
                  <a:pt x="0" y="0"/>
                </a:moveTo>
                <a:lnTo>
                  <a:pt x="10332768" y="0"/>
                </a:lnTo>
                <a:lnTo>
                  <a:pt x="10332768" y="5407818"/>
                </a:lnTo>
                <a:lnTo>
                  <a:pt x="0" y="54078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381750" y="4829175"/>
            <a:ext cx="6667500" cy="38100"/>
          </a:xfrm>
          <a:custGeom>
            <a:avLst/>
            <a:gdLst/>
            <a:ahLst/>
            <a:cxnLst/>
            <a:rect r="r" b="b" t="t" l="l"/>
            <a:pathLst>
              <a:path h="38100" w="6667500">
                <a:moveTo>
                  <a:pt x="0" y="0"/>
                </a:moveTo>
                <a:lnTo>
                  <a:pt x="6667500" y="0"/>
                </a:lnTo>
                <a:lnTo>
                  <a:pt x="66675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477000" y="5534618"/>
            <a:ext cx="285750" cy="314325"/>
            <a:chOff x="0" y="0"/>
            <a:chExt cx="381000" cy="4191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81000" cy="419100"/>
            </a:xfrm>
            <a:custGeom>
              <a:avLst/>
              <a:gdLst/>
              <a:ahLst/>
              <a:cxnLst/>
              <a:rect r="r" b="b" t="t" l="l"/>
              <a:pathLst>
                <a:path h="419100" w="381000">
                  <a:moveTo>
                    <a:pt x="38100" y="0"/>
                  </a:moveTo>
                  <a:lnTo>
                    <a:pt x="342900" y="0"/>
                  </a:lnTo>
                  <a:cubicBezTo>
                    <a:pt x="363982" y="0"/>
                    <a:pt x="381000" y="17018"/>
                    <a:pt x="381000" y="38100"/>
                  </a:cubicBezTo>
                  <a:lnTo>
                    <a:pt x="381000" y="381000"/>
                  </a:lnTo>
                  <a:cubicBezTo>
                    <a:pt x="381000" y="402082"/>
                    <a:pt x="363982" y="419100"/>
                    <a:pt x="342900" y="419100"/>
                  </a:cubicBezTo>
                  <a:lnTo>
                    <a:pt x="38100" y="419100"/>
                  </a:lnTo>
                  <a:cubicBezTo>
                    <a:pt x="17018" y="419100"/>
                    <a:pt x="0" y="402082"/>
                    <a:pt x="0" y="381000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close/>
                </a:path>
              </a:pathLst>
            </a:custGeom>
            <a:solidFill>
              <a:srgbClr val="B71F2A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6477000" y="6151154"/>
            <a:ext cx="285750" cy="314325"/>
            <a:chOff x="0" y="0"/>
            <a:chExt cx="381000" cy="4191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81000" cy="419100"/>
            </a:xfrm>
            <a:custGeom>
              <a:avLst/>
              <a:gdLst/>
              <a:ahLst/>
              <a:cxnLst/>
              <a:rect r="r" b="b" t="t" l="l"/>
              <a:pathLst>
                <a:path h="419100" w="381000">
                  <a:moveTo>
                    <a:pt x="38100" y="0"/>
                  </a:moveTo>
                  <a:lnTo>
                    <a:pt x="342900" y="0"/>
                  </a:lnTo>
                  <a:cubicBezTo>
                    <a:pt x="363982" y="0"/>
                    <a:pt x="381000" y="17018"/>
                    <a:pt x="381000" y="38100"/>
                  </a:cubicBezTo>
                  <a:lnTo>
                    <a:pt x="381000" y="381000"/>
                  </a:lnTo>
                  <a:cubicBezTo>
                    <a:pt x="381000" y="402082"/>
                    <a:pt x="363982" y="419100"/>
                    <a:pt x="342900" y="419100"/>
                  </a:cubicBezTo>
                  <a:lnTo>
                    <a:pt x="38100" y="419100"/>
                  </a:lnTo>
                  <a:cubicBezTo>
                    <a:pt x="17018" y="419100"/>
                    <a:pt x="0" y="402082"/>
                    <a:pt x="0" y="381000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close/>
                </a:path>
              </a:pathLst>
            </a:custGeom>
            <a:solidFill>
              <a:srgbClr val="B71F2A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3525500" y="4750979"/>
            <a:ext cx="1714500" cy="1714500"/>
            <a:chOff x="0" y="0"/>
            <a:chExt cx="2286000" cy="228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286000" cy="2286000"/>
            </a:xfrm>
            <a:custGeom>
              <a:avLst/>
              <a:gdLst/>
              <a:ahLst/>
              <a:cxnLst/>
              <a:rect r="r" b="b" t="t" l="l"/>
              <a:pathLst>
                <a:path h="2286000" w="2286000">
                  <a:moveTo>
                    <a:pt x="228600" y="0"/>
                  </a:moveTo>
                  <a:lnTo>
                    <a:pt x="2057400" y="0"/>
                  </a:lnTo>
                  <a:cubicBezTo>
                    <a:pt x="2183638" y="0"/>
                    <a:pt x="2286000" y="102362"/>
                    <a:pt x="2286000" y="228600"/>
                  </a:cubicBezTo>
                  <a:lnTo>
                    <a:pt x="2286000" y="2057400"/>
                  </a:lnTo>
                  <a:cubicBezTo>
                    <a:pt x="2286000" y="2183638"/>
                    <a:pt x="2183638" y="2286000"/>
                    <a:pt x="2057400" y="2286000"/>
                  </a:cubicBezTo>
                  <a:lnTo>
                    <a:pt x="228600" y="2286000"/>
                  </a:lnTo>
                  <a:cubicBezTo>
                    <a:pt x="102362" y="2286000"/>
                    <a:pt x="0" y="2183638"/>
                    <a:pt x="0" y="2057400"/>
                  </a:cubicBezTo>
                  <a:lnTo>
                    <a:pt x="0" y="228600"/>
                  </a:lnTo>
                  <a:cubicBezTo>
                    <a:pt x="0" y="102362"/>
                    <a:pt x="102362" y="0"/>
                    <a:pt x="228600" y="0"/>
                  </a:cubicBez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427340" y="3280543"/>
            <a:ext cx="3415313" cy="3725923"/>
            <a:chOff x="0" y="0"/>
            <a:chExt cx="4553750" cy="496789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553712" cy="4967859"/>
            </a:xfrm>
            <a:custGeom>
              <a:avLst/>
              <a:gdLst/>
              <a:ahLst/>
              <a:cxnLst/>
              <a:rect r="r" b="b" t="t" l="l"/>
              <a:pathLst>
                <a:path h="4967859" w="4553712">
                  <a:moveTo>
                    <a:pt x="0" y="0"/>
                  </a:moveTo>
                  <a:lnTo>
                    <a:pt x="4553712" y="0"/>
                  </a:lnTo>
                  <a:lnTo>
                    <a:pt x="4553712" y="4967859"/>
                  </a:lnTo>
                  <a:lnTo>
                    <a:pt x="0" y="4967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47042" t="0" r="-47043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2476500" y="872490"/>
            <a:ext cx="13335000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8"/>
              </a:lnSpc>
            </a:pPr>
            <a:r>
              <a:rPr lang="en-US" sz="5398" b="true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Xin trân trọng cảm ơn!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762750" y="3131182"/>
            <a:ext cx="3136106" cy="560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86"/>
              </a:lnSpc>
            </a:pPr>
            <a:r>
              <a:rPr lang="en-US" sz="3499" b="true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Trần Ngọc Long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762750" y="3856987"/>
            <a:ext cx="7620000" cy="389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8" b="true">
                <a:solidFill>
                  <a:srgbClr val="E0E0E0"/>
                </a:solidFill>
                <a:latin typeface="Inter Bold"/>
                <a:ea typeface="Inter Bold"/>
                <a:cs typeface="Inter Bold"/>
                <a:sym typeface="Inter Bold"/>
              </a:rPr>
              <a:t>Trưởng phòng Truyền thông - Đa phương tiện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953250" y="4439735"/>
            <a:ext cx="7620000" cy="850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9"/>
              </a:lnSpc>
            </a:pPr>
            <a:r>
              <a:rPr lang="en-US" sz="2198" b="tru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Báo Điện tử VietnamPlus</a:t>
            </a:r>
          </a:p>
          <a:p>
            <a:pPr algn="l">
              <a:lnSpc>
                <a:spcPts val="3519"/>
              </a:lnSpc>
            </a:pPr>
            <a:r>
              <a:rPr lang="en-US" sz="2198" b="tru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Thông tấn xã Việt Nam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953250" y="5471115"/>
            <a:ext cx="4762500" cy="377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tranngoclongvna@gmail.com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953250" y="6113054"/>
            <a:ext cx="4762500" cy="377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0986670711  (Zalo / WhatsApp / Viber)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429000" y="8896350"/>
            <a:ext cx="11430000" cy="23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VietnamPlus  |  Thông tấn xã Việt Nam  |  AI &amp; Creative Journalism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2500" y="733425"/>
            <a:ext cx="571500" cy="76200"/>
          </a:xfrm>
          <a:custGeom>
            <a:avLst/>
            <a:gdLst/>
            <a:ahLst/>
            <a:cxnLst/>
            <a:rect r="r" b="b" t="t" l="l"/>
            <a:pathLst>
              <a:path h="76200" w="571500">
                <a:moveTo>
                  <a:pt x="0" y="0"/>
                </a:moveTo>
                <a:lnTo>
                  <a:pt x="571500" y="0"/>
                </a:lnTo>
                <a:lnTo>
                  <a:pt x="5715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810000" y="267967"/>
            <a:ext cx="11931808" cy="823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Sự dịch chuyển của hệ sinh thái thông tin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52500" y="1385249"/>
            <a:ext cx="7620000" cy="403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tru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TẠI SAO CHỦ ĐỀ NÀY QUAN TRỌNG?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238250" y="2122484"/>
            <a:ext cx="4953000" cy="5553075"/>
          </a:xfrm>
          <a:custGeom>
            <a:avLst/>
            <a:gdLst/>
            <a:ahLst/>
            <a:cxnLst/>
            <a:rect r="r" b="b" t="t" l="l"/>
            <a:pathLst>
              <a:path h="5553075" w="4953000">
                <a:moveTo>
                  <a:pt x="0" y="0"/>
                </a:moveTo>
                <a:lnTo>
                  <a:pt x="4953000" y="0"/>
                </a:lnTo>
                <a:lnTo>
                  <a:pt x="4953000" y="5553075"/>
                </a:lnTo>
                <a:lnTo>
                  <a:pt x="0" y="5553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09750" y="2286000"/>
            <a:ext cx="952500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>
                <a:solidFill>
                  <a:srgbClr val="B71F2A"/>
                </a:solidFill>
                <a:latin typeface="Biryani"/>
                <a:ea typeface="Biryani"/>
                <a:cs typeface="Biryani"/>
                <a:sym typeface="Biryani"/>
              </a:rPr>
              <a:t>01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52625" y="3145155"/>
            <a:ext cx="4191000" cy="956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Công chúng chuyển sang nền tảng số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09750" y="4926968"/>
            <a:ext cx="41910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19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39% người dưới 35 tuổi tiếp cận tin tức qua video trực tuyến mỗi tuần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09750" y="6456045"/>
            <a:ext cx="4191000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 b="tru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TikTok là nền tảng tin tức tăng trưởng nhanh nhất với nhóm 18-24 tuổi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6524625" y="2098138"/>
            <a:ext cx="4953000" cy="5553075"/>
          </a:xfrm>
          <a:custGeom>
            <a:avLst/>
            <a:gdLst/>
            <a:ahLst/>
            <a:cxnLst/>
            <a:rect r="r" b="b" t="t" l="l"/>
            <a:pathLst>
              <a:path h="5553075" w="4953000">
                <a:moveTo>
                  <a:pt x="0" y="0"/>
                </a:moveTo>
                <a:lnTo>
                  <a:pt x="4953000" y="0"/>
                </a:lnTo>
                <a:lnTo>
                  <a:pt x="4953000" y="5553075"/>
                </a:lnTo>
                <a:lnTo>
                  <a:pt x="0" y="5553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048500" y="2286000"/>
            <a:ext cx="952500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>
                <a:solidFill>
                  <a:srgbClr val="B71F2A"/>
                </a:solidFill>
                <a:latin typeface="Biryani"/>
                <a:ea typeface="Biryani"/>
                <a:cs typeface="Biryani"/>
                <a:sym typeface="Biryani"/>
              </a:rPr>
              <a:t>02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334250" y="3135630"/>
            <a:ext cx="4191000" cy="950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AI thay đổi sản xuất nội dung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239000" y="4926968"/>
            <a:ext cx="4191000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19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Hơn 50% nhà xuất bản thế giới đang thử nghiệm AI tạo sinh trong sản xuất nội dung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048500" y="6689093"/>
            <a:ext cx="4191000" cy="344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 b="tru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WAN-IFRA World Press Trends 2024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1906250" y="2066925"/>
            <a:ext cx="4953000" cy="5553075"/>
          </a:xfrm>
          <a:custGeom>
            <a:avLst/>
            <a:gdLst/>
            <a:ahLst/>
            <a:cxnLst/>
            <a:rect r="r" b="b" t="t" l="l"/>
            <a:pathLst>
              <a:path h="5553075" w="4953000">
                <a:moveTo>
                  <a:pt x="0" y="0"/>
                </a:moveTo>
                <a:lnTo>
                  <a:pt x="4953000" y="0"/>
                </a:lnTo>
                <a:lnTo>
                  <a:pt x="4953000" y="5553075"/>
                </a:lnTo>
                <a:lnTo>
                  <a:pt x="0" y="5553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2287250" y="2286000"/>
            <a:ext cx="952500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>
                <a:solidFill>
                  <a:srgbClr val="B71F2A"/>
                </a:solidFill>
                <a:latin typeface="Biryani"/>
                <a:ea typeface="Biryani"/>
                <a:cs typeface="Biryani"/>
                <a:sym typeface="Biryani"/>
              </a:rPr>
              <a:t>03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763500" y="3078480"/>
            <a:ext cx="4191000" cy="1007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Sự nổi lên của News Creators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287250" y="4743450"/>
            <a:ext cx="4191000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19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Nhà sáng tạo nội dung tin tức đang trở thành nguồn tin chính cho giới trẻ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287250" y="6591300"/>
            <a:ext cx="4191000" cy="344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 b="tru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The News Creators Project 2025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667000" y="8934450"/>
            <a:ext cx="13335000" cy="389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Nguồn: Reuters Digital News Report 2024 | WAN-IFRA | The News Creators Project 2025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763000" y="4162425"/>
            <a:ext cx="762000" cy="76200"/>
          </a:xfrm>
          <a:custGeom>
            <a:avLst/>
            <a:gdLst/>
            <a:ahLst/>
            <a:cxnLst/>
            <a:rect r="r" b="b" t="t" l="l"/>
            <a:pathLst>
              <a:path h="76200" w="762000">
                <a:moveTo>
                  <a:pt x="0" y="0"/>
                </a:moveTo>
                <a:lnTo>
                  <a:pt x="762000" y="0"/>
                </a:lnTo>
                <a:lnTo>
                  <a:pt x="7620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52750" y="723900"/>
            <a:ext cx="12886978" cy="932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40"/>
              </a:lnSpc>
              <a:spcBef>
                <a:spcPct val="0"/>
              </a:spcBef>
            </a:pPr>
            <a:r>
              <a:rPr lang="en-US" b="true" sz="4899">
                <a:solidFill>
                  <a:srgbClr val="E0E0E0"/>
                </a:solidFill>
                <a:latin typeface="Inter Bold"/>
                <a:ea typeface="Inter Bold"/>
                <a:cs typeface="Inter Bold"/>
                <a:sym typeface="Inter Bold"/>
              </a:rPr>
              <a:t>Mức độ ứng dụng AI trong báo chí hiện nay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28775" y="8058150"/>
            <a:ext cx="13515975" cy="514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trike="noStrike" u="none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— Khảo sát WAN-IFRA quý II/2025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429000" y="6546532"/>
            <a:ext cx="11430000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79"/>
              </a:lnSpc>
              <a:spcBef>
                <a:spcPct val="0"/>
              </a:spcBef>
            </a:pPr>
            <a:r>
              <a:rPr lang="en-US" sz="3199" strike="noStrike" u="none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Ngành báo chí vẫn đang ở giai đoạn đầu của hành trình AI.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857750" y="2956559"/>
            <a:ext cx="8572500" cy="3027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19"/>
              </a:lnSpc>
              <a:spcBef>
                <a:spcPct val="0"/>
              </a:spcBef>
            </a:pPr>
            <a:r>
              <a:rPr lang="en-US" sz="3399" strike="noStrike" u="none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Chưa sử dụng AI  . . . . . . . . . . . .  6%</a:t>
            </a:r>
          </a:p>
          <a:p>
            <a:pPr algn="ctr" marL="0" indent="0" lvl="0">
              <a:lnSpc>
                <a:spcPts val="6119"/>
              </a:lnSpc>
              <a:spcBef>
                <a:spcPct val="0"/>
              </a:spcBef>
            </a:pPr>
            <a:r>
              <a:rPr lang="en-US" sz="3399" strike="noStrike" u="none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Mới bắt đầu  . . . . . . . . . . . . . . .  52%</a:t>
            </a:r>
          </a:p>
          <a:p>
            <a:pPr algn="ctr" marL="0" indent="0" lvl="0">
              <a:lnSpc>
                <a:spcPts val="6119"/>
              </a:lnSpc>
              <a:spcBef>
                <a:spcPct val="0"/>
              </a:spcBef>
            </a:pPr>
            <a:r>
              <a:rPr lang="en-US" sz="3399" strike="noStrike" u="none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Đang mở rộng  . . . . . . . . . . . . .  31%</a:t>
            </a:r>
          </a:p>
          <a:p>
            <a:pPr algn="ctr" marL="0" indent="0" lvl="0">
              <a:lnSpc>
                <a:spcPts val="6119"/>
              </a:lnSpc>
              <a:spcBef>
                <a:spcPct val="0"/>
              </a:spcBef>
            </a:pPr>
            <a:r>
              <a:rPr lang="en-US" sz="3399" strike="noStrike" u="none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Ứng dụng nâng cao  . . . . . . . . .  11%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2500" y="733425"/>
            <a:ext cx="571500" cy="76200"/>
          </a:xfrm>
          <a:custGeom>
            <a:avLst/>
            <a:gdLst/>
            <a:ahLst/>
            <a:cxnLst/>
            <a:rect r="r" b="b" t="t" l="l"/>
            <a:pathLst>
              <a:path h="76200" w="571500">
                <a:moveTo>
                  <a:pt x="0" y="0"/>
                </a:moveTo>
                <a:lnTo>
                  <a:pt x="571500" y="0"/>
                </a:lnTo>
                <a:lnTo>
                  <a:pt x="5715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95375" y="1105214"/>
            <a:ext cx="11430000" cy="915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AI đang thay đổi báo chí như thế nào?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66875" y="2408872"/>
            <a:ext cx="7620000" cy="460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TIMELINE ỨNG DỤNG AI TRONG TÒA SOẠN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414462" y="4748212"/>
            <a:ext cx="15459075" cy="28575"/>
            <a:chOff x="0" y="0"/>
            <a:chExt cx="20612100" cy="381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612100" cy="38100"/>
            </a:xfrm>
            <a:custGeom>
              <a:avLst/>
              <a:gdLst/>
              <a:ahLst/>
              <a:cxnLst/>
              <a:rect r="r" b="b" t="t" l="l"/>
              <a:pathLst>
                <a:path h="38100" w="20612100">
                  <a:moveTo>
                    <a:pt x="0" y="0"/>
                  </a:moveTo>
                  <a:lnTo>
                    <a:pt x="20612100" y="38100"/>
                  </a:lnTo>
                </a:path>
              </a:pathLst>
            </a:custGeom>
            <a:blipFill>
              <a:blip r:embed="rId4">
                <a:alphaModFix amt="0"/>
              </a:blip>
              <a:stretch>
                <a:fillRect l="0" t="-10491405" r="0" b="-10491405"/>
              </a:stretch>
            </a:blipFill>
            <a:ln w="28575" cap="sq">
              <a:solidFill>
                <a:srgbClr val="B71F2A"/>
              </a:solidFill>
              <a:prstDash val="solid"/>
              <a:miter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2619375" y="4638675"/>
            <a:ext cx="190500" cy="219075"/>
          </a:xfrm>
          <a:custGeom>
            <a:avLst/>
            <a:gdLst/>
            <a:ahLst/>
            <a:cxnLst/>
            <a:rect r="r" b="b" t="t" l="l"/>
            <a:pathLst>
              <a:path h="219075" w="190500">
                <a:moveTo>
                  <a:pt x="0" y="0"/>
                </a:moveTo>
                <a:lnTo>
                  <a:pt x="190500" y="0"/>
                </a:lnTo>
                <a:lnTo>
                  <a:pt x="190500" y="219075"/>
                </a:lnTo>
                <a:lnTo>
                  <a:pt x="0" y="2190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333625" y="3674431"/>
            <a:ext cx="762000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498">
                <a:solidFill>
                  <a:srgbClr val="B71F2A"/>
                </a:solidFill>
                <a:latin typeface="Biryani"/>
                <a:ea typeface="Biryani"/>
                <a:cs typeface="Biryani"/>
                <a:sym typeface="Biryani"/>
              </a:rPr>
              <a:t>01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66875" y="4977127"/>
            <a:ext cx="2095500" cy="8204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8"/>
              </a:lnSpc>
            </a:pPr>
            <a:r>
              <a:rPr lang="en-US" sz="21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 thập</a:t>
            </a:r>
          </a:p>
          <a:p>
            <a:pPr algn="ctr">
              <a:lnSpc>
                <a:spcPts val="3078"/>
              </a:lnSpc>
            </a:pPr>
            <a:r>
              <a:rPr lang="en-US" sz="21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dữ liệu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62125" y="6194422"/>
            <a:ext cx="2095500" cy="65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b="tru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AI crawl, phân tích</a:t>
            </a:r>
          </a:p>
          <a:p>
            <a:pPr algn="ctr">
              <a:lnSpc>
                <a:spcPts val="2519"/>
              </a:lnSpc>
            </a:pPr>
            <a:r>
              <a:rPr lang="en-US" sz="1799" b="tru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nguồn tin tự động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5191125" y="4638675"/>
            <a:ext cx="190500" cy="219075"/>
          </a:xfrm>
          <a:custGeom>
            <a:avLst/>
            <a:gdLst/>
            <a:ahLst/>
            <a:cxnLst/>
            <a:rect r="r" b="b" t="t" l="l"/>
            <a:pathLst>
              <a:path h="219075" w="190500">
                <a:moveTo>
                  <a:pt x="0" y="0"/>
                </a:moveTo>
                <a:lnTo>
                  <a:pt x="190500" y="0"/>
                </a:lnTo>
                <a:lnTo>
                  <a:pt x="190500" y="219075"/>
                </a:lnTo>
                <a:lnTo>
                  <a:pt x="0" y="2190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905375" y="3669668"/>
            <a:ext cx="762000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500">
                <a:solidFill>
                  <a:srgbClr val="B71F2A"/>
                </a:solidFill>
                <a:latin typeface="Biryani"/>
                <a:ea typeface="Biryani"/>
                <a:cs typeface="Biryani"/>
                <a:sym typeface="Biryani"/>
              </a:rPr>
              <a:t>02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238625" y="5086350"/>
            <a:ext cx="2095500" cy="650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tin</a:t>
            </a:r>
          </a:p>
          <a:p>
            <a:pPr algn="ctr">
              <a:lnSpc>
                <a:spcPts val="2520"/>
              </a:lnSpc>
            </a:pPr>
            <a:r>
              <a:rPr lang="en-US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 động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238625" y="6194422"/>
            <a:ext cx="2095500" cy="65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b="tru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Tạo bản tin từ</a:t>
            </a:r>
          </a:p>
          <a:p>
            <a:pPr algn="ctr">
              <a:lnSpc>
                <a:spcPts val="2519"/>
              </a:lnSpc>
            </a:pPr>
            <a:r>
              <a:rPr lang="en-US" sz="1799" b="tru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dữ liệu có cấu trúc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7762875" y="4638675"/>
            <a:ext cx="190500" cy="219075"/>
          </a:xfrm>
          <a:custGeom>
            <a:avLst/>
            <a:gdLst/>
            <a:ahLst/>
            <a:cxnLst/>
            <a:rect r="r" b="b" t="t" l="l"/>
            <a:pathLst>
              <a:path h="219075" w="190500">
                <a:moveTo>
                  <a:pt x="0" y="0"/>
                </a:moveTo>
                <a:lnTo>
                  <a:pt x="190500" y="0"/>
                </a:lnTo>
                <a:lnTo>
                  <a:pt x="190500" y="219075"/>
                </a:lnTo>
                <a:lnTo>
                  <a:pt x="0" y="2190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477125" y="3669668"/>
            <a:ext cx="762000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500">
                <a:solidFill>
                  <a:srgbClr val="B71F2A"/>
                </a:solidFill>
                <a:latin typeface="Biryani"/>
                <a:ea typeface="Biryani"/>
                <a:cs typeface="Biryani"/>
                <a:sym typeface="Biryani"/>
              </a:rPr>
              <a:t>45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810375" y="5086350"/>
            <a:ext cx="2095500" cy="650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Video</a:t>
            </a:r>
          </a:p>
          <a:p>
            <a:pPr algn="ctr">
              <a:lnSpc>
                <a:spcPts val="2520"/>
              </a:lnSpc>
            </a:pPr>
            <a:r>
              <a:rPr lang="en-US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 Podcast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715125" y="6189983"/>
            <a:ext cx="2571750" cy="65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b="tru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AI tạo video, voice</a:t>
            </a:r>
          </a:p>
          <a:p>
            <a:pPr algn="ctr">
              <a:lnSpc>
                <a:spcPts val="2519"/>
              </a:lnSpc>
            </a:pPr>
            <a:r>
              <a:rPr lang="en-US" sz="1799" b="tru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clone, biên tập tự động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0334625" y="4638675"/>
            <a:ext cx="190500" cy="219075"/>
          </a:xfrm>
          <a:custGeom>
            <a:avLst/>
            <a:gdLst/>
            <a:ahLst/>
            <a:cxnLst/>
            <a:rect r="r" b="b" t="t" l="l"/>
            <a:pathLst>
              <a:path h="219075" w="190500">
                <a:moveTo>
                  <a:pt x="0" y="0"/>
                </a:moveTo>
                <a:lnTo>
                  <a:pt x="190500" y="0"/>
                </a:lnTo>
                <a:lnTo>
                  <a:pt x="190500" y="219075"/>
                </a:lnTo>
                <a:lnTo>
                  <a:pt x="0" y="2190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0048875" y="3669668"/>
            <a:ext cx="762000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500">
                <a:solidFill>
                  <a:srgbClr val="B71F2A"/>
                </a:solidFill>
                <a:latin typeface="Biryani"/>
                <a:ea typeface="Biryani"/>
                <a:cs typeface="Biryani"/>
                <a:sym typeface="Biryani"/>
              </a:rPr>
              <a:t>04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382125" y="5086350"/>
            <a:ext cx="2095500" cy="650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Chatbot</a:t>
            </a:r>
          </a:p>
          <a:p>
            <a:pPr algn="ctr">
              <a:lnSpc>
                <a:spcPts val="2520"/>
              </a:lnSpc>
            </a:pPr>
            <a:r>
              <a:rPr lang="en-US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 tức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382125" y="6189983"/>
            <a:ext cx="2429913" cy="65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b="tru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Hỏi đáp thông minh</a:t>
            </a:r>
          </a:p>
          <a:p>
            <a:pPr algn="ctr">
              <a:lnSpc>
                <a:spcPts val="2519"/>
              </a:lnSpc>
            </a:pPr>
            <a:r>
              <a:rPr lang="en-US" sz="1799" b="tru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cho độc giả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2906375" y="4638675"/>
            <a:ext cx="190500" cy="219075"/>
          </a:xfrm>
          <a:custGeom>
            <a:avLst/>
            <a:gdLst/>
            <a:ahLst/>
            <a:cxnLst/>
            <a:rect r="r" b="b" t="t" l="l"/>
            <a:pathLst>
              <a:path h="219075" w="190500">
                <a:moveTo>
                  <a:pt x="0" y="0"/>
                </a:moveTo>
                <a:lnTo>
                  <a:pt x="190500" y="0"/>
                </a:lnTo>
                <a:lnTo>
                  <a:pt x="190500" y="219075"/>
                </a:lnTo>
                <a:lnTo>
                  <a:pt x="0" y="2190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2620625" y="3669668"/>
            <a:ext cx="762000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500">
                <a:solidFill>
                  <a:srgbClr val="B71F2A"/>
                </a:solidFill>
                <a:latin typeface="Biryani"/>
                <a:ea typeface="Biryani"/>
                <a:cs typeface="Biryani"/>
                <a:sym typeface="Biryani"/>
              </a:rPr>
              <a:t>05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953875" y="5086350"/>
            <a:ext cx="2095500" cy="650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 nhân hóa</a:t>
            </a:r>
          </a:p>
          <a:p>
            <a:pPr algn="ctr">
              <a:lnSpc>
                <a:spcPts val="2520"/>
              </a:lnSpc>
            </a:pPr>
            <a:r>
              <a:rPr lang="en-US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049125" y="6189983"/>
            <a:ext cx="2095500" cy="65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b="tru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Đề xuất tin theo</a:t>
            </a:r>
          </a:p>
          <a:p>
            <a:pPr algn="ctr">
              <a:lnSpc>
                <a:spcPts val="2519"/>
              </a:lnSpc>
            </a:pPr>
            <a:r>
              <a:rPr lang="en-US" sz="1799" b="tru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hành vi người đọc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15478125" y="4638675"/>
            <a:ext cx="190500" cy="219075"/>
          </a:xfrm>
          <a:custGeom>
            <a:avLst/>
            <a:gdLst/>
            <a:ahLst/>
            <a:cxnLst/>
            <a:rect r="r" b="b" t="t" l="l"/>
            <a:pathLst>
              <a:path h="219075" w="190500">
                <a:moveTo>
                  <a:pt x="0" y="0"/>
                </a:moveTo>
                <a:lnTo>
                  <a:pt x="190500" y="0"/>
                </a:lnTo>
                <a:lnTo>
                  <a:pt x="190500" y="219075"/>
                </a:lnTo>
                <a:lnTo>
                  <a:pt x="0" y="2190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5192375" y="3669668"/>
            <a:ext cx="762000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500">
                <a:solidFill>
                  <a:srgbClr val="B71F2A"/>
                </a:solidFill>
                <a:latin typeface="Biryani"/>
                <a:ea typeface="Biryani"/>
                <a:cs typeface="Biryani"/>
                <a:sym typeface="Biryani"/>
              </a:rPr>
              <a:t>06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525625" y="5086350"/>
            <a:ext cx="2095500" cy="650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Kiểm chứng</a:t>
            </a:r>
          </a:p>
          <a:p>
            <a:pPr algn="ctr">
              <a:lnSpc>
                <a:spcPts val="2520"/>
              </a:lnSpc>
            </a:pPr>
            <a:r>
              <a:rPr lang="en-US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 tin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525625" y="6194422"/>
            <a:ext cx="2477681" cy="65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b="tru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Fact-check tự động</a:t>
            </a:r>
          </a:p>
          <a:p>
            <a:pPr algn="ctr">
              <a:lnSpc>
                <a:spcPts val="2519"/>
              </a:lnSpc>
            </a:pPr>
            <a:r>
              <a:rPr lang="en-US" sz="1799" b="tru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và phát hiện deepfake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476500" y="9436732"/>
            <a:ext cx="13335000" cy="460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Nguồn: WAN-IFRA World Press Trends 2024 | Reuters Institute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2500" y="733425"/>
            <a:ext cx="571500" cy="76200"/>
          </a:xfrm>
          <a:custGeom>
            <a:avLst/>
            <a:gdLst/>
            <a:ahLst/>
            <a:cxnLst/>
            <a:rect r="r" b="b" t="t" l="l"/>
            <a:pathLst>
              <a:path h="76200" w="571500">
                <a:moveTo>
                  <a:pt x="0" y="0"/>
                </a:moveTo>
                <a:lnTo>
                  <a:pt x="571500" y="0"/>
                </a:lnTo>
                <a:lnTo>
                  <a:pt x="5715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52500" y="728024"/>
            <a:ext cx="11430000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8"/>
              </a:lnSpc>
            </a:pPr>
            <a:r>
              <a:rPr lang="en-US" sz="4498">
                <a:solidFill>
                  <a:srgbClr val="FFFFFF"/>
                </a:solidFill>
                <a:latin typeface="Biryani"/>
                <a:ea typeface="Biryani"/>
                <a:cs typeface="Biryani"/>
                <a:sym typeface="Biryani"/>
              </a:rPr>
              <a:t>3 nhóm News Creators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52500" y="1466850"/>
            <a:ext cx="9525000" cy="269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THEO MÔ HÌNH FT STRATEGIES &amp; THE NEWS CREATORS PROJECT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572000" y="3019425"/>
            <a:ext cx="3619500" cy="3648075"/>
          </a:xfrm>
          <a:custGeom>
            <a:avLst/>
            <a:gdLst/>
            <a:ahLst/>
            <a:cxnLst/>
            <a:rect r="r" b="b" t="t" l="l"/>
            <a:pathLst>
              <a:path h="3648075" w="3619500">
                <a:moveTo>
                  <a:pt x="0" y="0"/>
                </a:moveTo>
                <a:lnTo>
                  <a:pt x="3619500" y="0"/>
                </a:lnTo>
                <a:lnTo>
                  <a:pt x="3619500" y="3648075"/>
                </a:lnTo>
                <a:lnTo>
                  <a:pt x="0" y="3648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334250" y="3019425"/>
            <a:ext cx="3619500" cy="3648075"/>
          </a:xfrm>
          <a:custGeom>
            <a:avLst/>
            <a:gdLst/>
            <a:ahLst/>
            <a:cxnLst/>
            <a:rect r="r" b="b" t="t" l="l"/>
            <a:pathLst>
              <a:path h="3648075" w="3619500">
                <a:moveTo>
                  <a:pt x="0" y="0"/>
                </a:moveTo>
                <a:lnTo>
                  <a:pt x="3619500" y="0"/>
                </a:lnTo>
                <a:lnTo>
                  <a:pt x="3619500" y="3648075"/>
                </a:lnTo>
                <a:lnTo>
                  <a:pt x="0" y="36480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953125" y="4733925"/>
            <a:ext cx="3619500" cy="3648075"/>
          </a:xfrm>
          <a:custGeom>
            <a:avLst/>
            <a:gdLst/>
            <a:ahLst/>
            <a:cxnLst/>
            <a:rect r="r" b="b" t="t" l="l"/>
            <a:pathLst>
              <a:path h="3648075" w="3619500">
                <a:moveTo>
                  <a:pt x="0" y="0"/>
                </a:moveTo>
                <a:lnTo>
                  <a:pt x="3619500" y="0"/>
                </a:lnTo>
                <a:lnTo>
                  <a:pt x="3619500" y="3648075"/>
                </a:lnTo>
                <a:lnTo>
                  <a:pt x="0" y="36480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476500" y="4029713"/>
            <a:ext cx="3559645" cy="962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INVESTIGATOR</a:t>
            </a: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(Nhà điều tra)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571462" y="2600963"/>
            <a:ext cx="3336703" cy="962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EXPLAINER</a:t>
            </a: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(Người giải thích)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334250" y="7031412"/>
            <a:ext cx="3524250" cy="962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COMMENTATOR</a:t>
            </a: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(Người bình luận)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858750" y="3160395"/>
            <a:ext cx="4891373" cy="730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Thông tin gốc, điều tra dữ liệu,</a:t>
            </a: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xác minh thực địa, nguồn tin độc quyền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858750" y="4589145"/>
            <a:ext cx="4891373" cy="730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Biến thông tin phức tạp thành</a:t>
            </a: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dễ hiểu qua video, podcast, infographic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858750" y="6017895"/>
            <a:ext cx="4286250" cy="730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Phân tích, phản biện, đưa góc nhìn</a:t>
            </a: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cá nhân về các vấn đề thời sự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2668250" y="3352800"/>
            <a:ext cx="114300" cy="142875"/>
          </a:xfrm>
          <a:custGeom>
            <a:avLst/>
            <a:gdLst/>
            <a:ahLst/>
            <a:cxnLst/>
            <a:rect r="r" b="b" t="t" l="l"/>
            <a:pathLst>
              <a:path h="142875" w="114300">
                <a:moveTo>
                  <a:pt x="0" y="0"/>
                </a:moveTo>
                <a:lnTo>
                  <a:pt x="114300" y="0"/>
                </a:lnTo>
                <a:lnTo>
                  <a:pt x="114300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668250" y="4781550"/>
            <a:ext cx="114300" cy="142875"/>
          </a:xfrm>
          <a:custGeom>
            <a:avLst/>
            <a:gdLst/>
            <a:ahLst/>
            <a:cxnLst/>
            <a:rect r="r" b="b" t="t" l="l"/>
            <a:pathLst>
              <a:path h="142875" w="114300">
                <a:moveTo>
                  <a:pt x="0" y="0"/>
                </a:moveTo>
                <a:lnTo>
                  <a:pt x="114300" y="0"/>
                </a:lnTo>
                <a:lnTo>
                  <a:pt x="114300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668250" y="6210300"/>
            <a:ext cx="114300" cy="142875"/>
          </a:xfrm>
          <a:custGeom>
            <a:avLst/>
            <a:gdLst/>
            <a:ahLst/>
            <a:cxnLst/>
            <a:rect r="r" b="b" t="t" l="l"/>
            <a:pathLst>
              <a:path h="142875" w="114300">
                <a:moveTo>
                  <a:pt x="0" y="0"/>
                </a:moveTo>
                <a:lnTo>
                  <a:pt x="114300" y="0"/>
                </a:lnTo>
                <a:lnTo>
                  <a:pt x="114300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476500" y="9464993"/>
            <a:ext cx="13335000" cy="403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Nguồn: The News Creators Project 2025 | FT Strategies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2500" y="733425"/>
            <a:ext cx="571500" cy="76200"/>
          </a:xfrm>
          <a:custGeom>
            <a:avLst/>
            <a:gdLst/>
            <a:ahLst/>
            <a:cxnLst/>
            <a:rect r="r" b="b" t="t" l="l"/>
            <a:pathLst>
              <a:path h="76200" w="571500">
                <a:moveTo>
                  <a:pt x="0" y="0"/>
                </a:moveTo>
                <a:lnTo>
                  <a:pt x="571500" y="0"/>
                </a:lnTo>
                <a:lnTo>
                  <a:pt x="5715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57500" y="1009650"/>
            <a:ext cx="11430000" cy="783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8"/>
              </a:lnSpc>
            </a:pPr>
            <a:r>
              <a:rPr lang="en-US" sz="6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giúp điều tra như thế nào?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52500" y="2165537"/>
            <a:ext cx="7620000" cy="403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WORKFLOW AI TRONG ĐIỀU TRA BÁO CHÍ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853678" y="3781425"/>
            <a:ext cx="2864644" cy="1937147"/>
          </a:xfrm>
          <a:custGeom>
            <a:avLst/>
            <a:gdLst/>
            <a:ahLst/>
            <a:cxnLst/>
            <a:rect r="r" b="b" t="t" l="l"/>
            <a:pathLst>
              <a:path h="1937147" w="2864644">
                <a:moveTo>
                  <a:pt x="0" y="0"/>
                </a:moveTo>
                <a:lnTo>
                  <a:pt x="2864644" y="0"/>
                </a:lnTo>
                <a:lnTo>
                  <a:pt x="2864644" y="1937147"/>
                </a:lnTo>
                <a:lnTo>
                  <a:pt x="0" y="193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47750" y="4101151"/>
            <a:ext cx="2476500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B71F2A"/>
                </a:solidFill>
                <a:latin typeface="Biryani"/>
                <a:ea typeface="Biryani"/>
                <a:cs typeface="Biryani"/>
                <a:sym typeface="Biryani"/>
              </a:rPr>
              <a:t>Đọc tài liệu lớn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47750" y="4768853"/>
            <a:ext cx="2476500" cy="65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NLP xử lý hàng nghìn</a:t>
            </a:r>
          </a:p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trang tài liệu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4282678" y="3781425"/>
            <a:ext cx="2864644" cy="1937147"/>
          </a:xfrm>
          <a:custGeom>
            <a:avLst/>
            <a:gdLst/>
            <a:ahLst/>
            <a:cxnLst/>
            <a:rect r="r" b="b" t="t" l="l"/>
            <a:pathLst>
              <a:path h="1937147" w="2864644">
                <a:moveTo>
                  <a:pt x="0" y="0"/>
                </a:moveTo>
                <a:lnTo>
                  <a:pt x="2864644" y="0"/>
                </a:lnTo>
                <a:lnTo>
                  <a:pt x="2864644" y="1937147"/>
                </a:lnTo>
                <a:lnTo>
                  <a:pt x="0" y="193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286250" y="4101151"/>
            <a:ext cx="2857500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B71F2A"/>
                </a:solidFill>
                <a:latin typeface="Biryani"/>
                <a:ea typeface="Biryani"/>
                <a:cs typeface="Biryani"/>
                <a:sym typeface="Biryani"/>
              </a:rPr>
              <a:t>Phân tích dữ liệu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476750" y="4768853"/>
            <a:ext cx="2476500" cy="65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Phát hiện mẫu và</a:t>
            </a:r>
          </a:p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xu hướng bất thường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7711678" y="3781425"/>
            <a:ext cx="2864644" cy="1937147"/>
          </a:xfrm>
          <a:custGeom>
            <a:avLst/>
            <a:gdLst/>
            <a:ahLst/>
            <a:cxnLst/>
            <a:rect r="r" b="b" t="t" l="l"/>
            <a:pathLst>
              <a:path h="1937147" w="2864644">
                <a:moveTo>
                  <a:pt x="0" y="0"/>
                </a:moveTo>
                <a:lnTo>
                  <a:pt x="2864644" y="0"/>
                </a:lnTo>
                <a:lnTo>
                  <a:pt x="2864644" y="1937147"/>
                </a:lnTo>
                <a:lnTo>
                  <a:pt x="0" y="193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619705" y="4101151"/>
            <a:ext cx="3048591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B71F2A"/>
                </a:solidFill>
                <a:latin typeface="Biryani"/>
                <a:ea typeface="Biryani"/>
                <a:cs typeface="Biryani"/>
                <a:sym typeface="Biryani"/>
              </a:rPr>
              <a:t>Trích xuất thực thể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762723" y="4805020"/>
            <a:ext cx="2762545" cy="65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Nhận diện tên, tổ chức,</a:t>
            </a:r>
          </a:p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địa điểm, số tiền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1140678" y="3781425"/>
            <a:ext cx="2864644" cy="1937147"/>
          </a:xfrm>
          <a:custGeom>
            <a:avLst/>
            <a:gdLst/>
            <a:ahLst/>
            <a:cxnLst/>
            <a:rect r="r" b="b" t="t" l="l"/>
            <a:pathLst>
              <a:path h="1937147" w="2864644">
                <a:moveTo>
                  <a:pt x="0" y="0"/>
                </a:moveTo>
                <a:lnTo>
                  <a:pt x="2864644" y="0"/>
                </a:lnTo>
                <a:lnTo>
                  <a:pt x="2864644" y="1937147"/>
                </a:lnTo>
                <a:lnTo>
                  <a:pt x="0" y="193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1334750" y="3891601"/>
            <a:ext cx="2476500" cy="872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B71F2A"/>
                </a:solidFill>
                <a:latin typeface="Biryani"/>
                <a:ea typeface="Biryani"/>
                <a:cs typeface="Biryani"/>
                <a:sym typeface="Biryani"/>
              </a:rPr>
              <a:t>Phát hiện bất thường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334750" y="4768853"/>
            <a:ext cx="2476500" cy="65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Cảnh báo giao dịch</a:t>
            </a:r>
          </a:p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và hành vi đáng ngờ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4569678" y="3781425"/>
            <a:ext cx="2864644" cy="1937147"/>
          </a:xfrm>
          <a:custGeom>
            <a:avLst/>
            <a:gdLst/>
            <a:ahLst/>
            <a:cxnLst/>
            <a:rect r="r" b="b" t="t" l="l"/>
            <a:pathLst>
              <a:path h="1937147" w="2864644">
                <a:moveTo>
                  <a:pt x="0" y="0"/>
                </a:moveTo>
                <a:lnTo>
                  <a:pt x="2864644" y="0"/>
                </a:lnTo>
                <a:lnTo>
                  <a:pt x="2864644" y="1937147"/>
                </a:lnTo>
                <a:lnTo>
                  <a:pt x="0" y="193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4573250" y="3891601"/>
            <a:ext cx="2667000" cy="872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B71F2A"/>
                </a:solidFill>
                <a:latin typeface="Biryani"/>
                <a:ea typeface="Biryani"/>
                <a:cs typeface="Biryani"/>
                <a:sym typeface="Biryani"/>
              </a:rPr>
              <a:t>OSINT &amp; Dữ liệu mở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763750" y="4768853"/>
            <a:ext cx="2476500" cy="621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Thu thập và đối chiếu</a:t>
            </a:r>
          </a:p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nguồn mở tự động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3705225" y="4752975"/>
            <a:ext cx="590550" cy="19050"/>
            <a:chOff x="0" y="0"/>
            <a:chExt cx="787400" cy="254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787400" cy="25400"/>
            </a:xfrm>
            <a:custGeom>
              <a:avLst/>
              <a:gdLst/>
              <a:ahLst/>
              <a:cxnLst/>
              <a:rect r="r" b="b" t="t" l="l"/>
              <a:pathLst>
                <a:path h="25400" w="787400">
                  <a:moveTo>
                    <a:pt x="0" y="0"/>
                  </a:moveTo>
                  <a:lnTo>
                    <a:pt x="787400" y="25400"/>
                  </a:lnTo>
                </a:path>
              </a:pathLst>
            </a:custGeom>
            <a:blipFill>
              <a:blip r:embed="rId6">
                <a:alphaModFix amt="0"/>
              </a:blip>
              <a:stretch>
                <a:fillRect l="0" t="-554036" r="0" b="-554036"/>
              </a:stretch>
            </a:blipFill>
            <a:ln w="19050" cap="sq">
              <a:solidFill>
                <a:srgbClr val="B71F2A"/>
              </a:solidFill>
              <a:prstDash val="solid"/>
              <a:miter/>
            </a:ln>
          </p:spPr>
        </p:sp>
      </p:grpSp>
      <p:grpSp>
        <p:nvGrpSpPr>
          <p:cNvPr name="Group 22" id="22"/>
          <p:cNvGrpSpPr/>
          <p:nvPr/>
        </p:nvGrpSpPr>
        <p:grpSpPr>
          <a:xfrm rot="0">
            <a:off x="7134225" y="4752975"/>
            <a:ext cx="590550" cy="19050"/>
            <a:chOff x="0" y="0"/>
            <a:chExt cx="787400" cy="254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87400" cy="25400"/>
            </a:xfrm>
            <a:custGeom>
              <a:avLst/>
              <a:gdLst/>
              <a:ahLst/>
              <a:cxnLst/>
              <a:rect r="r" b="b" t="t" l="l"/>
              <a:pathLst>
                <a:path h="25400" w="787400">
                  <a:moveTo>
                    <a:pt x="0" y="0"/>
                  </a:moveTo>
                  <a:lnTo>
                    <a:pt x="787400" y="25400"/>
                  </a:lnTo>
                </a:path>
              </a:pathLst>
            </a:custGeom>
            <a:blipFill>
              <a:blip r:embed="rId6">
                <a:alphaModFix amt="0"/>
              </a:blip>
              <a:stretch>
                <a:fillRect l="0" t="-554036" r="0" b="-554036"/>
              </a:stretch>
            </a:blipFill>
            <a:ln w="19050" cap="sq">
              <a:solidFill>
                <a:srgbClr val="B71F2A"/>
              </a:solidFill>
              <a:prstDash val="solid"/>
              <a:miter/>
            </a:ln>
          </p:spPr>
        </p:sp>
      </p:grpSp>
      <p:grpSp>
        <p:nvGrpSpPr>
          <p:cNvPr name="Group 24" id="24"/>
          <p:cNvGrpSpPr/>
          <p:nvPr/>
        </p:nvGrpSpPr>
        <p:grpSpPr>
          <a:xfrm rot="0">
            <a:off x="10563225" y="4752975"/>
            <a:ext cx="590550" cy="19050"/>
            <a:chOff x="0" y="0"/>
            <a:chExt cx="787400" cy="254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87400" cy="25400"/>
            </a:xfrm>
            <a:custGeom>
              <a:avLst/>
              <a:gdLst/>
              <a:ahLst/>
              <a:cxnLst/>
              <a:rect r="r" b="b" t="t" l="l"/>
              <a:pathLst>
                <a:path h="25400" w="787400">
                  <a:moveTo>
                    <a:pt x="0" y="0"/>
                  </a:moveTo>
                  <a:lnTo>
                    <a:pt x="787400" y="25400"/>
                  </a:lnTo>
                </a:path>
              </a:pathLst>
            </a:custGeom>
            <a:blipFill>
              <a:blip r:embed="rId6">
                <a:alphaModFix amt="0"/>
              </a:blip>
              <a:stretch>
                <a:fillRect l="0" t="-554036" r="0" b="-554036"/>
              </a:stretch>
            </a:blipFill>
            <a:ln w="19050" cap="sq">
              <a:solidFill>
                <a:srgbClr val="B71F2A"/>
              </a:solidFill>
              <a:prstDash val="solid"/>
              <a:miter/>
            </a:ln>
          </p:spPr>
        </p:sp>
      </p:grpSp>
      <p:grpSp>
        <p:nvGrpSpPr>
          <p:cNvPr name="Group 26" id="26"/>
          <p:cNvGrpSpPr/>
          <p:nvPr/>
        </p:nvGrpSpPr>
        <p:grpSpPr>
          <a:xfrm rot="0">
            <a:off x="13992225" y="4752975"/>
            <a:ext cx="590550" cy="19050"/>
            <a:chOff x="0" y="0"/>
            <a:chExt cx="787400" cy="254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787400" cy="25400"/>
            </a:xfrm>
            <a:custGeom>
              <a:avLst/>
              <a:gdLst/>
              <a:ahLst/>
              <a:cxnLst/>
              <a:rect r="r" b="b" t="t" l="l"/>
              <a:pathLst>
                <a:path h="25400" w="787400">
                  <a:moveTo>
                    <a:pt x="0" y="0"/>
                  </a:moveTo>
                  <a:lnTo>
                    <a:pt x="787400" y="25400"/>
                  </a:lnTo>
                </a:path>
              </a:pathLst>
            </a:custGeom>
            <a:blipFill>
              <a:blip r:embed="rId6">
                <a:alphaModFix amt="0"/>
              </a:blip>
              <a:stretch>
                <a:fillRect l="0" t="-554036" r="0" b="-554036"/>
              </a:stretch>
            </a:blipFill>
            <a:ln w="19050" cap="sq">
              <a:solidFill>
                <a:srgbClr val="B71F2A"/>
              </a:solidFill>
              <a:prstDash val="solid"/>
              <a:miter/>
            </a:ln>
          </p:spPr>
        </p:sp>
      </p:grpSp>
      <p:sp>
        <p:nvSpPr>
          <p:cNvPr name="TextBox 28" id="28"/>
          <p:cNvSpPr txBox="true"/>
          <p:nvPr/>
        </p:nvSpPr>
        <p:spPr>
          <a:xfrm rot="0">
            <a:off x="1583827" y="7661672"/>
            <a:ext cx="14418173" cy="1108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8"/>
              </a:lnSpc>
            </a:pPr>
            <a:r>
              <a:rPr lang="en-US" sz="3027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Tuy nhiên</a:t>
            </a:r>
          </a:p>
          <a:p>
            <a:pPr algn="ctr">
              <a:lnSpc>
                <a:spcPts val="4238"/>
              </a:lnSpc>
            </a:pPr>
            <a:r>
              <a:rPr lang="en-US" sz="3027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AI hỗ trợ nhưng không thay thế phán đoán của nhà báo điều tra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2500" y="733425"/>
            <a:ext cx="571500" cy="76200"/>
          </a:xfrm>
          <a:custGeom>
            <a:avLst/>
            <a:gdLst/>
            <a:ahLst/>
            <a:cxnLst/>
            <a:rect r="r" b="b" t="t" l="l"/>
            <a:pathLst>
              <a:path h="76200" w="571500">
                <a:moveTo>
                  <a:pt x="0" y="0"/>
                </a:moveTo>
                <a:lnTo>
                  <a:pt x="571500" y="0"/>
                </a:lnTo>
                <a:lnTo>
                  <a:pt x="5715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85909" y="599122"/>
            <a:ext cx="11430000" cy="751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79"/>
              </a:lnSpc>
            </a:pPr>
            <a:r>
              <a:rPr lang="en-US" sz="6600" b="true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Case Study quốc tế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660846"/>
            <a:ext cx="7620000" cy="372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2199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AI GIÚP </a:t>
            </a:r>
            <a:r>
              <a:rPr lang="en-US" sz="2199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ĐIỀU TRA DỮ LIỆU XUYÊN QUỐC GIA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143000" y="2257425"/>
            <a:ext cx="4953000" cy="5267325"/>
          </a:xfrm>
          <a:custGeom>
            <a:avLst/>
            <a:gdLst/>
            <a:ahLst/>
            <a:cxnLst/>
            <a:rect r="r" b="b" t="t" l="l"/>
            <a:pathLst>
              <a:path h="5267325" w="4953000">
                <a:moveTo>
                  <a:pt x="0" y="0"/>
                </a:moveTo>
                <a:lnTo>
                  <a:pt x="4953000" y="0"/>
                </a:lnTo>
                <a:lnTo>
                  <a:pt x="4953000" y="5267325"/>
                </a:lnTo>
                <a:lnTo>
                  <a:pt x="0" y="5267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43000" y="2257425"/>
            <a:ext cx="4953000" cy="104775"/>
          </a:xfrm>
          <a:custGeom>
            <a:avLst/>
            <a:gdLst/>
            <a:ahLst/>
            <a:cxnLst/>
            <a:rect r="r" b="b" t="t" l="l"/>
            <a:pathLst>
              <a:path h="104775" w="4953000">
                <a:moveTo>
                  <a:pt x="0" y="0"/>
                </a:moveTo>
                <a:lnTo>
                  <a:pt x="4953000" y="0"/>
                </a:lnTo>
                <a:lnTo>
                  <a:pt x="4953000" y="104775"/>
                </a:lnTo>
                <a:lnTo>
                  <a:pt x="0" y="104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28750" y="2667314"/>
            <a:ext cx="4381500" cy="614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b="true">
                <a:solidFill>
                  <a:srgbClr val="B71F2A"/>
                </a:solidFill>
                <a:latin typeface="Biryani Bold"/>
                <a:ea typeface="Biryani Bold"/>
                <a:cs typeface="Biryani Bold"/>
                <a:sym typeface="Biryani Bold"/>
              </a:rPr>
              <a:t>Tổ chức Bellingcat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24000" y="4247512"/>
            <a:ext cx="4381500" cy="39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FFFFFF"/>
                </a:solidFill>
                <a:latin typeface="Biryani"/>
                <a:ea typeface="Biryani"/>
                <a:cs typeface="Biryani"/>
                <a:sym typeface="Biryani"/>
              </a:rPr>
              <a:t>Điều tra nguồn mở (OSINT)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38250" y="6178229"/>
            <a:ext cx="4381500" cy="1028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Sử dụng AI và dữ liệu vệ tinh để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điều tra xung đột, vũ khí hóa học,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và tội phạm chiến tranh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6667500" y="2257425"/>
            <a:ext cx="4953000" cy="5267325"/>
          </a:xfrm>
          <a:custGeom>
            <a:avLst/>
            <a:gdLst/>
            <a:ahLst/>
            <a:cxnLst/>
            <a:rect r="r" b="b" t="t" l="l"/>
            <a:pathLst>
              <a:path h="5267325" w="4953000">
                <a:moveTo>
                  <a:pt x="0" y="0"/>
                </a:moveTo>
                <a:lnTo>
                  <a:pt x="4953000" y="0"/>
                </a:lnTo>
                <a:lnTo>
                  <a:pt x="4953000" y="5267325"/>
                </a:lnTo>
                <a:lnTo>
                  <a:pt x="0" y="5267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667500" y="2257425"/>
            <a:ext cx="4953000" cy="104775"/>
          </a:xfrm>
          <a:custGeom>
            <a:avLst/>
            <a:gdLst/>
            <a:ahLst/>
            <a:cxnLst/>
            <a:rect r="r" b="b" t="t" l="l"/>
            <a:pathLst>
              <a:path h="104775" w="4953000">
                <a:moveTo>
                  <a:pt x="0" y="0"/>
                </a:moveTo>
                <a:lnTo>
                  <a:pt x="4953000" y="0"/>
                </a:lnTo>
                <a:lnTo>
                  <a:pt x="4953000" y="104775"/>
                </a:lnTo>
                <a:lnTo>
                  <a:pt x="0" y="104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953250" y="2667314"/>
            <a:ext cx="4381500" cy="614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b="true">
                <a:solidFill>
                  <a:srgbClr val="B71F2A"/>
                </a:solidFill>
                <a:latin typeface="Biryani Bold"/>
                <a:ea typeface="Biryani Bold"/>
                <a:cs typeface="Biryani Bold"/>
                <a:sym typeface="Biryani Bold"/>
              </a:rPr>
              <a:t>Dự án OCCRP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953250" y="4247512"/>
            <a:ext cx="4381500" cy="39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FFFFFF"/>
                </a:solidFill>
                <a:latin typeface="Biryani"/>
                <a:ea typeface="Biryani"/>
                <a:cs typeface="Biryani"/>
                <a:sym typeface="Biryani"/>
              </a:rPr>
              <a:t>Tội phạm có tổ chức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953250" y="6178229"/>
            <a:ext cx="4381500" cy="1028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Mạng lưới 80+ quốc gia, sử dụng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công nghệ phân tích dữ liệu tài chính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xuyên biên giới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2192000" y="2257425"/>
            <a:ext cx="4953000" cy="5267325"/>
          </a:xfrm>
          <a:custGeom>
            <a:avLst/>
            <a:gdLst/>
            <a:ahLst/>
            <a:cxnLst/>
            <a:rect r="r" b="b" t="t" l="l"/>
            <a:pathLst>
              <a:path h="5267325" w="4953000">
                <a:moveTo>
                  <a:pt x="0" y="0"/>
                </a:moveTo>
                <a:lnTo>
                  <a:pt x="4953000" y="0"/>
                </a:lnTo>
                <a:lnTo>
                  <a:pt x="4953000" y="5267325"/>
                </a:lnTo>
                <a:lnTo>
                  <a:pt x="0" y="5267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192000" y="2257425"/>
            <a:ext cx="4953000" cy="104775"/>
          </a:xfrm>
          <a:custGeom>
            <a:avLst/>
            <a:gdLst/>
            <a:ahLst/>
            <a:cxnLst/>
            <a:rect r="r" b="b" t="t" l="l"/>
            <a:pathLst>
              <a:path h="104775" w="4953000">
                <a:moveTo>
                  <a:pt x="0" y="0"/>
                </a:moveTo>
                <a:lnTo>
                  <a:pt x="4953000" y="0"/>
                </a:lnTo>
                <a:lnTo>
                  <a:pt x="4953000" y="104775"/>
                </a:lnTo>
                <a:lnTo>
                  <a:pt x="0" y="104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2477750" y="2667314"/>
            <a:ext cx="4381500" cy="614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b="true">
                <a:solidFill>
                  <a:srgbClr val="B71F2A"/>
                </a:solidFill>
                <a:latin typeface="Biryani Bold"/>
                <a:ea typeface="Biryani Bold"/>
                <a:cs typeface="Biryani Bold"/>
                <a:sym typeface="Biryani Bold"/>
              </a:rPr>
              <a:t>Hồ sơ Panama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668250" y="4247512"/>
            <a:ext cx="4381500" cy="39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FFFFFF"/>
                </a:solidFill>
                <a:latin typeface="Biryani"/>
                <a:ea typeface="Biryani"/>
                <a:cs typeface="Biryani"/>
                <a:sym typeface="Biryani"/>
              </a:rPr>
              <a:t>Rò rỉ tài liệu lớn nhất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668250" y="6178229"/>
            <a:ext cx="4381500" cy="1028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11.5 triệu tài liệu, 400+ nhà báo,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AI phân tích và phân loại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tài liệu tự động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476500" y="9409433"/>
            <a:ext cx="13335000" cy="495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Nguồn: ICIJ | OCCRP | Bellingcat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2500" y="733425"/>
            <a:ext cx="571500" cy="76200"/>
          </a:xfrm>
          <a:custGeom>
            <a:avLst/>
            <a:gdLst/>
            <a:ahLst/>
            <a:cxnLst/>
            <a:rect r="r" b="b" t="t" l="l"/>
            <a:pathLst>
              <a:path h="76200" w="571500">
                <a:moveTo>
                  <a:pt x="0" y="0"/>
                </a:moveTo>
                <a:lnTo>
                  <a:pt x="571500" y="0"/>
                </a:lnTo>
                <a:lnTo>
                  <a:pt x="5715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52500" y="2257425"/>
            <a:ext cx="16383000" cy="1266825"/>
          </a:xfrm>
          <a:custGeom>
            <a:avLst/>
            <a:gdLst/>
            <a:ahLst/>
            <a:cxnLst/>
            <a:rect r="r" b="b" t="t" l="l"/>
            <a:pathLst>
              <a:path h="1266825" w="16383000">
                <a:moveTo>
                  <a:pt x="0" y="0"/>
                </a:moveTo>
                <a:lnTo>
                  <a:pt x="16383000" y="0"/>
                </a:lnTo>
                <a:lnTo>
                  <a:pt x="16383000" y="1266825"/>
                </a:lnTo>
                <a:lnTo>
                  <a:pt x="0" y="1266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52500" y="2257425"/>
            <a:ext cx="76200" cy="1266825"/>
          </a:xfrm>
          <a:custGeom>
            <a:avLst/>
            <a:gdLst/>
            <a:ahLst/>
            <a:cxnLst/>
            <a:rect r="r" b="b" t="t" l="l"/>
            <a:pathLst>
              <a:path h="1266825" w="76200">
                <a:moveTo>
                  <a:pt x="0" y="0"/>
                </a:moveTo>
                <a:lnTo>
                  <a:pt x="76200" y="0"/>
                </a:lnTo>
                <a:lnTo>
                  <a:pt x="76200" y="1266825"/>
                </a:lnTo>
                <a:lnTo>
                  <a:pt x="0" y="12668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52500" y="3686175"/>
            <a:ext cx="16383000" cy="1266825"/>
          </a:xfrm>
          <a:custGeom>
            <a:avLst/>
            <a:gdLst/>
            <a:ahLst/>
            <a:cxnLst/>
            <a:rect r="r" b="b" t="t" l="l"/>
            <a:pathLst>
              <a:path h="1266825" w="16383000">
                <a:moveTo>
                  <a:pt x="0" y="0"/>
                </a:moveTo>
                <a:lnTo>
                  <a:pt x="16383000" y="0"/>
                </a:lnTo>
                <a:lnTo>
                  <a:pt x="16383000" y="1266825"/>
                </a:lnTo>
                <a:lnTo>
                  <a:pt x="0" y="1266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52500" y="3686175"/>
            <a:ext cx="76200" cy="1266825"/>
          </a:xfrm>
          <a:custGeom>
            <a:avLst/>
            <a:gdLst/>
            <a:ahLst/>
            <a:cxnLst/>
            <a:rect r="r" b="b" t="t" l="l"/>
            <a:pathLst>
              <a:path h="1266825" w="76200">
                <a:moveTo>
                  <a:pt x="0" y="0"/>
                </a:moveTo>
                <a:lnTo>
                  <a:pt x="76200" y="0"/>
                </a:lnTo>
                <a:lnTo>
                  <a:pt x="76200" y="1266825"/>
                </a:lnTo>
                <a:lnTo>
                  <a:pt x="0" y="12668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52500" y="5114925"/>
            <a:ext cx="16383000" cy="1266825"/>
          </a:xfrm>
          <a:custGeom>
            <a:avLst/>
            <a:gdLst/>
            <a:ahLst/>
            <a:cxnLst/>
            <a:rect r="r" b="b" t="t" l="l"/>
            <a:pathLst>
              <a:path h="1266825" w="16383000">
                <a:moveTo>
                  <a:pt x="0" y="0"/>
                </a:moveTo>
                <a:lnTo>
                  <a:pt x="16383000" y="0"/>
                </a:lnTo>
                <a:lnTo>
                  <a:pt x="16383000" y="1266825"/>
                </a:lnTo>
                <a:lnTo>
                  <a:pt x="0" y="1266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52500" y="5114925"/>
            <a:ext cx="76200" cy="1266825"/>
          </a:xfrm>
          <a:custGeom>
            <a:avLst/>
            <a:gdLst/>
            <a:ahLst/>
            <a:cxnLst/>
            <a:rect r="r" b="b" t="t" l="l"/>
            <a:pathLst>
              <a:path h="1266825" w="76200">
                <a:moveTo>
                  <a:pt x="0" y="0"/>
                </a:moveTo>
                <a:lnTo>
                  <a:pt x="76200" y="0"/>
                </a:lnTo>
                <a:lnTo>
                  <a:pt x="76200" y="1266825"/>
                </a:lnTo>
                <a:lnTo>
                  <a:pt x="0" y="12668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52500" y="6543675"/>
            <a:ext cx="16383000" cy="1266825"/>
          </a:xfrm>
          <a:custGeom>
            <a:avLst/>
            <a:gdLst/>
            <a:ahLst/>
            <a:cxnLst/>
            <a:rect r="r" b="b" t="t" l="l"/>
            <a:pathLst>
              <a:path h="1266825" w="16383000">
                <a:moveTo>
                  <a:pt x="0" y="0"/>
                </a:moveTo>
                <a:lnTo>
                  <a:pt x="16383000" y="0"/>
                </a:lnTo>
                <a:lnTo>
                  <a:pt x="16383000" y="1266825"/>
                </a:lnTo>
                <a:lnTo>
                  <a:pt x="0" y="1266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52500" y="6543675"/>
            <a:ext cx="76200" cy="1266825"/>
          </a:xfrm>
          <a:custGeom>
            <a:avLst/>
            <a:gdLst/>
            <a:ahLst/>
            <a:cxnLst/>
            <a:rect r="r" b="b" t="t" l="l"/>
            <a:pathLst>
              <a:path h="1266825" w="76200">
                <a:moveTo>
                  <a:pt x="0" y="0"/>
                </a:moveTo>
                <a:lnTo>
                  <a:pt x="76200" y="0"/>
                </a:lnTo>
                <a:lnTo>
                  <a:pt x="76200" y="1266825"/>
                </a:lnTo>
                <a:lnTo>
                  <a:pt x="0" y="12668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52500" y="7972425"/>
            <a:ext cx="16383000" cy="1266825"/>
          </a:xfrm>
          <a:custGeom>
            <a:avLst/>
            <a:gdLst/>
            <a:ahLst/>
            <a:cxnLst/>
            <a:rect r="r" b="b" t="t" l="l"/>
            <a:pathLst>
              <a:path h="1266825" w="16383000">
                <a:moveTo>
                  <a:pt x="0" y="0"/>
                </a:moveTo>
                <a:lnTo>
                  <a:pt x="16383000" y="0"/>
                </a:lnTo>
                <a:lnTo>
                  <a:pt x="16383000" y="1266825"/>
                </a:lnTo>
                <a:lnTo>
                  <a:pt x="0" y="1266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52500" y="7972425"/>
            <a:ext cx="76200" cy="1266825"/>
          </a:xfrm>
          <a:custGeom>
            <a:avLst/>
            <a:gdLst/>
            <a:ahLst/>
            <a:cxnLst/>
            <a:rect r="r" b="b" t="t" l="l"/>
            <a:pathLst>
              <a:path h="1266825" w="76200">
                <a:moveTo>
                  <a:pt x="0" y="0"/>
                </a:moveTo>
                <a:lnTo>
                  <a:pt x="76200" y="0"/>
                </a:lnTo>
                <a:lnTo>
                  <a:pt x="76200" y="1266825"/>
                </a:lnTo>
                <a:lnTo>
                  <a:pt x="0" y="12668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4417069" y="1585027"/>
            <a:ext cx="3154366" cy="5606348"/>
            <a:chOff x="0" y="0"/>
            <a:chExt cx="4205821" cy="747513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205859" cy="7475093"/>
            </a:xfrm>
            <a:custGeom>
              <a:avLst/>
              <a:gdLst/>
              <a:ahLst/>
              <a:cxnLst/>
              <a:rect r="r" b="b" t="t" l="l"/>
              <a:pathLst>
                <a:path h="7475093" w="4205859">
                  <a:moveTo>
                    <a:pt x="0" y="0"/>
                  </a:moveTo>
                  <a:lnTo>
                    <a:pt x="4205859" y="0"/>
                  </a:lnTo>
                  <a:lnTo>
                    <a:pt x="4205859" y="7475093"/>
                  </a:lnTo>
                  <a:lnTo>
                    <a:pt x="0" y="7475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0420388" y="4202211"/>
            <a:ext cx="3402902" cy="5594156"/>
            <a:chOff x="0" y="0"/>
            <a:chExt cx="4537202" cy="745887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537202" cy="7458837"/>
            </a:xfrm>
            <a:custGeom>
              <a:avLst/>
              <a:gdLst/>
              <a:ahLst/>
              <a:cxnLst/>
              <a:rect r="r" b="b" t="t" l="l"/>
              <a:pathLst>
                <a:path h="7458837" w="4537202">
                  <a:moveTo>
                    <a:pt x="0" y="0"/>
                  </a:moveTo>
                  <a:lnTo>
                    <a:pt x="4537202" y="0"/>
                  </a:lnTo>
                  <a:lnTo>
                    <a:pt x="4537202" y="7458837"/>
                  </a:lnTo>
                  <a:lnTo>
                    <a:pt x="0" y="74588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5172427" y="540382"/>
            <a:ext cx="11430000" cy="632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18"/>
              </a:lnSpc>
            </a:pPr>
            <a:r>
              <a:rPr lang="en-US" sz="6600" b="true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Thách thức của Nhà điều tra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52500" y="1321432"/>
            <a:ext cx="7620000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true">
                <a:solidFill>
                  <a:srgbClr val="D11B1B"/>
                </a:solidFill>
                <a:latin typeface="Inter Bold"/>
                <a:ea typeface="Inter Bold"/>
                <a:cs typeface="Inter Bold"/>
                <a:sym typeface="Inter Bold"/>
              </a:rPr>
              <a:t>RỦI RO VÀ CẢNH BÁO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24000" y="2494597"/>
            <a:ext cx="5715000" cy="419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799" b="true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“Ảo giác” của AI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24000" y="3015615"/>
            <a:ext cx="15240000" cy="403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AI có thể tạo ra thông tin sai, dẫn đến kết luận điều tra không chính xác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24000" y="3923347"/>
            <a:ext cx="5715000" cy="419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799" b="true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Sai lệch dữ liệu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24000" y="4447861"/>
            <a:ext cx="15240000" cy="403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Dữ liệu đầu vào thiếu hoặc sai có thể dẫn đến phân tích lệch lạc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524000" y="5352097"/>
            <a:ext cx="5715000" cy="419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799" b="true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Trách nhiệm pháp lý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524000" y="5876611"/>
            <a:ext cx="15240000" cy="403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Ai chịu trách nhiệm khi AI hỗ trợ tạo ra nội dung sai sự thật?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24000" y="6780847"/>
            <a:ext cx="5715000" cy="419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799" b="true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Đạo đức báo chí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524000" y="7305361"/>
            <a:ext cx="15240000" cy="403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Ranh giới giữa AI hỗ trợ và AI thay thế phán đoán nhà báo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24000" y="8209597"/>
            <a:ext cx="5715000" cy="419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799" b="true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Bảo mật nguồn tin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524000" y="8638861"/>
            <a:ext cx="15240000" cy="403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Rủi ro lộ thông tin nguồn tin khi sử dụng AI cloud-based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2500" y="733425"/>
            <a:ext cx="571500" cy="76200"/>
          </a:xfrm>
          <a:custGeom>
            <a:avLst/>
            <a:gdLst/>
            <a:ahLst/>
            <a:cxnLst/>
            <a:rect r="r" b="b" t="t" l="l"/>
            <a:pathLst>
              <a:path h="76200" w="571500">
                <a:moveTo>
                  <a:pt x="0" y="0"/>
                </a:moveTo>
                <a:lnTo>
                  <a:pt x="571500" y="0"/>
                </a:lnTo>
                <a:lnTo>
                  <a:pt x="5715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877300" y="2922584"/>
            <a:ext cx="8382000" cy="4791075"/>
          </a:xfrm>
          <a:custGeom>
            <a:avLst/>
            <a:gdLst/>
            <a:ahLst/>
            <a:cxnLst/>
            <a:rect r="r" b="b" t="t" l="l"/>
            <a:pathLst>
              <a:path h="4791075" w="8382000">
                <a:moveTo>
                  <a:pt x="0" y="0"/>
                </a:moveTo>
                <a:lnTo>
                  <a:pt x="8382000" y="0"/>
                </a:lnTo>
                <a:lnTo>
                  <a:pt x="8382000" y="4791075"/>
                </a:lnTo>
                <a:lnTo>
                  <a:pt x="0" y="4791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25362" y="3130229"/>
            <a:ext cx="3569151" cy="6388551"/>
            <a:chOff x="0" y="0"/>
            <a:chExt cx="4758868" cy="851806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758817" cy="8518017"/>
            </a:xfrm>
            <a:custGeom>
              <a:avLst/>
              <a:gdLst/>
              <a:ahLst/>
              <a:cxnLst/>
              <a:rect r="r" b="b" t="t" l="l"/>
              <a:pathLst>
                <a:path h="8518017" w="4758817">
                  <a:moveTo>
                    <a:pt x="0" y="0"/>
                  </a:moveTo>
                  <a:lnTo>
                    <a:pt x="4758817" y="0"/>
                  </a:lnTo>
                  <a:lnTo>
                    <a:pt x="4758817" y="8518017"/>
                  </a:lnTo>
                  <a:lnTo>
                    <a:pt x="0" y="85180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-1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4599842" y="3128496"/>
            <a:ext cx="3472139" cy="6390284"/>
            <a:chOff x="0" y="0"/>
            <a:chExt cx="4629518" cy="852037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629531" cy="8520430"/>
            </a:xfrm>
            <a:custGeom>
              <a:avLst/>
              <a:gdLst/>
              <a:ahLst/>
              <a:cxnLst/>
              <a:rect r="r" b="b" t="t" l="l"/>
              <a:pathLst>
                <a:path h="8520430" w="4629531">
                  <a:moveTo>
                    <a:pt x="0" y="0"/>
                  </a:moveTo>
                  <a:lnTo>
                    <a:pt x="4629531" y="0"/>
                  </a:lnTo>
                  <a:lnTo>
                    <a:pt x="4629531" y="8520430"/>
                  </a:lnTo>
                  <a:lnTo>
                    <a:pt x="0" y="85204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6414516" y="383219"/>
            <a:ext cx="11430000" cy="759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19"/>
              </a:lnSpc>
            </a:pPr>
            <a:r>
              <a:rPr lang="en-US" sz="5400" b="true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Người giải thích là ai?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604516" y="1786890"/>
            <a:ext cx="7620000" cy="403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D11B1B"/>
                </a:solidFill>
                <a:latin typeface="Inter"/>
                <a:ea typeface="Inter"/>
                <a:cs typeface="Inter"/>
                <a:sym typeface="Inter"/>
              </a:rPr>
              <a:t>PHẦN III: NGƯỜI GIẢI THÍCH (EXPLAINER)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334500" y="2676839"/>
            <a:ext cx="7620000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true">
                <a:solidFill>
                  <a:srgbClr val="B71F2A"/>
                </a:solidFill>
                <a:latin typeface="Biryani Bold"/>
                <a:ea typeface="Biryani Bold"/>
                <a:cs typeface="Biryani Bold"/>
                <a:sym typeface="Biryani Bold"/>
              </a:rPr>
              <a:t>Vai trò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334500" y="3409312"/>
            <a:ext cx="7620000" cy="1146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Biến thông tin phức tạp thành nội dung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dễ hiểu cho công chúng qua video,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podcast, infographic và newsletter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334500" y="5048250"/>
            <a:ext cx="7620000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true">
                <a:solidFill>
                  <a:srgbClr val="B71F2A"/>
                </a:solidFill>
                <a:latin typeface="Biryani Bold"/>
                <a:ea typeface="Biryani Bold"/>
                <a:cs typeface="Biryani Bold"/>
                <a:sym typeface="Biryani Bold"/>
              </a:rPr>
              <a:t>Ví dụ tiêu biểu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334500" y="5688968"/>
            <a:ext cx="7620000" cy="775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TLDR News  |  Johnny Harris  |  Simple Politics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Vox Explainers  |  The Daily Aus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DAHNAPWeNUc</dc:identifier>
  <dcterms:modified xsi:type="dcterms:W3CDTF">2011-08-01T06:04:30Z</dcterms:modified>
  <cp:revision>1</cp:revision>
  <dc:title>AI TRONG TÒA SOẠN</dc:title>
</cp:coreProperties>
</file>